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4"/>
    <p:sldMasterId id="2147483786" r:id="rId5"/>
    <p:sldMasterId id="2147483660" r:id="rId6"/>
    <p:sldMasterId id="2147483818" r:id="rId7"/>
  </p:sldMasterIdLst>
  <p:notesMasterIdLst>
    <p:notesMasterId r:id="rId37"/>
  </p:notesMasterIdLst>
  <p:handoutMasterIdLst>
    <p:handoutMasterId r:id="rId38"/>
  </p:handoutMasterIdLst>
  <p:sldIdLst>
    <p:sldId id="2147481969" r:id="rId8"/>
    <p:sldId id="2145707726" r:id="rId9"/>
    <p:sldId id="2147481958" r:id="rId10"/>
    <p:sldId id="2147481968" r:id="rId11"/>
    <p:sldId id="2147482018" r:id="rId12"/>
    <p:sldId id="2147481986" r:id="rId13"/>
    <p:sldId id="2147482013" r:id="rId14"/>
    <p:sldId id="2147481970" r:id="rId15"/>
    <p:sldId id="2147481982" r:id="rId16"/>
    <p:sldId id="2147473569" r:id="rId17"/>
    <p:sldId id="2147473439" r:id="rId18"/>
    <p:sldId id="2147482004" r:id="rId19"/>
    <p:sldId id="2147473582" r:id="rId20"/>
    <p:sldId id="2145707825" r:id="rId21"/>
    <p:sldId id="2147481966" r:id="rId22"/>
    <p:sldId id="2147481993" r:id="rId23"/>
    <p:sldId id="2147481972" r:id="rId24"/>
    <p:sldId id="2147482005" r:id="rId25"/>
    <p:sldId id="2147481983" r:id="rId26"/>
    <p:sldId id="2147482011" r:id="rId27"/>
    <p:sldId id="2147473702" r:id="rId28"/>
    <p:sldId id="2147481992" r:id="rId29"/>
    <p:sldId id="2147481978" r:id="rId30"/>
    <p:sldId id="2147481984" r:id="rId31"/>
    <p:sldId id="2147482002" r:id="rId32"/>
    <p:sldId id="2147473707" r:id="rId33"/>
    <p:sldId id="2147482022" r:id="rId34"/>
    <p:sldId id="2147481944" r:id="rId35"/>
    <p:sldId id="2147481981" r:id="rId36"/>
  </p:sldIdLst>
  <p:sldSz cx="12192000" cy="6858000"/>
  <p:notesSz cx="6950075" cy="92360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687A02-5042-3616-D4D7-3ABAAA07A56B}" name="Javier Negron" initials="JN" userId="S::jnegron@proximylhealth.com::c73a9251-eae8-46db-b89e-15785a2d99c9" providerId="AD"/>
  <p188:author id="{21BF1807-A903-9A4B-ED9E-2D1F364AEC43}" name="Guest User" initials="GU" userId="S::urn:spo:anon#f22118004c17c251458fbf2dd8b45a21edf3676cd8581e96eddca8213fe9d256::" providerId="AD"/>
  <p188:author id="{3ED1DD0A-A4EE-E639-8070-717E3893EAC7}" name="jennifer jenmccall.com" initials="jj" userId="S::jennifer@jenmccall.com::96c1afdc-ea1b-4e60-b81f-adaa1b755783" providerId="AD"/>
  <p188:author id="{FE7CFB0A-CC24-561D-B400-D139129FE065}" name="Tyler Wiseman" initials="TW" userId="S::twiseman@elevartherapeutics.com::2f637d7c-fec5-488a-91e2-ad3acc803cd4" providerId="AD"/>
  <p188:author id="{71297311-C27C-286E-A30D-F498D659E403}" name="Richard Dufour" initials="" userId="S::RDufour@proximylhealth.com::7f204ed8-684b-456b-9585-3a8730dafe89" providerId="AD"/>
  <p188:author id="{4B698714-3686-67B7-3B6B-6E831CE0FE80}" name="Phil Stevens" initials="PS" userId="S::pstevens@elevartherapeutics.com::655863d3-2b6e-4914-b276-7f84abb51e59" providerId="AD"/>
  <p188:author id="{93483917-3285-8B04-2D08-FF0879B62875}" name="Maria Starr" initials="MS" userId="S::mstarr@proximylhealth.com::291e7fa7-f138-430f-a65a-616d352b5312" providerId="AD"/>
  <p188:author id="{E2042D1D-C22B-11C4-F111-4514BA055A9D}" name="Choi, Ted" initials="TC" userId="S::Ted.Choi@cantor.com::9d03fac0-f78d-44d0-acce-a2fd517482ca" providerId="AD"/>
  <p188:author id="{FE20011E-B852-BB5D-F0B0-42572DA5D688}" name="Abdalla Saad" initials="AS" userId="S::abdalla.saad@elevartherapeutics.com::da2c70a2-2502-4830-b853-1c010c9badc9" providerId="AD"/>
  <p188:author id="{790B9B21-B129-3E2D-AFBB-BC437BB4B4A5}" name="Chris Galloway" initials="CG" userId="S::cgalloway@elevartherapeutics.com::7e9476d1-539a-4a83-8b09-c578700246b8" providerId="AD"/>
  <p188:author id="{5232EB21-B980-D988-2B01-DDBF0F6AD6AB}" name="Paul Friel" initials="PF" userId="S::pfriel@elevartherapeutics.com::afcb1e4d-9b2f-488e-8577-11268a76e3ea" providerId="AD"/>
  <p188:author id="{DB485322-385A-1E35-87AB-08AD36C78A3A}" name="Mary Rose Rogowski" initials="MRR" userId="S::mrogowski@proximylhealth.com::820a006d-b1ed-4618-ad14-ee390fc79c50" providerId="AD"/>
  <p188:author id="{304D522B-6709-5923-20C2-F428E00FB418}" name="Brenda Rizzo" initials="BR" userId="8f8573984ec76917" providerId="Windows Live"/>
  <p188:author id="{EE5B252E-A8F4-3870-48EE-8C9D2609ED6F}" name="Hodges, Jake" initials="HJ" userId="S::Jake.Hodges@cantor.com::59208f2b-9fd0-4bba-9511-ee5ace22d90a" providerId="AD"/>
  <p188:author id="{BC9ED42E-317D-0396-8269-8D36D90806A1}" name="Saeho Chong" initials="SC" userId="S::schong@elevartherapeutics.com::649b66de-d3fa-4dbd-8b25-5d9e72937baf" providerId="AD"/>
  <p188:author id="{3E184333-7C20-1393-49E9-803E03FF4EC6}" name="Tessa White" initials="" userId="S::TWhite@proximylhealth.com::819581b8-7d5a-49db-852d-c87724aa6648" providerId="AD"/>
  <p188:author id="{44E38234-1C4D-5973-DD40-4BCEF201CFF0}" name="Rina Kleege" initials="RK" userId="S::rkleege@proximylhealth.com::824a2de5-b40e-42ab-8849-54ed6670c825" providerId="AD"/>
  <p188:author id="{716FC935-BF79-8543-E5FE-5DC26DEAA5BF}" name="Bill Strickland" initials="BS" userId="S::bstrickland@elevartherapeutics.com::b99faa19-6b39-4c03-95f3-2ce8bbbcecc1" providerId="AD"/>
  <p188:author id="{C426A841-1615-AD2E-D321-A26FB6C32965}" name="Emily Wiseman" initials="EW" userId="S::ewiseman@elevartherapeutics.com::b3e113e4-256b-4d23-b759-33ee948361fc" providerId="AD"/>
  <p188:author id="{42A3884E-0BDE-59F5-30E5-B04AA27CF2E8}" name="Marian Bergkamp" initials="MB" userId="S::Bergkamp@basisresearch.com::b91f45f3-c912-4ebe-bf13-c9fccc11cf60" providerId="AD"/>
  <p188:author id="{E0927A4F-064E-24BF-87DF-3BBD5349C9AA}" name="Melissa Maj" initials="MM" userId="S::mmaj@elevartherapeutics.com::a641a951-56fb-4e37-bd60-57c73afa95d1" providerId="AD"/>
  <p188:author id="{0A48F157-2D81-F641-5FCF-9CBD4B2F8866}" name="Julie Brecht" initials="JB" userId="S::jbrecht@proximylhealth.com::e4798827-0d7e-4fa8-815c-c16a2a6c6e6a" providerId="AD"/>
  <p188:author id="{2FD78861-1E4C-DAE2-A5F1-4824E4A53508}" name="Neena Chevalier" initials="NC" userId="S::nchevalier@elevartherapeutics.com::5cb5367a-08fc-4cd3-ab68-dd78abfb3fde" providerId="AD"/>
  <p188:author id="{F55B4F64-DC09-7084-23A7-B6CC28325230}" name="Julie B" initials="JB" userId="116bf80ee52b8fed" providerId="Windows Live"/>
  <p188:author id="{283CC664-C95F-437E-0061-4696E244A4F6}" name="Jeanette Bressi" initials="JB" userId="S::jbressi@elevartherapeutics.com::4735f8e1-768b-4748-bc42-c9e17109a903" providerId="AD"/>
  <p188:author id="{BB2C6365-91F5-EE23-0CD5-64AB7AB647E0}" name="Mary Rose Rogowski" initials="MR" userId="S::MRogowski@proximylhealth.com::820a006d-b1ed-4618-ad14-ee390fc79c50" providerId="AD"/>
  <p188:author id="{EF6B896A-85F7-4732-260E-3114DA85CC63}" name="Skyler Bertelsen" initials="SB" userId="S::sbertelsen@proximylhealth.com::5a29dee7-e5c5-4297-aaff-769f9292e7c7" providerId="AD"/>
  <p188:author id="{6CF5276B-8F1B-7C5F-1BB3-02F98FB33268}" name="Joshua Stearn" initials="JS" userId="S::jstearn@elevartherapeutics.com::af27ccda-5656-493e-81c6-f3b21cdca273" providerId="AD"/>
  <p188:author id="{94EB736B-BCE4-B2AE-6521-0E523E54AF04}" name="Grace Eriksen" initials="" userId="S::geriksen@proximylhealth.com::38f90100-dd35-43b4-b655-ed1beabb7cec" providerId="AD"/>
  <p188:author id="{F0BFF56C-263C-084B-ED55-9581CA6E067A}" name="Shelly Fifolt" initials="SF" userId="S::SFifolt@proximylhealth.com::c6628d96-b153-4c2c-a488-9735ee6d0be0" providerId="AD"/>
  <p188:author id="{54ED7672-A9C0-DD24-8C21-DC7ED75F0865}" name="Kristy Grabowski" initials="KG" userId="S::kgrabowski@lifesciadvisors.com::d14afe85-864a-4d07-a214-325b974082ea" providerId="AD"/>
  <p188:author id="{F8BF7582-8895-427B-D817-434690786E2C}" name="Robert Giorgio" initials="RG" userId="S::rgiorgio@proximylhealth.com::0af82249-aef6-4795-afd1-9732fafb05e6" providerId="AD"/>
  <p188:author id="{7BF6D095-D27E-15D3-78CF-65476B4F4DD1}" name="Felix Chapovsky" initials="" userId="S::FChapovsky@proximylhealth.com::b60209ca-b6f1-4b10-a4e8-b0205e739066" providerId="AD"/>
  <p188:author id="{9907CE9F-3337-06FC-CFDB-A55EBF2598CE}" name="Maureen Brogan" initials="MB" userId="S::mbroga@proximylhealth.com::7874f0ab-149a-4fd5-a7c4-0f5e75598a7e" providerId="AD"/>
  <p188:author id="{0F3863A1-C03D-787D-BF5F-686D9AA6B71B}" name="Wade Smith" initials="WS" userId="S::wsmith@elevartherapeutics.com::2dc2a715-c69f-4393-84e4-325a23c66c77" providerId="AD"/>
  <p188:author id="{D872C1A2-62A7-6B20-E19F-3DE656EC14F1}" name="Kristin Ryan" initials="KR" userId="S::kryan@elevartherapeutics.com::95d2e85a-3db8-4b6d-9989-31ad36b2d430" providerId="AD"/>
  <p188:author id="{FFF592A5-A446-6EF3-C6BB-674E0C7C0E07}" name="Daniele Weinberger" initials="DW" userId="S::dweinberger@proximylhealth.com::52d1af45-ac6c-4165-baf8-7d62c690230c" providerId="AD"/>
  <p188:author id="{589045AD-3E95-70D6-C880-5322CBF0B81B}" name="Lindsay Curtin" initials="LC" userId="S::Lindsay.Curtin@medcomminc.com::11ca1157-1b92-4390-8a67-a4ed7d140aa8" providerId="AD"/>
  <p188:author id="{D4D8ECAE-B752-B719-BC78-A9F1FED66A95}" name="Tessa White" initials="TW" userId="S::twhite@proximylhealth.com::819581b8-7d5a-49db-852d-c87724aa6648" providerId="AD"/>
  <p188:author id="{B1F0F6BE-82E0-0E42-7A13-8AE5EB22E949}" name="Ana Mata" initials="AM" userId="S::Ana.Mata@medcomminc.com::1764a9e9-279d-4536-8484-edde6bd888cc" providerId="AD"/>
  <p188:author id="{5A4049C8-24B8-28B5-A780-E6315DCC1BA8}" name="Rory Luk" initials="RL" userId="S::Luk@basisresearch.com::e1ae9521-3eb8-4ead-b6c8-90fa4aa42ec5" providerId="AD"/>
  <p188:author id="{DACA52CA-87BB-CF51-8B4A-CA92FD8EC7FC}" name="Maureen Brogan" initials="MB" userId="S::mbrogan@proximylhealth.com::7874f0ab-149a-4fd5-a7c4-0f5e75598a7e" providerId="AD"/>
  <p188:author id="{4DCA8DDB-6FC8-A33E-E6EA-2FB59A15AB35}" name="Shelly Fifolt" initials="SF" userId="S::sfifolt@proximylhealth.com::c6628d96-b153-4c2c-a488-9735ee6d0be0" providerId="AD"/>
  <p188:author id="{1AC7DEDB-C17F-4DDB-F6FD-F59D819D117C}" name="Seong Jang" initials="SJ" userId="S::sjang@elevartherapeutics.com::af43434b-9122-4d55-89c5-d4fb2819feb0" providerId="AD"/>
  <p188:author id="{451C0AEA-257D-D803-92E5-D20BA8B8A173}" name="Kacey Springhart" initials="KS" userId="S::kspringhart@proximylhealth.com::5ce1931d-90b6-40c8-9daf-c850972fcd8e" providerId="AD"/>
  <p188:author id="{B306FEED-D594-0D91-9D17-D64970BFF852}" name="Lynda Finis" initials="LF" userId="S::lfinis@elevartherapeutics.com::e3de63ee-0998-48cf-a78e-97a4234c2ffc" providerId="AD"/>
  <p188:author id="{4C0223F1-CB5C-BF07-6AD0-C67DAD088F9B}" name="Dennis Rozanski" initials="DR" userId="S::drozanski@proximylhealth.com::6fbf7cf9-e76c-4d69-be63-719daa5623cf" providerId="AD"/>
  <p188:author id="{574F6EF1-4BF1-70B2-4BBF-CA06644AC40D}" name="Skyler Bertelsen" initials="SB" userId="S::SBertelsen@proximylhealth.com::5a29dee7-e5c5-4297-aaff-769f9292e7c7" providerId="AD"/>
  <p188:author id="{4817F9F8-B62B-3F4F-4B63-8BD0571FFAEC}" name="Marjory Cafone" initials="MC" userId="S::mcafone@proximylhealth.com::abaed397-a970-4510-8a3f-bddba6ec86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say Rocco" initials="LR" lastIdx="35" clrIdx="0">
    <p:extLst>
      <p:ext uri="{19B8F6BF-5375-455C-9EA6-DF929625EA0E}">
        <p15:presenceInfo xmlns:p15="http://schemas.microsoft.com/office/powerpoint/2012/main" userId="S::lrocco@elixirhealthpr.com::a2065104-eb1a-4f40-9a55-13d942add4cc" providerId="AD"/>
      </p:ext>
    </p:extLst>
  </p:cmAuthor>
  <p:cmAuthor id="2" name="Vikki Christian" initials="VC" lastIdx="268" clrIdx="1">
    <p:extLst>
      <p:ext uri="{19B8F6BF-5375-455C-9EA6-DF929625EA0E}">
        <p15:presenceInfo xmlns:p15="http://schemas.microsoft.com/office/powerpoint/2012/main" userId="68b85756930b9ad1" providerId="Windows Live"/>
      </p:ext>
    </p:extLst>
  </p:cmAuthor>
  <p:cmAuthor id="3" name="Kate McKinley" initials="KM" lastIdx="13" clrIdx="2">
    <p:extLst>
      <p:ext uri="{19B8F6BF-5375-455C-9EA6-DF929625EA0E}">
        <p15:presenceInfo xmlns:p15="http://schemas.microsoft.com/office/powerpoint/2012/main" userId="S::kmckinley@elevartherapeutics.com::ffe284ff-885b-466b-b107-4d397a881a5d" providerId="AD"/>
      </p:ext>
    </p:extLst>
  </p:cmAuthor>
  <p:cmAuthor id="4" name="Abdalla Saad" initials="AS" lastIdx="107" clrIdx="3">
    <p:extLst>
      <p:ext uri="{19B8F6BF-5375-455C-9EA6-DF929625EA0E}">
        <p15:presenceInfo xmlns:p15="http://schemas.microsoft.com/office/powerpoint/2012/main" userId="S::abdalla.saad@elevartherapeutics.com::da2c70a2-2502-4830-b853-1c010c9badc9" providerId="AD"/>
      </p:ext>
    </p:extLst>
  </p:cmAuthor>
  <p:cmAuthor id="5" name="Bill Strickland" initials="BS" lastIdx="58" clrIdx="4">
    <p:extLst>
      <p:ext uri="{19B8F6BF-5375-455C-9EA6-DF929625EA0E}">
        <p15:presenceInfo xmlns:p15="http://schemas.microsoft.com/office/powerpoint/2012/main" userId="S::bstrickland@elevartherapeutics.com::b99faa19-6b39-4c03-95f3-2ce8bbbcecc1" providerId="AD"/>
      </p:ext>
    </p:extLst>
  </p:cmAuthor>
  <p:cmAuthor id="6" name="Carrie" initials="C" lastIdx="12" clrIdx="5">
    <p:extLst>
      <p:ext uri="{19B8F6BF-5375-455C-9EA6-DF929625EA0E}">
        <p15:presenceInfo xmlns:p15="http://schemas.microsoft.com/office/powerpoint/2012/main" userId="a0d4b1b3762a94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2DEB5"/>
    <a:srgbClr val="333399"/>
    <a:srgbClr val="000000"/>
    <a:srgbClr val="D4DEC3"/>
    <a:srgbClr val="A6A6A6"/>
    <a:srgbClr val="ECF6FD"/>
    <a:srgbClr val="C1BDD1"/>
    <a:srgbClr val="9ACED4"/>
    <a:srgbClr val="B1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01" autoAdjust="0"/>
  </p:normalViewPr>
  <p:slideViewPr>
    <p:cSldViewPr snapToGrid="0">
      <p:cViewPr varScale="1">
        <p:scale>
          <a:sx n="73" d="100"/>
          <a:sy n="73" d="100"/>
        </p:scale>
        <p:origin x="332" y="4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7878951671671E-2"/>
          <c:y val="9.6264871914614566E-2"/>
          <c:w val="0.93884122376561741"/>
          <c:h val="0.77120641664993062"/>
        </c:manualLayout>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Pt>
            <c:idx val="4"/>
            <c:invertIfNegative val="0"/>
            <c:bubble3D val="0"/>
            <c:spPr>
              <a:solidFill>
                <a:schemeClr val="bg2"/>
              </a:solidFill>
              <a:ln>
                <a:solidFill>
                  <a:schemeClr val="tx1">
                    <a:lumMod val="60000"/>
                    <a:lumOff val="40000"/>
                  </a:schemeClr>
                </a:solidFill>
              </a:ln>
              <a:effectLst/>
            </c:spPr>
            <c:extLst>
              <c:ext xmlns:c16="http://schemas.microsoft.com/office/drawing/2014/chart" uri="{C3380CC4-5D6E-409C-BE32-E72D297353CC}">
                <c16:uniqueId val="{00000001-B998-F04A-8AB7-59F4DE2D1C24}"/>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B998-F04A-8AB7-59F4DE2D1C24}"/>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B998-F04A-8AB7-59F4DE2D1C24}"/>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B998-F04A-8AB7-59F4DE2D1C24}"/>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B998-F04A-8AB7-59F4DE2D1C24}"/>
                </c:ext>
              </c:extLst>
            </c:dLbl>
            <c:dLbl>
              <c:idx val="4"/>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1541547363397753E-2"/>
                      <c:h val="6.480752405508225E-2"/>
                    </c:manualLayout>
                  </c15:layout>
                </c:ext>
                <c:ext xmlns:c16="http://schemas.microsoft.com/office/drawing/2014/chart" uri="{C3380CC4-5D6E-409C-BE32-E72D297353CC}">
                  <c16:uniqueId val="{00000001-B998-F04A-8AB7-59F4DE2D1C2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Nexavar (sorafenib) 1L</c:v>
                </c:pt>
                <c:pt idx="1">
                  <c:v>Lenvima (lenvatinib) 1L</c:v>
                </c:pt>
                <c:pt idx="2">
                  <c:v>Imfinzi (durvalumab) + _x000b_Imjudo (tremelimumab-actl) 1L</c:v>
                </c:pt>
                <c:pt idx="3">
                  <c:v>Tecentriq (atezolizumab) + _x000b_Avastin (bevacizumab) 1L</c:v>
                </c:pt>
                <c:pt idx="4">
                  <c:v>Camrelizumab + Rivoceranib (1L)</c:v>
                </c:pt>
              </c:strCache>
            </c:strRef>
          </c:cat>
          <c:val>
            <c:numRef>
              <c:f>Sheet1!$B$2:$B$6</c:f>
              <c:numCache>
                <c:formatCode>0.0</c:formatCode>
                <c:ptCount val="5"/>
                <c:pt idx="0">
                  <c:v>10.7</c:v>
                </c:pt>
                <c:pt idx="1">
                  <c:v>13.6</c:v>
                </c:pt>
                <c:pt idx="2">
                  <c:v>16.399999999999999</c:v>
                </c:pt>
                <c:pt idx="3">
                  <c:v>19.2</c:v>
                </c:pt>
                <c:pt idx="4">
                  <c:v>23.8</c:v>
                </c:pt>
              </c:numCache>
            </c:numRef>
          </c:val>
          <c:extLst>
            <c:ext xmlns:c16="http://schemas.microsoft.com/office/drawing/2014/chart" uri="{C3380CC4-5D6E-409C-BE32-E72D297353CC}">
              <c16:uniqueId val="{00000002-B998-F04A-8AB7-59F4DE2D1C24}"/>
            </c:ext>
          </c:extLst>
        </c:ser>
        <c:dLbls>
          <c:showLegendKey val="0"/>
          <c:showVal val="0"/>
          <c:showCatName val="0"/>
          <c:showSerName val="0"/>
          <c:showPercent val="0"/>
          <c:showBubbleSize val="0"/>
        </c:dLbls>
        <c:gapWidth val="105"/>
        <c:overlap val="-27"/>
        <c:axId val="1034038304"/>
        <c:axId val="1042084528"/>
      </c:barChart>
      <c:catAx>
        <c:axId val="1034038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042084528"/>
        <c:crosses val="autoZero"/>
        <c:auto val="1"/>
        <c:lblAlgn val="ctr"/>
        <c:lblOffset val="100"/>
        <c:noMultiLvlLbl val="0"/>
      </c:catAx>
      <c:valAx>
        <c:axId val="1042084528"/>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0340383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8709487775635"/>
          <c:y val="5.4958183990442055E-2"/>
          <c:w val="0.73473102277515856"/>
          <c:h val="0.88518123406617166"/>
        </c:manualLayout>
      </c:layout>
      <c:barChart>
        <c:barDir val="bar"/>
        <c:grouping val="clustered"/>
        <c:varyColors val="0"/>
        <c:ser>
          <c:idx val="0"/>
          <c:order val="0"/>
          <c:tx>
            <c:strRef>
              <c:f>chart!$B$1</c:f>
              <c:strCache>
                <c:ptCount val="1"/>
                <c:pt idx="0">
                  <c:v>HR</c:v>
                </c:pt>
              </c:strCache>
            </c:strRef>
          </c:tx>
          <c:spPr>
            <a:noFill/>
            <a:ln>
              <a:noFill/>
            </a:ln>
            <a:effectLst/>
          </c:spPr>
          <c:invertIfNegative val="0"/>
          <c:cat>
            <c:strRef>
              <c:f>chart!$A$2:$A$18</c:f>
              <c:strCache>
                <c:ptCount val="17"/>
                <c:pt idx="3">
                  <c:v>Stage C</c:v>
                </c:pt>
                <c:pt idx="4">
                  <c:v>Stage B</c:v>
                </c:pt>
                <c:pt idx="6">
                  <c:v>≥400 ng/mL</c:v>
                </c:pt>
                <c:pt idx="7">
                  <c:v>&lt;400 ng/mL</c:v>
                </c:pt>
                <c:pt idx="9">
                  <c:v>1</c:v>
                </c:pt>
                <c:pt idx="10">
                  <c:v>0</c:v>
                </c:pt>
                <c:pt idx="12">
                  <c:v>White</c:v>
                </c:pt>
                <c:pt idx="13">
                  <c:v>Asian</c:v>
                </c:pt>
                <c:pt idx="15">
                  <c:v>Non-Asia</c:v>
                </c:pt>
                <c:pt idx="16">
                  <c:v>Asia</c:v>
                </c:pt>
              </c:strCache>
            </c:strRef>
          </c:cat>
          <c:val>
            <c:numRef>
              <c:f>chart!$B$2:$B$18</c:f>
              <c:numCache>
                <c:formatCode>General</c:formatCode>
                <c:ptCount val="17"/>
                <c:pt idx="0">
                  <c:v>0.64</c:v>
                </c:pt>
                <c:pt idx="3">
                  <c:v>0.62</c:v>
                </c:pt>
                <c:pt idx="4">
                  <c:v>1.06</c:v>
                </c:pt>
                <c:pt idx="6">
                  <c:v>0.68</c:v>
                </c:pt>
                <c:pt idx="7">
                  <c:v>0.65</c:v>
                </c:pt>
                <c:pt idx="9">
                  <c:v>0.63</c:v>
                </c:pt>
                <c:pt idx="10">
                  <c:v>0.7</c:v>
                </c:pt>
                <c:pt idx="12">
                  <c:v>0.57999999999999996</c:v>
                </c:pt>
                <c:pt idx="13">
                  <c:v>0.68</c:v>
                </c:pt>
                <c:pt idx="15">
                  <c:v>0.55000000000000004</c:v>
                </c:pt>
                <c:pt idx="16">
                  <c:v>0.68</c:v>
                </c:pt>
              </c:numCache>
            </c:numRef>
          </c:val>
          <c:extLst>
            <c:ext xmlns:c16="http://schemas.microsoft.com/office/drawing/2014/chart" uri="{C3380CC4-5D6E-409C-BE32-E72D297353CC}">
              <c16:uniqueId val="{00000000-D96D-4391-A958-7EEB7C800071}"/>
            </c:ext>
          </c:extLst>
        </c:ser>
        <c:dLbls>
          <c:showLegendKey val="0"/>
          <c:showVal val="0"/>
          <c:showCatName val="0"/>
          <c:showSerName val="0"/>
          <c:showPercent val="0"/>
          <c:showBubbleSize val="0"/>
        </c:dLbls>
        <c:gapWidth val="182"/>
        <c:axId val="1530143120"/>
        <c:axId val="1536513920"/>
      </c:barChart>
      <c:scatterChart>
        <c:scatterStyle val="lineMarker"/>
        <c:varyColors val="0"/>
        <c:ser>
          <c:idx val="1"/>
          <c:order val="1"/>
          <c:tx>
            <c:v>Unstratified HR (95% CI)</c:v>
          </c:tx>
          <c:spPr>
            <a:ln w="25400" cap="rnd">
              <a:noFill/>
              <a:round/>
            </a:ln>
            <a:effectLst/>
          </c:spPr>
          <c:marker>
            <c:symbol val="circle"/>
            <c:size val="5"/>
            <c:spPr>
              <a:solidFill>
                <a:schemeClr val="bg2"/>
              </a:solidFill>
              <a:ln w="9525">
                <a:noFill/>
              </a:ln>
              <a:effectLst/>
            </c:spPr>
          </c:marker>
          <c:dPt>
            <c:idx val="0"/>
            <c:marker>
              <c:symbol val="diamond"/>
              <c:size val="8"/>
              <c:spPr>
                <a:solidFill>
                  <a:schemeClr val="accent3"/>
                </a:solidFill>
                <a:ln w="9525">
                  <a:noFill/>
                </a:ln>
                <a:effectLst/>
              </c:spPr>
            </c:marker>
            <c:bubble3D val="0"/>
            <c:extLst>
              <c:ext xmlns:c16="http://schemas.microsoft.com/office/drawing/2014/chart" uri="{C3380CC4-5D6E-409C-BE32-E72D297353CC}">
                <c16:uniqueId val="{00000001-D96D-4391-A958-7EEB7C800071}"/>
              </c:ext>
            </c:extLst>
          </c:dPt>
          <c:dPt>
            <c:idx val="2"/>
            <c:marker>
              <c:symbol val="circle"/>
              <c:size val="5"/>
              <c:spPr>
                <a:solidFill>
                  <a:schemeClr val="bg2"/>
                </a:solidFill>
                <a:ln w="9525">
                  <a:noFill/>
                </a:ln>
                <a:effectLst/>
              </c:spPr>
            </c:marker>
            <c:bubble3D val="0"/>
            <c:extLst>
              <c:ext xmlns:c16="http://schemas.microsoft.com/office/drawing/2014/chart" uri="{C3380CC4-5D6E-409C-BE32-E72D297353CC}">
                <c16:uniqueId val="{00000002-D96D-4391-A958-7EEB7C800071}"/>
              </c:ext>
            </c:extLst>
          </c:dPt>
          <c:dPt>
            <c:idx val="3"/>
            <c:marker>
              <c:symbol val="circle"/>
              <c:size val="5"/>
              <c:spPr>
                <a:solidFill>
                  <a:schemeClr val="bg2"/>
                </a:solidFill>
                <a:ln w="9525">
                  <a:noFill/>
                </a:ln>
                <a:effectLst/>
              </c:spPr>
            </c:marker>
            <c:bubble3D val="0"/>
            <c:extLst>
              <c:ext xmlns:c16="http://schemas.microsoft.com/office/drawing/2014/chart" uri="{C3380CC4-5D6E-409C-BE32-E72D297353CC}">
                <c16:uniqueId val="{00000003-D96D-4391-A958-7EEB7C800071}"/>
              </c:ext>
            </c:extLst>
          </c:dPt>
          <c:dPt>
            <c:idx val="4"/>
            <c:marker>
              <c:symbol val="circle"/>
              <c:size val="5"/>
              <c:spPr>
                <a:solidFill>
                  <a:schemeClr val="bg2"/>
                </a:solidFill>
                <a:ln w="9525">
                  <a:noFill/>
                </a:ln>
                <a:effectLst/>
              </c:spPr>
            </c:marker>
            <c:bubble3D val="0"/>
            <c:extLst>
              <c:ext xmlns:c16="http://schemas.microsoft.com/office/drawing/2014/chart" uri="{C3380CC4-5D6E-409C-BE32-E72D297353CC}">
                <c16:uniqueId val="{00000004-D96D-4391-A958-7EEB7C800071}"/>
              </c:ext>
            </c:extLst>
          </c:dPt>
          <c:dPt>
            <c:idx val="8"/>
            <c:marker>
              <c:symbol val="circle"/>
              <c:size val="5"/>
              <c:spPr>
                <a:solidFill>
                  <a:schemeClr val="accent1"/>
                </a:solidFill>
                <a:ln w="9525">
                  <a:noFill/>
                </a:ln>
                <a:effectLst/>
              </c:spPr>
            </c:marker>
            <c:bubble3D val="0"/>
            <c:extLst>
              <c:ext xmlns:c16="http://schemas.microsoft.com/office/drawing/2014/chart" uri="{C3380CC4-5D6E-409C-BE32-E72D297353CC}">
                <c16:uniqueId val="{00000005-D96D-4391-A958-7EEB7C800071}"/>
              </c:ext>
            </c:extLst>
          </c:dPt>
          <c:dPt>
            <c:idx val="9"/>
            <c:marker>
              <c:symbol val="circle"/>
              <c:size val="5"/>
              <c:spPr>
                <a:solidFill>
                  <a:schemeClr val="accent1"/>
                </a:solidFill>
                <a:ln w="9525">
                  <a:noFill/>
                </a:ln>
                <a:effectLst/>
              </c:spPr>
            </c:marker>
            <c:bubble3D val="0"/>
            <c:extLst>
              <c:ext xmlns:c16="http://schemas.microsoft.com/office/drawing/2014/chart" uri="{C3380CC4-5D6E-409C-BE32-E72D297353CC}">
                <c16:uniqueId val="{00000006-D96D-4391-A958-7EEB7C800071}"/>
              </c:ext>
            </c:extLst>
          </c:dPt>
          <c:dPt>
            <c:idx val="10"/>
            <c:marker>
              <c:symbol val="circle"/>
              <c:size val="5"/>
              <c:spPr>
                <a:solidFill>
                  <a:schemeClr val="bg2"/>
                </a:solidFill>
                <a:ln w="9525">
                  <a:noFill/>
                </a:ln>
                <a:effectLst/>
              </c:spPr>
            </c:marker>
            <c:bubble3D val="0"/>
            <c:extLst>
              <c:ext xmlns:c16="http://schemas.microsoft.com/office/drawing/2014/chart" uri="{C3380CC4-5D6E-409C-BE32-E72D297353CC}">
                <c16:uniqueId val="{00000007-D96D-4391-A958-7EEB7C800071}"/>
              </c:ext>
            </c:extLst>
          </c:dPt>
          <c:dPt>
            <c:idx val="11"/>
            <c:marker>
              <c:symbol val="circle"/>
              <c:size val="5"/>
              <c:spPr>
                <a:solidFill>
                  <a:schemeClr val="bg2"/>
                </a:solidFill>
                <a:ln w="9525">
                  <a:noFill/>
                </a:ln>
                <a:effectLst/>
              </c:spPr>
            </c:marker>
            <c:bubble3D val="0"/>
            <c:extLst>
              <c:ext xmlns:c16="http://schemas.microsoft.com/office/drawing/2014/chart" uri="{C3380CC4-5D6E-409C-BE32-E72D297353CC}">
                <c16:uniqueId val="{00000008-D96D-4391-A958-7EEB7C800071}"/>
              </c:ext>
            </c:extLst>
          </c:dPt>
          <c:dPt>
            <c:idx val="14"/>
            <c:marker>
              <c:symbol val="circle"/>
              <c:size val="5"/>
              <c:spPr>
                <a:solidFill>
                  <a:schemeClr val="accent1"/>
                </a:solidFill>
                <a:ln w="9525">
                  <a:noFill/>
                </a:ln>
                <a:effectLst/>
              </c:spPr>
            </c:marker>
            <c:bubble3D val="0"/>
            <c:extLst>
              <c:ext xmlns:c16="http://schemas.microsoft.com/office/drawing/2014/chart" uri="{C3380CC4-5D6E-409C-BE32-E72D297353CC}">
                <c16:uniqueId val="{00000009-D96D-4391-A958-7EEB7C800071}"/>
              </c:ext>
            </c:extLst>
          </c:dPt>
          <c:dPt>
            <c:idx val="15"/>
            <c:marker>
              <c:symbol val="circle"/>
              <c:size val="5"/>
              <c:spPr>
                <a:solidFill>
                  <a:schemeClr val="accent1"/>
                </a:solidFill>
                <a:ln w="9525">
                  <a:noFill/>
                </a:ln>
                <a:effectLst/>
              </c:spPr>
            </c:marker>
            <c:bubble3D val="0"/>
            <c:extLst>
              <c:ext xmlns:c16="http://schemas.microsoft.com/office/drawing/2014/chart" uri="{C3380CC4-5D6E-409C-BE32-E72D297353CC}">
                <c16:uniqueId val="{0000000A-D96D-4391-A958-7EEB7C800071}"/>
              </c:ext>
            </c:extLst>
          </c:dPt>
          <c:dPt>
            <c:idx val="17"/>
            <c:marker>
              <c:symbol val="circle"/>
              <c:size val="5"/>
              <c:spPr>
                <a:solidFill>
                  <a:schemeClr val="bg2"/>
                </a:solidFill>
                <a:ln w="9525">
                  <a:noFill/>
                </a:ln>
                <a:effectLst/>
              </c:spPr>
            </c:marker>
            <c:bubble3D val="0"/>
            <c:extLst>
              <c:ext xmlns:c16="http://schemas.microsoft.com/office/drawing/2014/chart" uri="{C3380CC4-5D6E-409C-BE32-E72D297353CC}">
                <c16:uniqueId val="{0000000B-D96D-4391-A958-7EEB7C800071}"/>
              </c:ext>
            </c:extLst>
          </c:dPt>
          <c:dPt>
            <c:idx val="18"/>
            <c:marker>
              <c:symbol val="circle"/>
              <c:size val="5"/>
              <c:spPr>
                <a:solidFill>
                  <a:schemeClr val="bg2"/>
                </a:solidFill>
                <a:ln w="9525">
                  <a:noFill/>
                </a:ln>
                <a:effectLst/>
              </c:spPr>
            </c:marker>
            <c:bubble3D val="0"/>
            <c:extLst>
              <c:ext xmlns:c16="http://schemas.microsoft.com/office/drawing/2014/chart" uri="{C3380CC4-5D6E-409C-BE32-E72D297353CC}">
                <c16:uniqueId val="{0000000C-D96D-4391-A958-7EEB7C800071}"/>
              </c:ext>
            </c:extLst>
          </c:dPt>
          <c:dPt>
            <c:idx val="29"/>
            <c:marker>
              <c:symbol val="circle"/>
              <c:size val="5"/>
              <c:spPr>
                <a:solidFill>
                  <a:schemeClr val="accent1"/>
                </a:solidFill>
                <a:ln w="9525">
                  <a:noFill/>
                </a:ln>
                <a:effectLst/>
              </c:spPr>
            </c:marker>
            <c:bubble3D val="0"/>
            <c:extLst>
              <c:ext xmlns:c16="http://schemas.microsoft.com/office/drawing/2014/chart" uri="{C3380CC4-5D6E-409C-BE32-E72D297353CC}">
                <c16:uniqueId val="{00000011-D96D-4391-A958-7EEB7C800071}"/>
              </c:ext>
            </c:extLst>
          </c:dPt>
          <c:dPt>
            <c:idx val="30"/>
            <c:marker>
              <c:symbol val="circle"/>
              <c:size val="5"/>
              <c:spPr>
                <a:solidFill>
                  <a:schemeClr val="accent1"/>
                </a:solidFill>
                <a:ln w="9525">
                  <a:noFill/>
                </a:ln>
                <a:effectLst/>
              </c:spPr>
            </c:marker>
            <c:bubble3D val="0"/>
            <c:extLst>
              <c:ext xmlns:c16="http://schemas.microsoft.com/office/drawing/2014/chart" uri="{C3380CC4-5D6E-409C-BE32-E72D297353CC}">
                <c16:uniqueId val="{00000012-D96D-4391-A958-7EEB7C800071}"/>
              </c:ext>
            </c:extLst>
          </c:dPt>
          <c:dPt>
            <c:idx val="35"/>
            <c:marker>
              <c:symbol val="circle"/>
              <c:size val="5"/>
              <c:spPr>
                <a:solidFill>
                  <a:schemeClr val="accent1"/>
                </a:solidFill>
                <a:ln w="9525">
                  <a:noFill/>
                </a:ln>
                <a:effectLst/>
              </c:spPr>
            </c:marker>
            <c:bubble3D val="0"/>
            <c:extLst>
              <c:ext xmlns:c16="http://schemas.microsoft.com/office/drawing/2014/chart" uri="{C3380CC4-5D6E-409C-BE32-E72D297353CC}">
                <c16:uniqueId val="{00000013-D96D-4391-A958-7EEB7C800071}"/>
              </c:ext>
            </c:extLst>
          </c:dPt>
          <c:dPt>
            <c:idx val="36"/>
            <c:marker>
              <c:symbol val="circle"/>
              <c:size val="5"/>
              <c:spPr>
                <a:solidFill>
                  <a:schemeClr val="accent1"/>
                </a:solidFill>
                <a:ln w="9525">
                  <a:noFill/>
                </a:ln>
                <a:effectLst/>
              </c:spPr>
            </c:marker>
            <c:bubble3D val="0"/>
            <c:extLst>
              <c:ext xmlns:c16="http://schemas.microsoft.com/office/drawing/2014/chart" uri="{C3380CC4-5D6E-409C-BE32-E72D297353CC}">
                <c16:uniqueId val="{00000014-D96D-4391-A958-7EEB7C800071}"/>
              </c:ext>
            </c:extLst>
          </c:dPt>
          <c:dPt>
            <c:idx val="41"/>
            <c:marker>
              <c:symbol val="circle"/>
              <c:size val="5"/>
              <c:spPr>
                <a:solidFill>
                  <a:schemeClr val="accent1"/>
                </a:solidFill>
                <a:ln w="9525">
                  <a:noFill/>
                </a:ln>
                <a:effectLst/>
              </c:spPr>
            </c:marker>
            <c:bubble3D val="0"/>
            <c:extLst>
              <c:ext xmlns:c16="http://schemas.microsoft.com/office/drawing/2014/chart" uri="{C3380CC4-5D6E-409C-BE32-E72D297353CC}">
                <c16:uniqueId val="{00000015-D96D-4391-A958-7EEB7C800071}"/>
              </c:ext>
            </c:extLst>
          </c:dPt>
          <c:dPt>
            <c:idx val="42"/>
            <c:marker>
              <c:symbol val="circle"/>
              <c:size val="5"/>
              <c:spPr>
                <a:solidFill>
                  <a:schemeClr val="accent1"/>
                </a:solidFill>
                <a:ln w="9525">
                  <a:noFill/>
                </a:ln>
                <a:effectLst/>
              </c:spPr>
            </c:marker>
            <c:bubble3D val="0"/>
            <c:extLst>
              <c:ext xmlns:c16="http://schemas.microsoft.com/office/drawing/2014/chart" uri="{C3380CC4-5D6E-409C-BE32-E72D297353CC}">
                <c16:uniqueId val="{00000016-D96D-4391-A958-7EEB7C800071}"/>
              </c:ext>
            </c:extLst>
          </c:dPt>
          <c:errBars>
            <c:errDir val="x"/>
            <c:errBarType val="both"/>
            <c:errValType val="cust"/>
            <c:noEndCap val="1"/>
            <c:plus>
              <c:numRef>
                <c:f>chart!$F$2:$F$20</c:f>
                <c:numCache>
                  <c:formatCode>General</c:formatCode>
                  <c:ptCount val="19"/>
                  <c:pt idx="0">
                    <c:v>0.15000000000000002</c:v>
                  </c:pt>
                  <c:pt idx="3">
                    <c:v>0.15</c:v>
                  </c:pt>
                  <c:pt idx="4">
                    <c:v>0.90999999999999992</c:v>
                  </c:pt>
                  <c:pt idx="6">
                    <c:v>0.25</c:v>
                  </c:pt>
                  <c:pt idx="7">
                    <c:v>0.20999999999999996</c:v>
                  </c:pt>
                  <c:pt idx="9">
                    <c:v>0.19999999999999996</c:v>
                  </c:pt>
                  <c:pt idx="10">
                    <c:v>0.28000000000000003</c:v>
                  </c:pt>
                  <c:pt idx="12">
                    <c:v>0.42000000000000004</c:v>
                  </c:pt>
                  <c:pt idx="13">
                    <c:v>0.16999999999999993</c:v>
                  </c:pt>
                  <c:pt idx="15">
                    <c:v>0.39999999999999991</c:v>
                  </c:pt>
                  <c:pt idx="16">
                    <c:v>0.16999999999999993</c:v>
                  </c:pt>
                </c:numCache>
              </c:numRef>
            </c:plus>
            <c:minus>
              <c:numRef>
                <c:f>chart!$D$2:$D$20</c:f>
                <c:numCache>
                  <c:formatCode>General</c:formatCode>
                  <c:ptCount val="19"/>
                  <c:pt idx="0">
                    <c:v>0.12</c:v>
                  </c:pt>
                  <c:pt idx="3">
                    <c:v>0.13</c:v>
                  </c:pt>
                  <c:pt idx="4">
                    <c:v>0.4900000000000001</c:v>
                  </c:pt>
                  <c:pt idx="6">
                    <c:v>0.19000000000000006</c:v>
                  </c:pt>
                  <c:pt idx="7">
                    <c:v>0.15000000000000002</c:v>
                  </c:pt>
                  <c:pt idx="9">
                    <c:v>0.15000000000000002</c:v>
                  </c:pt>
                  <c:pt idx="10">
                    <c:v>0.19999999999999996</c:v>
                  </c:pt>
                  <c:pt idx="12">
                    <c:v>0.23999999999999994</c:v>
                  </c:pt>
                  <c:pt idx="13">
                    <c:v>0.14000000000000001</c:v>
                  </c:pt>
                  <c:pt idx="15">
                    <c:v>0.23000000000000004</c:v>
                  </c:pt>
                  <c:pt idx="16">
                    <c:v>0.14000000000000001</c:v>
                  </c:pt>
                </c:numCache>
              </c:numRef>
            </c:minus>
            <c:spPr>
              <a:noFill/>
              <a:ln w="9525" cap="flat" cmpd="sng" algn="ctr">
                <a:solidFill>
                  <a:schemeClr val="bg1">
                    <a:lumMod val="50000"/>
                  </a:schemeClr>
                </a:solidFill>
                <a:round/>
              </a:ln>
              <a:effectLst/>
            </c:spPr>
          </c:errBars>
          <c:xVal>
            <c:numRef>
              <c:f>chart!$B$2:$B$20</c:f>
              <c:numCache>
                <c:formatCode>General</c:formatCode>
                <c:ptCount val="19"/>
                <c:pt idx="0">
                  <c:v>0.64</c:v>
                </c:pt>
                <c:pt idx="3">
                  <c:v>0.62</c:v>
                </c:pt>
                <c:pt idx="4">
                  <c:v>1.06</c:v>
                </c:pt>
                <c:pt idx="6">
                  <c:v>0.68</c:v>
                </c:pt>
                <c:pt idx="7">
                  <c:v>0.65</c:v>
                </c:pt>
                <c:pt idx="9">
                  <c:v>0.63</c:v>
                </c:pt>
                <c:pt idx="10">
                  <c:v>0.7</c:v>
                </c:pt>
                <c:pt idx="12">
                  <c:v>0.57999999999999996</c:v>
                </c:pt>
                <c:pt idx="13">
                  <c:v>0.68</c:v>
                </c:pt>
                <c:pt idx="15">
                  <c:v>0.55000000000000004</c:v>
                </c:pt>
                <c:pt idx="16">
                  <c:v>0.68</c:v>
                </c:pt>
              </c:numCache>
            </c:numRef>
          </c:xVal>
          <c:yVal>
            <c:numRef>
              <c:f>chart!$G$2:$G$20</c:f>
              <c:numCache>
                <c:formatCode>General</c:formatCode>
                <c:ptCount val="19"/>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numCache>
            </c:numRef>
          </c:yVal>
          <c:smooth val="0"/>
          <c:extLst>
            <c:ext xmlns:c16="http://schemas.microsoft.com/office/drawing/2014/chart" uri="{C3380CC4-5D6E-409C-BE32-E72D297353CC}">
              <c16:uniqueId val="{00000017-D96D-4391-A958-7EEB7C800071}"/>
            </c:ext>
          </c:extLst>
        </c:ser>
        <c:dLbls>
          <c:showLegendKey val="0"/>
          <c:showVal val="0"/>
          <c:showCatName val="0"/>
          <c:showSerName val="0"/>
          <c:showPercent val="0"/>
          <c:showBubbleSize val="0"/>
        </c:dLbls>
        <c:axId val="1375503536"/>
        <c:axId val="1375529328"/>
      </c:scatterChart>
      <c:catAx>
        <c:axId val="1530143120"/>
        <c:scaling>
          <c:orientation val="minMax"/>
        </c:scaling>
        <c:delete val="0"/>
        <c:axPos val="l"/>
        <c:numFmt formatCode="General" sourceLinked="1"/>
        <c:majorTickMark val="none"/>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Verdana" panose="020B0604030504040204" pitchFamily="34" charset="0"/>
                <a:ea typeface="Verdana" panose="020B0604030504040204" pitchFamily="34" charset="0"/>
                <a:cs typeface="+mn-cs"/>
              </a:defRPr>
            </a:pPr>
            <a:endParaRPr lang="en-US"/>
          </a:p>
        </c:txPr>
        <c:crossAx val="1536513920"/>
        <c:crossesAt val="1"/>
        <c:auto val="1"/>
        <c:lblAlgn val="ctr"/>
        <c:lblOffset val="100"/>
        <c:noMultiLvlLbl val="0"/>
      </c:catAx>
      <c:valAx>
        <c:axId val="1536513920"/>
        <c:scaling>
          <c:orientation val="minMax"/>
          <c:max val="2.5"/>
          <c:min val="0"/>
        </c:scaling>
        <c:delete val="0"/>
        <c:axPos val="b"/>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Verdana" panose="020B0604030504040204" pitchFamily="34" charset="0"/>
                <a:ea typeface="Verdana" panose="020B0604030504040204" pitchFamily="34" charset="0"/>
                <a:cs typeface="+mn-cs"/>
              </a:defRPr>
            </a:pPr>
            <a:endParaRPr lang="en-US"/>
          </a:p>
        </c:txPr>
        <c:crossAx val="1530143120"/>
        <c:crosses val="autoZero"/>
        <c:crossBetween val="between"/>
      </c:valAx>
      <c:valAx>
        <c:axId val="1375529328"/>
        <c:scaling>
          <c:orientation val="minMax"/>
          <c:max val="17"/>
          <c:min val="0"/>
        </c:scaling>
        <c:delete val="1"/>
        <c:axPos val="r"/>
        <c:numFmt formatCode="General" sourceLinked="1"/>
        <c:majorTickMark val="out"/>
        <c:minorTickMark val="none"/>
        <c:tickLblPos val="nextTo"/>
        <c:crossAx val="1375503536"/>
        <c:crosses val="max"/>
        <c:crossBetween val="midCat"/>
      </c:valAx>
      <c:valAx>
        <c:axId val="1375503536"/>
        <c:scaling>
          <c:orientation val="minMax"/>
        </c:scaling>
        <c:delete val="1"/>
        <c:axPos val="b"/>
        <c:numFmt formatCode="General" sourceLinked="1"/>
        <c:majorTickMark val="out"/>
        <c:minorTickMark val="none"/>
        <c:tickLblPos val="nextTo"/>
        <c:crossAx val="1375529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2">
              <a:lumMod val="50000"/>
            </a:schemeClr>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5677385345283"/>
          <c:y val="6.1342592592592594E-2"/>
          <c:w val="0.88033737480231944"/>
          <c:h val="0.87731481481481477"/>
        </c:manualLayout>
      </c:layout>
      <c:barChart>
        <c:barDir val="col"/>
        <c:grouping val="stacked"/>
        <c:varyColors val="0"/>
        <c:ser>
          <c:idx val="0"/>
          <c:order val="0"/>
          <c:spPr>
            <a:solidFill>
              <a:schemeClr val="bg2"/>
            </a:solidFill>
            <a:ln>
              <a:noFill/>
            </a:ln>
          </c:spPr>
          <c:invertIfNegative val="0"/>
          <c:dPt>
            <c:idx val="3"/>
            <c:invertIfNegative val="0"/>
            <c:bubble3D val="0"/>
            <c:extLst>
              <c:ext xmlns:c16="http://schemas.microsoft.com/office/drawing/2014/chart" uri="{C3380CC4-5D6E-409C-BE32-E72D297353CC}">
                <c16:uniqueId val="{00000001-CD84-8A43-AD67-B5AD078BBE31}"/>
              </c:ext>
            </c:extLst>
          </c:dPt>
          <c:val>
            <c:numRef>
              <c:f>Sheet1!$A$1:$J$1</c:f>
              <c:numCache>
                <c:formatCode>General</c:formatCode>
                <c:ptCount val="10"/>
                <c:pt idx="0">
                  <c:v>2879</c:v>
                </c:pt>
                <c:pt idx="1">
                  <c:v>396</c:v>
                </c:pt>
                <c:pt idx="2">
                  <c:v>739</c:v>
                </c:pt>
                <c:pt idx="3">
                  <c:v>1696</c:v>
                </c:pt>
                <c:pt idx="4">
                  <c:v>473</c:v>
                </c:pt>
                <c:pt idx="5">
                  <c:v>325</c:v>
                </c:pt>
                <c:pt idx="6">
                  <c:v>612</c:v>
                </c:pt>
                <c:pt idx="7">
                  <c:v>728</c:v>
                </c:pt>
                <c:pt idx="8">
                  <c:v>498</c:v>
                </c:pt>
                <c:pt idx="9">
                  <c:v>99</c:v>
                </c:pt>
              </c:numCache>
            </c:numRef>
          </c:val>
          <c:extLst>
            <c:ext xmlns:c16="http://schemas.microsoft.com/office/drawing/2014/chart" uri="{C3380CC4-5D6E-409C-BE32-E72D297353CC}">
              <c16:uniqueId val="{00000002-CD84-8A43-AD67-B5AD078BBE31}"/>
            </c:ext>
          </c:extLst>
        </c:ser>
        <c:ser>
          <c:idx val="1"/>
          <c:order val="1"/>
          <c:spPr>
            <a:solidFill>
              <a:schemeClr val="accent2"/>
            </a:solidFill>
            <a:ln>
              <a:noFill/>
            </a:ln>
          </c:spPr>
          <c:invertIfNegative val="0"/>
          <c:val>
            <c:numRef>
              <c:f>Sheet1!$A$2:$J$2</c:f>
              <c:numCache>
                <c:formatCode>General</c:formatCode>
                <c:ptCount val="10"/>
                <c:pt idx="0">
                  <c:v>4318</c:v>
                </c:pt>
                <c:pt idx="1">
                  <c:v>264</c:v>
                </c:pt>
                <c:pt idx="2">
                  <c:v>739</c:v>
                </c:pt>
                <c:pt idx="3">
                  <c:v>0</c:v>
                </c:pt>
                <c:pt idx="4">
                  <c:v>237</c:v>
                </c:pt>
                <c:pt idx="5">
                  <c:v>244</c:v>
                </c:pt>
                <c:pt idx="6">
                  <c:v>92</c:v>
                </c:pt>
                <c:pt idx="7">
                  <c:v>40</c:v>
                </c:pt>
                <c:pt idx="8">
                  <c:v>62</c:v>
                </c:pt>
                <c:pt idx="9">
                  <c:v>119</c:v>
                </c:pt>
              </c:numCache>
            </c:numRef>
          </c:val>
          <c:extLst>
            <c:ext xmlns:c16="http://schemas.microsoft.com/office/drawing/2014/chart" uri="{C3380CC4-5D6E-409C-BE32-E72D297353CC}">
              <c16:uniqueId val="{00000003-CD84-8A43-AD67-B5AD078BBE31}"/>
            </c:ext>
          </c:extLst>
        </c:ser>
        <c:ser>
          <c:idx val="2"/>
          <c:order val="2"/>
          <c:spPr>
            <a:solidFill>
              <a:schemeClr val="accent5"/>
            </a:solidFill>
            <a:ln>
              <a:noFill/>
            </a:ln>
          </c:spPr>
          <c:invertIfNegative val="0"/>
          <c:dPt>
            <c:idx val="3"/>
            <c:invertIfNegative val="0"/>
            <c:bubble3D val="0"/>
            <c:extLst>
              <c:ext xmlns:c16="http://schemas.microsoft.com/office/drawing/2014/chart" uri="{C3380CC4-5D6E-409C-BE32-E72D297353CC}">
                <c16:uniqueId val="{00000005-CD84-8A43-AD67-B5AD078BBE31}"/>
              </c:ext>
            </c:extLst>
          </c:dPt>
          <c:val>
            <c:numRef>
              <c:f>Sheet1!$A$3:$J$3</c:f>
              <c:numCache>
                <c:formatCode>General</c:formatCode>
                <c:ptCount val="10"/>
                <c:pt idx="0">
                  <c:v>2303</c:v>
                </c:pt>
                <c:pt idx="1">
                  <c:v>4946</c:v>
                </c:pt>
                <c:pt idx="2">
                  <c:v>237</c:v>
                </c:pt>
                <c:pt idx="3">
                  <c:v>0</c:v>
                </c:pt>
                <c:pt idx="4">
                  <c:v>710</c:v>
                </c:pt>
                <c:pt idx="5">
                  <c:v>487</c:v>
                </c:pt>
                <c:pt idx="6">
                  <c:v>337</c:v>
                </c:pt>
                <c:pt idx="7">
                  <c:v>200</c:v>
                </c:pt>
                <c:pt idx="8">
                  <c:v>124</c:v>
                </c:pt>
                <c:pt idx="9">
                  <c:v>179</c:v>
                </c:pt>
              </c:numCache>
            </c:numRef>
          </c:val>
          <c:extLst>
            <c:ext xmlns:c16="http://schemas.microsoft.com/office/drawing/2014/chart" uri="{C3380CC4-5D6E-409C-BE32-E72D297353CC}">
              <c16:uniqueId val="{00000006-CD84-8A43-AD67-B5AD078BBE31}"/>
            </c:ext>
          </c:extLst>
        </c:ser>
        <c:dLbls>
          <c:showLegendKey val="0"/>
          <c:showVal val="0"/>
          <c:showCatName val="0"/>
          <c:showSerName val="0"/>
          <c:showPercent val="0"/>
          <c:showBubbleSize val="0"/>
        </c:dLbls>
        <c:gapWidth val="80"/>
        <c:overlap val="100"/>
        <c:axId val="881740863"/>
        <c:axId val="1"/>
      </c:barChart>
      <c:catAx>
        <c:axId val="8817408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defRPr>
            </a:pPr>
            <a:endParaRPr lang="en-US"/>
          </a:p>
        </c:txPr>
        <c:crossAx val="881740863"/>
        <c:crosses val="min"/>
        <c:crossBetween val="between"/>
        <c:majorUnit val="100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F3983B-1F77-4ADB-96AF-D74396E642E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latin typeface="Arial Nova" panose="020B0504020202020204" pitchFamily="34" charset="0"/>
            </a:endParaRPr>
          </a:p>
        </p:txBody>
      </p:sp>
      <p:sp>
        <p:nvSpPr>
          <p:cNvPr id="3" name="Date Placeholder 2">
            <a:extLst>
              <a:ext uri="{FF2B5EF4-FFF2-40B4-BE49-F238E27FC236}">
                <a16:creationId xmlns:a16="http://schemas.microsoft.com/office/drawing/2014/main" id="{BF3DFC27-D7CA-437C-B767-7B91980C4AF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CFC6C16-7C43-42C0-B413-3D8DD2EC9587}" type="datetimeFigureOut">
              <a:rPr lang="en-US" smtClean="0">
                <a:latin typeface="Arial Nova" panose="020B0504020202020204" pitchFamily="34" charset="0"/>
              </a:rPr>
              <a:t>1/21/2025</a:t>
            </a:fld>
            <a:endParaRPr lang="en-US">
              <a:latin typeface="Arial Nova" panose="020B0504020202020204" pitchFamily="34" charset="0"/>
            </a:endParaRPr>
          </a:p>
        </p:txBody>
      </p:sp>
      <p:sp>
        <p:nvSpPr>
          <p:cNvPr id="4" name="Footer Placeholder 3">
            <a:extLst>
              <a:ext uri="{FF2B5EF4-FFF2-40B4-BE49-F238E27FC236}">
                <a16:creationId xmlns:a16="http://schemas.microsoft.com/office/drawing/2014/main" id="{779E571C-0AC1-4999-833A-BD30B8CAF474}"/>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latin typeface="Arial Nova" panose="020B0504020202020204" pitchFamily="34" charset="0"/>
            </a:endParaRPr>
          </a:p>
        </p:txBody>
      </p:sp>
      <p:sp>
        <p:nvSpPr>
          <p:cNvPr id="5" name="Slide Number Placeholder 4">
            <a:extLst>
              <a:ext uri="{FF2B5EF4-FFF2-40B4-BE49-F238E27FC236}">
                <a16:creationId xmlns:a16="http://schemas.microsoft.com/office/drawing/2014/main" id="{F7151830-FDB8-4C3E-97BF-4B557BBF234F}"/>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F0A3D01-33A9-4203-8B72-A9128D9E23E1}" type="slidenum">
              <a:rPr lang="en-US" smtClean="0">
                <a:latin typeface="Arial Nova" panose="020B0504020202020204" pitchFamily="34" charset="0"/>
              </a:rPr>
              <a:t>‹#›</a:t>
            </a:fld>
            <a:endParaRPr lang="en-US">
              <a:latin typeface="Arial Nova" panose="020B0504020202020204" pitchFamily="34" charset="0"/>
            </a:endParaRPr>
          </a:p>
        </p:txBody>
      </p:sp>
    </p:spTree>
    <p:extLst>
      <p:ext uri="{BB962C8B-B14F-4D97-AF65-F5344CB8AC3E}">
        <p14:creationId xmlns:p14="http://schemas.microsoft.com/office/powerpoint/2010/main" val="155727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b="0" i="0">
                <a:latin typeface="Arial Nova" panose="020B0504020202020204" pitchFamily="34" charset="0"/>
              </a:defRPr>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b="0" i="0">
                <a:latin typeface="Arial Nova" panose="020B0504020202020204" pitchFamily="34" charset="0"/>
              </a:defRPr>
            </a:lvl1pPr>
          </a:lstStyle>
          <a:p>
            <a:fld id="{2695B39C-EE7B-4388-ACA2-A2C56155F181}" type="datetimeFigureOut">
              <a:rPr lang="en-US" smtClean="0"/>
              <a:pPr/>
              <a:t>1/21/2025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b="0" i="0">
                <a:latin typeface="Arial Nova" panose="020B0504020202020204" pitchFamily="34" charset="0"/>
              </a:defRPr>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b="0" i="0">
                <a:latin typeface="Arial Nova" panose="020B0504020202020204" pitchFamily="34" charset="0"/>
              </a:defRPr>
            </a:lvl1pPr>
          </a:lstStyle>
          <a:p>
            <a:fld id="{2C03B2C6-CDD1-4AAF-A9AD-5304F8ED9978}" type="slidenum">
              <a:rPr lang="en-US" smtClean="0"/>
              <a:pPr/>
              <a:t>‹#›</a:t>
            </a:fld>
            <a:endParaRPr lang="en-US"/>
          </a:p>
        </p:txBody>
      </p:sp>
    </p:spTree>
    <p:extLst>
      <p:ext uri="{BB962C8B-B14F-4D97-AF65-F5344CB8AC3E}">
        <p14:creationId xmlns:p14="http://schemas.microsoft.com/office/powerpoint/2010/main" val="3147684291"/>
      </p:ext>
    </p:extLst>
  </p:cSld>
  <p:clrMap bg1="lt1" tx1="dk1" bg2="lt2" tx2="dk2" accent1="accent1" accent2="accent2" accent3="accent3" accent4="accent4" accent5="accent5" accent6="accent6" hlink="hlink" folHlink="folHlink"/>
  <p:notesStyle>
    <a:lvl1pPr marL="0" algn="l" defTabSz="914400" rtl="0" eaLnBrk="1" latinLnBrk="0" hangingPunct="1">
      <a:defRPr sz="900" b="0" i="0" kern="1200">
        <a:solidFill>
          <a:schemeClr val="tx1"/>
        </a:solidFill>
        <a:latin typeface="Arial Nova" panose="020B0504020202020204" pitchFamily="34" charset="0"/>
        <a:ea typeface="+mn-ea"/>
        <a:cs typeface="+mn-cs"/>
      </a:defRPr>
    </a:lvl1pPr>
    <a:lvl2pPr marL="457200" algn="l" defTabSz="914400" rtl="0" eaLnBrk="1" latinLnBrk="0" hangingPunct="1">
      <a:defRPr sz="900" b="0" i="0" kern="1200">
        <a:solidFill>
          <a:schemeClr val="tx1"/>
        </a:solidFill>
        <a:latin typeface="Arial Nova" panose="020B0504020202020204" pitchFamily="34" charset="0"/>
        <a:ea typeface="+mn-ea"/>
        <a:cs typeface="+mn-cs"/>
      </a:defRPr>
    </a:lvl2pPr>
    <a:lvl3pPr marL="914400" algn="l" defTabSz="914400" rtl="0" eaLnBrk="1" latinLnBrk="0" hangingPunct="1">
      <a:defRPr sz="900" b="0" i="0" kern="1200">
        <a:solidFill>
          <a:schemeClr val="tx1"/>
        </a:solidFill>
        <a:latin typeface="Arial Nova" panose="020B0504020202020204" pitchFamily="34" charset="0"/>
        <a:ea typeface="+mn-ea"/>
        <a:cs typeface="+mn-cs"/>
      </a:defRPr>
    </a:lvl3pPr>
    <a:lvl4pPr marL="1371600" algn="l" defTabSz="914400" rtl="0" eaLnBrk="1" latinLnBrk="0" hangingPunct="1">
      <a:defRPr sz="900" b="0" i="0" kern="1200">
        <a:solidFill>
          <a:schemeClr val="tx1"/>
        </a:solidFill>
        <a:latin typeface="Arial Nova" panose="020B0504020202020204" pitchFamily="34" charset="0"/>
        <a:ea typeface="+mn-ea"/>
        <a:cs typeface="+mn-cs"/>
      </a:defRPr>
    </a:lvl4pPr>
    <a:lvl5pPr marL="1828800" algn="l" defTabSz="914400" rtl="0" eaLnBrk="1" latinLnBrk="0" hangingPunct="1">
      <a:defRPr sz="900" b="0" i="0" kern="1200">
        <a:solidFill>
          <a:schemeClr val="tx1"/>
        </a:solidFill>
        <a:latin typeface="Arial Nova"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2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03B2C6-CDD1-4AAF-A9AD-5304F8ED9978}" type="slidenum">
              <a:rPr lang="en-US" smtClean="0"/>
              <a:t>1</a:t>
            </a:fld>
            <a:endParaRPr lang="en-US"/>
          </a:p>
        </p:txBody>
      </p:sp>
    </p:spTree>
    <p:extLst>
      <p:ext uri="{BB962C8B-B14F-4D97-AF65-F5344CB8AC3E}">
        <p14:creationId xmlns:p14="http://schemas.microsoft.com/office/powerpoint/2010/main" val="128718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6BB3C-1211-BBC8-764C-7AC229B10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24F66-7C57-C2CC-C710-115A5325F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A9207-C02C-592C-0A77-035D1C8264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82CDA-3123-1022-0CDE-158551E212D5}"/>
              </a:ext>
            </a:extLst>
          </p:cNvPr>
          <p:cNvSpPr>
            <a:spLocks noGrp="1"/>
          </p:cNvSpPr>
          <p:nvPr>
            <p:ph type="sldNum" sz="quarter" idx="5"/>
          </p:nvPr>
        </p:nvSpPr>
        <p:spPr/>
        <p:txBody>
          <a:bodyPr/>
          <a:lstStyle/>
          <a:p>
            <a:fld id="{2C03B2C6-CDD1-4AAF-A9AD-5304F8ED9978}" type="slidenum">
              <a:rPr lang="en-US" smtClean="0"/>
              <a:pPr/>
              <a:t>12</a:t>
            </a:fld>
            <a:endParaRPr lang="en-US"/>
          </a:p>
        </p:txBody>
      </p:sp>
    </p:spTree>
    <p:extLst>
      <p:ext uri="{BB962C8B-B14F-4D97-AF65-F5344CB8AC3E}">
        <p14:creationId xmlns:p14="http://schemas.microsoft.com/office/powerpoint/2010/main" val="380139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48C8D-C14C-F054-A32F-2DBE090F6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30DDE-B4CC-11BF-8770-7D948A6AB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56471-4CB1-9A46-C12C-52EBED0933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22222"/>
                </a:solidFill>
                <a:effectLst/>
                <a:latin typeface="Arial Nova" panose="020B0504020202020204" pitchFamily="34" charset="0"/>
              </a:rPr>
              <a:t>ANNOTATIONS </a:t>
            </a:r>
          </a:p>
          <a:p>
            <a:endParaRPr lang="en-US">
              <a:latin typeface="Arial Nova" panose="020B0504020202020204" pitchFamily="34" charset="0"/>
            </a:endParaRPr>
          </a:p>
          <a:p>
            <a:r>
              <a:rPr lang="en-US">
                <a:latin typeface="Arial Nova" panose="020B0504020202020204" pitchFamily="34" charset="0"/>
              </a:rPr>
              <a:t>mOS: [Qin 2023/PG6/C2/P3/L3-8] </a:t>
            </a:r>
          </a:p>
          <a:p>
            <a:r>
              <a:rPr lang="en-US">
                <a:latin typeface="Arial Nova" panose="020B0504020202020204" pitchFamily="34" charset="0"/>
              </a:rPr>
              <a:t>Relative risk (PFS): [Qin 2023/PG6/C2/P1/L5-10; calculation of 48%=1-0.52X100=48%]</a:t>
            </a:r>
          </a:p>
          <a:p>
            <a:r>
              <a:rPr lang="en-US">
                <a:latin typeface="Arial Nova" panose="020B0504020202020204" pitchFamily="34" charset="0"/>
              </a:rPr>
              <a:t>Stable disease: [Qin 2023 Supplemental appendix/PG10/TableS6]</a:t>
            </a:r>
          </a:p>
          <a:p>
            <a:r>
              <a:rPr lang="en-US">
                <a:latin typeface="Arial Nova" panose="020B0504020202020204" pitchFamily="34" charset="0"/>
              </a:rPr>
              <a:t>Progressive disease: [Qin 2023 Supplemental appendix/PG10/TableS6] </a:t>
            </a:r>
          </a:p>
          <a:p>
            <a:r>
              <a:rPr lang="en-US">
                <a:latin typeface="Arial Nova" panose="020B0504020202020204" pitchFamily="34" charset="0"/>
              </a:rPr>
              <a:t>Viral and non-viral: [Qin 2023/PG8/FIG3B/L </a:t>
            </a:r>
            <a:r>
              <a:rPr lang="en-US" err="1">
                <a:latin typeface="Arial Nova" panose="020B0504020202020204" pitchFamily="34" charset="0"/>
              </a:rPr>
              <a:t>Aetiology</a:t>
            </a:r>
            <a:r>
              <a:rPr lang="en-US">
                <a:latin typeface="Arial Nova" panose="020B0504020202020204" pitchFamily="34" charset="0"/>
              </a:rPr>
              <a:t>/Hepatitis C virus HR=0.45; </a:t>
            </a:r>
            <a:br>
              <a:rPr lang="en-US">
                <a:latin typeface="Arial Nova" panose="020B0504020202020204" pitchFamily="34" charset="0"/>
              </a:rPr>
            </a:br>
            <a:r>
              <a:rPr lang="en-US">
                <a:latin typeface="Arial Nova" panose="020B0504020202020204" pitchFamily="34" charset="0"/>
              </a:rPr>
              <a:t>calculation: 1-0.45X100=55%; Non-viral HR=0.71; calculation: 1-0.71X100=29%]</a:t>
            </a:r>
          </a:p>
          <a:p>
            <a:r>
              <a:rPr lang="en-US">
                <a:latin typeface="Arial Nova" panose="020B0504020202020204" pitchFamily="34" charset="0"/>
              </a:rPr>
              <a:t>ALBI no significant: [Qin 2023/PG10/C2/P1/L3-4] </a:t>
            </a:r>
          </a:p>
          <a:p>
            <a:r>
              <a:rPr lang="en-US">
                <a:latin typeface="Arial Nova" panose="020B0504020202020204" pitchFamily="34" charset="0"/>
              </a:rPr>
              <a:t>ALBI similar OS: </a:t>
            </a:r>
            <a:r>
              <a:rPr lang="en-US" b="0" i="0">
                <a:solidFill>
                  <a:srgbClr val="222222"/>
                </a:solidFill>
                <a:effectLst/>
                <a:latin typeface="Arial Nova" panose="020B0504020202020204" pitchFamily="34" charset="0"/>
              </a:rPr>
              <a:t>[Vogel 2024/PG1/FIGURE 1A and FIGURE 1B/C2/L2]</a:t>
            </a:r>
          </a:p>
          <a:p>
            <a:r>
              <a:rPr lang="en-US">
                <a:latin typeface="Arial Nova" panose="020B0504020202020204" pitchFamily="34" charset="0"/>
              </a:rPr>
              <a:t>Discontinuation: [Qin 2023/Supplemental appendix/PG15/TableS9]</a:t>
            </a:r>
          </a:p>
          <a:p>
            <a:r>
              <a:rPr lang="en-US">
                <a:latin typeface="Arial Nova" panose="020B0504020202020204" pitchFamily="34" charset="0"/>
              </a:rPr>
              <a:t>Hemorrhage: [Qin 2023/Supplemental appendix/PG18/TableS12]</a:t>
            </a:r>
          </a:p>
          <a:p>
            <a:r>
              <a:rPr lang="en-US">
                <a:latin typeface="Arial Nova" panose="020B0504020202020204" pitchFamily="34" charset="0"/>
              </a:rPr>
              <a:t>Half-life: </a:t>
            </a:r>
          </a:p>
          <a:p>
            <a:pPr marL="171450" indent="-171450">
              <a:buFont typeface="Arial"/>
              <a:buChar char="•"/>
            </a:pPr>
            <a:r>
              <a:rPr lang="en-US">
                <a:latin typeface="Arial Nova" panose="020B0504020202020204" pitchFamily="34" charset="0"/>
              </a:rPr>
              <a:t>Rivoceranib: </a:t>
            </a:r>
            <a:r>
              <a:rPr lang="en-US" b="0" i="0">
                <a:solidFill>
                  <a:srgbClr val="222222"/>
                </a:solidFill>
                <a:effectLst/>
                <a:latin typeface="Arial Nova" panose="020B0504020202020204" pitchFamily="34" charset="0"/>
              </a:rPr>
              <a:t>[Data on file. 0007. Fort Lee, NJ: Elevar Therapeutics; February 14, 2024/PG13/Elimination section/ALL]</a:t>
            </a:r>
          </a:p>
          <a:p>
            <a:pPr marL="171450" indent="-171450">
              <a:buFont typeface="Arial"/>
              <a:buChar char="•"/>
            </a:pPr>
            <a:r>
              <a:rPr lang="en-US">
                <a:latin typeface="Arial Nova" panose="020B0504020202020204" pitchFamily="34" charset="0"/>
              </a:rPr>
              <a:t>Camrelizumab: </a:t>
            </a:r>
            <a:r>
              <a:rPr lang="en-US" b="0" i="0">
                <a:solidFill>
                  <a:srgbClr val="222222"/>
                </a:solidFill>
                <a:effectLst/>
                <a:latin typeface="Arial Nova" panose="020B0504020202020204" pitchFamily="34" charset="0"/>
              </a:rPr>
              <a:t>[Data on file. 0008. Fort Lee, NJ: Elevar Therapeutics; February 14, 2024/PG24/P1/L5]</a:t>
            </a:r>
            <a:endParaRPr lang="en-US">
              <a:latin typeface="Arial Nova" panose="020B0504020202020204" pitchFamily="34" charset="0"/>
            </a:endParaRPr>
          </a:p>
        </p:txBody>
      </p:sp>
      <p:sp>
        <p:nvSpPr>
          <p:cNvPr id="4" name="Slide Number Placeholder 3">
            <a:extLst>
              <a:ext uri="{FF2B5EF4-FFF2-40B4-BE49-F238E27FC236}">
                <a16:creationId xmlns:a16="http://schemas.microsoft.com/office/drawing/2014/main" id="{29C603CD-7C52-FD23-CBA9-DDFFEE689835}"/>
              </a:ext>
            </a:extLst>
          </p:cNvPr>
          <p:cNvSpPr>
            <a:spLocks noGrp="1"/>
          </p:cNvSpPr>
          <p:nvPr>
            <p:ph type="sldNum" sz="quarter" idx="5"/>
          </p:nvPr>
        </p:nvSpPr>
        <p:spPr/>
        <p:txBody>
          <a:bodyPr/>
          <a:lstStyle/>
          <a:p>
            <a:pPr defTabSz="924916">
              <a:defRPr/>
            </a:pPr>
            <a:fld id="{1CB9BB27-C103-4ED8-9AAA-3723A3907C1E}" type="slidenum">
              <a:rPr lang="en-US" sz="1300">
                <a:solidFill>
                  <a:prstClr val="black"/>
                </a:solidFill>
              </a:rPr>
              <a:pPr defTabSz="924916">
                <a:defRPr/>
              </a:pPr>
              <a:t>13</a:t>
            </a:fld>
            <a:endParaRPr lang="en-US" sz="1300">
              <a:solidFill>
                <a:prstClr val="black"/>
              </a:solidFill>
            </a:endParaRPr>
          </a:p>
        </p:txBody>
      </p:sp>
    </p:spTree>
    <p:extLst>
      <p:ext uri="{BB962C8B-B14F-4D97-AF65-F5344CB8AC3E}">
        <p14:creationId xmlns:p14="http://schemas.microsoft.com/office/powerpoint/2010/main" val="321911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9996C-A04D-837F-783C-0231B2019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BFB2C-00AA-F154-AFF1-FCC5EBB46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203A3-CE46-C467-650F-CBAF77D0BB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355E61-6323-0492-9193-C4B8C07F2669}"/>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77019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B7FF-3B2E-76D2-72E0-08240FCC8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6647E-A530-AD94-7048-17F0B2320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6BA81-869A-A805-44AB-181C484E12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244431-7BF3-5965-DBEE-F38B648D294F}"/>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79932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B3E2-54F8-C9C8-028D-C963B12DE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7D502-A7A8-F8F2-1FA8-CE8CE68F8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73E15-7D57-84E7-30E0-596C215D77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510ACD-3451-3CF7-72C9-CE8428DA92BD}"/>
              </a:ext>
            </a:extLst>
          </p:cNvPr>
          <p:cNvSpPr>
            <a:spLocks noGrp="1"/>
          </p:cNvSpPr>
          <p:nvPr>
            <p:ph type="sldNum" sz="quarter" idx="5"/>
          </p:nvPr>
        </p:nvSpPr>
        <p:spPr/>
        <p:txBody>
          <a:bodyPr/>
          <a:lstStyle/>
          <a:p>
            <a:fld id="{2C03B2C6-CDD1-4AAF-A9AD-5304F8ED9978}" type="slidenum">
              <a:rPr lang="en-US" smtClean="0"/>
              <a:pPr/>
              <a:t>16</a:t>
            </a:fld>
            <a:endParaRPr lang="en-US"/>
          </a:p>
        </p:txBody>
      </p:sp>
    </p:spTree>
    <p:extLst>
      <p:ext uri="{BB962C8B-B14F-4D97-AF65-F5344CB8AC3E}">
        <p14:creationId xmlns:p14="http://schemas.microsoft.com/office/powerpoint/2010/main" val="37164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38821-87A1-F863-9E4D-15AF00C85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80901-CDCD-E07D-FF32-8C95FCBE9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7F2D5-3FCE-EFD3-E242-5DB8EEA658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AB9808-6162-74F3-90EB-CE4E58227D44}"/>
              </a:ext>
            </a:extLst>
          </p:cNvPr>
          <p:cNvSpPr>
            <a:spLocks noGrp="1"/>
          </p:cNvSpPr>
          <p:nvPr>
            <p:ph type="sldNum" sz="quarter" idx="5"/>
          </p:nvPr>
        </p:nvSpPr>
        <p:spPr/>
        <p:txBody>
          <a:bodyPr/>
          <a:lstStyle/>
          <a:p>
            <a:fld id="{2C03B2C6-CDD1-4AAF-A9AD-5304F8ED9978}" type="slidenum">
              <a:rPr lang="en-US" smtClean="0"/>
              <a:pPr/>
              <a:t>18</a:t>
            </a:fld>
            <a:endParaRPr lang="en-US"/>
          </a:p>
        </p:txBody>
      </p:sp>
    </p:spTree>
    <p:extLst>
      <p:ext uri="{BB962C8B-B14F-4D97-AF65-F5344CB8AC3E}">
        <p14:creationId xmlns:p14="http://schemas.microsoft.com/office/powerpoint/2010/main" val="2029581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80218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73790-6515-C3AD-9C3B-2038B0C5F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F0422-0D88-8830-30D4-BC9BBEC7C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B04B0-C4FB-1876-4A45-F41DD1C7A6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D78846-9093-979B-0D09-CD41804577C2}"/>
              </a:ext>
            </a:extLst>
          </p:cNvPr>
          <p:cNvSpPr>
            <a:spLocks noGrp="1"/>
          </p:cNvSpPr>
          <p:nvPr>
            <p:ph type="sldNum" sz="quarter" idx="5"/>
          </p:nvPr>
        </p:nvSpPr>
        <p:spPr/>
        <p:txBody>
          <a:bodyPr/>
          <a:lstStyle/>
          <a:p>
            <a:fld id="{2C03B2C6-CDD1-4AAF-A9AD-5304F8ED9978}" type="slidenum">
              <a:rPr lang="en-US" smtClean="0"/>
              <a:pPr/>
              <a:t>22</a:t>
            </a:fld>
            <a:endParaRPr lang="en-US"/>
          </a:p>
        </p:txBody>
      </p:sp>
    </p:spTree>
    <p:extLst>
      <p:ext uri="{BB962C8B-B14F-4D97-AF65-F5344CB8AC3E}">
        <p14:creationId xmlns:p14="http://schemas.microsoft.com/office/powerpoint/2010/main" val="5797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C4FA-CD8B-E15F-F3AD-4848D11E8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93E39-3412-E3C7-A6BC-186AF3409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8B690-DDAC-D14A-007C-38D17FFD6EF8}"/>
              </a:ext>
            </a:extLst>
          </p:cNvPr>
          <p:cNvSpPr>
            <a:spLocks noGrp="1"/>
          </p:cNvSpPr>
          <p:nvPr>
            <p:ph type="body" idx="1"/>
          </p:nvPr>
        </p:nvSpPr>
        <p:spPr>
          <a:xfrm>
            <a:off x="695007" y="4444861"/>
            <a:ext cx="5665787"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22222"/>
                </a:solidFill>
                <a:effectLst/>
                <a:latin typeface="Arial Nova" panose="020B0504020202020204" pitchFamily="34" charset="0"/>
              </a:rPr>
              <a:t>ANNOTATIONS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41,210: [Siegel 2023/PG20/TABLE 1]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37,089: Calculation: 37,089=41,210 with liver cancer X 90% of liver cancer is HCC 41,210: [Siegel 2023/PG20/TABLE 1] ~90% of cases are HCC: [Llovet 2021/PG1/C1/P1/L4-6]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25,962: Calculation: 25,962=37,089 with HCC X 70% of HCC is unresectable 37,089: [SEE ANNOTATION FOR CALCULATION OF 37,089] ~70% of HCC cases are unresectable: [Wang 2017/PG1/ABSTRACT/L4-5]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15,577: Calculation: 15,577=25,962 with unresectable HCC X 60% undergo systemic treatment 25,962: [SEE ANNOTATION FOR CALCULATION OF 25,962] ~60% of HCC cases are unresectable: 60%: [Llovet 2021/PG2/C1/P2/L4-7]</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4,985: Calculation: 4,985=15,577 with unresectable HCC receiving systemic treatment X 32% receive 2L 15,577: [SEE ANNOTATION FOR CALCULATION OF 15,577] -32% of receive 2L: [Klink 2022/PGe267/C1/P2/L1, 4-5] Calculation: 32%=90 2L patients/284 total patients X 100 </a:t>
            </a:r>
            <a:br>
              <a:rPr lang="en-US">
                <a:latin typeface="Arial Nova" panose="020B0504020202020204" pitchFamily="34" charset="0"/>
              </a:rPr>
            </a:br>
            <a:endParaRPr lang="en-US">
              <a:latin typeface="Arial Nova" panose="020B0504020202020204" pitchFamily="34" charset="0"/>
            </a:endParaRPr>
          </a:p>
        </p:txBody>
      </p:sp>
      <p:sp>
        <p:nvSpPr>
          <p:cNvPr id="4" name="Slide Number Placeholder 3">
            <a:extLst>
              <a:ext uri="{FF2B5EF4-FFF2-40B4-BE49-F238E27FC236}">
                <a16:creationId xmlns:a16="http://schemas.microsoft.com/office/drawing/2014/main" id="{2180EC1D-57D0-388F-B68A-AB5DB32F63A0}"/>
              </a:ext>
            </a:extLst>
          </p:cNvPr>
          <p:cNvSpPr>
            <a:spLocks noGrp="1"/>
          </p:cNvSpPr>
          <p:nvPr>
            <p:ph type="sldNum" sz="quarter" idx="5"/>
          </p:nvPr>
        </p:nvSpPr>
        <p:spPr/>
        <p:txBody>
          <a:bodyPr/>
          <a:lstStyle/>
          <a:p>
            <a:pPr defTabSz="924916">
              <a:defRPr/>
            </a:pPr>
            <a:fld id="{2C03B2C6-CDD1-4AAF-A9AD-5304F8ED9978}" type="slidenum">
              <a:rPr lang="en-US">
                <a:solidFill>
                  <a:prstClr val="black"/>
                </a:solidFill>
              </a:rPr>
              <a:pPr defTabSz="924916">
                <a:defRPr/>
              </a:pPr>
              <a:t>25</a:t>
            </a:fld>
            <a:endParaRPr lang="en-US">
              <a:solidFill>
                <a:prstClr val="black"/>
              </a:solidFill>
            </a:endParaRPr>
          </a:p>
        </p:txBody>
      </p:sp>
    </p:spTree>
    <p:extLst>
      <p:ext uri="{BB962C8B-B14F-4D97-AF65-F5344CB8AC3E}">
        <p14:creationId xmlns:p14="http://schemas.microsoft.com/office/powerpoint/2010/main" val="352193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53350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3B2C6-CDD1-4AAF-A9AD-5304F8ED9978}" type="slidenum">
              <a:rPr lang="en-US" smtClean="0"/>
              <a:t>2</a:t>
            </a:fld>
            <a:endParaRPr lang="en-US"/>
          </a:p>
        </p:txBody>
      </p:sp>
    </p:spTree>
    <p:extLst>
      <p:ext uri="{BB962C8B-B14F-4D97-AF65-F5344CB8AC3E}">
        <p14:creationId xmlns:p14="http://schemas.microsoft.com/office/powerpoint/2010/main" val="3895098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33F02-5B0A-7D3B-95D4-EF38BAC11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6F0F7-8DBF-E4F0-C57F-2CA1441FE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DB863-5187-6266-3075-C6C3EB1502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AA69566-72D0-3EC1-B276-060408AFF75B}"/>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06748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6BAED-056A-2A23-A100-933AE8FDB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B39F2-490E-F8ED-0A41-D827279C1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50203-072F-31B3-BADB-1C0688FFAEF6}"/>
              </a:ext>
            </a:extLst>
          </p:cNvPr>
          <p:cNvSpPr>
            <a:spLocks noGrp="1"/>
          </p:cNvSpPr>
          <p:nvPr>
            <p:ph type="body" idx="1"/>
          </p:nvPr>
        </p:nvSpPr>
        <p:spPr/>
        <p:txBody>
          <a:bodyPr/>
          <a:lstStyle/>
          <a:p>
            <a:pPr marL="0" indent="0">
              <a:buFont typeface="+mj-lt"/>
              <a:buNone/>
            </a:pP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EF9F640-8916-9563-BEA9-42DF10F06246}"/>
              </a:ext>
            </a:extLst>
          </p:cNvPr>
          <p:cNvSpPr>
            <a:spLocks noGrp="1"/>
          </p:cNvSpPr>
          <p:nvPr>
            <p:ph type="sldNum" sz="quarter" idx="5"/>
          </p:nvPr>
        </p:nvSpPr>
        <p:spPr/>
        <p:txBody>
          <a:bodyPr/>
          <a:lstStyle/>
          <a:p>
            <a:fld id="{2C03B2C6-CDD1-4AAF-A9AD-5304F8ED9978}" type="slidenum">
              <a:rPr lang="en-US" smtClean="0"/>
              <a:t>29</a:t>
            </a:fld>
            <a:endParaRPr lang="en-US"/>
          </a:p>
        </p:txBody>
      </p:sp>
    </p:spTree>
    <p:extLst>
      <p:ext uri="{BB962C8B-B14F-4D97-AF65-F5344CB8AC3E}">
        <p14:creationId xmlns:p14="http://schemas.microsoft.com/office/powerpoint/2010/main" val="6131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19200"/>
            <a:ext cx="5854700" cy="3294063"/>
          </a:xfrm>
        </p:spPr>
      </p:sp>
      <p:sp>
        <p:nvSpPr>
          <p:cNvPr id="3" name="Notes Placeholder 2"/>
          <p:cNvSpPr>
            <a:spLocks noGrp="1"/>
          </p:cNvSpPr>
          <p:nvPr>
            <p:ph type="body" idx="1"/>
          </p:nvPr>
        </p:nvSpPr>
        <p:spPr/>
        <p:txBody>
          <a:bodyPr/>
          <a:lstStyle/>
          <a:p>
            <a:endParaRPr lang="en-US">
              <a:latin typeface="Arial Nova" panose="020B0504020202020204" pitchFamily="34" charset="0"/>
            </a:endParaRPr>
          </a:p>
        </p:txBody>
      </p:sp>
      <p:sp>
        <p:nvSpPr>
          <p:cNvPr id="4" name="Slide Number Placeholder 3"/>
          <p:cNvSpPr>
            <a:spLocks noGrp="1"/>
          </p:cNvSpPr>
          <p:nvPr>
            <p:ph type="sldNum" sz="quarter" idx="5"/>
          </p:nvPr>
        </p:nvSpPr>
        <p:spPr/>
        <p:txBody>
          <a:bodyPr/>
          <a:lstStyle/>
          <a:p>
            <a:pPr defTabSz="966630">
              <a:defRPr/>
            </a:pPr>
            <a:fld id="{99DC9317-E24D-FA4E-9FDD-6A606A3ABCDA}" type="slidenum">
              <a:rPr lang="en-US" altLang="x-none">
                <a:solidFill>
                  <a:prstClr val="black"/>
                </a:solidFill>
              </a:rPr>
              <a:pPr defTabSz="966630">
                <a:defRPr/>
              </a:pPr>
              <a:t>4</a:t>
            </a:fld>
            <a:endParaRPr lang="en-US" altLang="x-none">
              <a:solidFill>
                <a:prstClr val="black"/>
              </a:solidFill>
            </a:endParaRPr>
          </a:p>
        </p:txBody>
      </p:sp>
    </p:spTree>
    <p:extLst>
      <p:ext uri="{BB962C8B-B14F-4D97-AF65-F5344CB8AC3E}">
        <p14:creationId xmlns:p14="http://schemas.microsoft.com/office/powerpoint/2010/main" val="4324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D6B0-50EF-FA91-8576-B86C6B430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01B45-B8E7-F12D-2274-4E4C57E2214B}"/>
              </a:ext>
            </a:extLst>
          </p:cNvPr>
          <p:cNvSpPr>
            <a:spLocks noGrp="1" noRot="1" noChangeAspect="1"/>
          </p:cNvSpPr>
          <p:nvPr>
            <p:ph type="sldImg"/>
          </p:nvPr>
        </p:nvSpPr>
        <p:spPr>
          <a:xfrm>
            <a:off x="811213" y="1219200"/>
            <a:ext cx="5854700" cy="3294063"/>
          </a:xfrm>
        </p:spPr>
      </p:sp>
      <p:sp>
        <p:nvSpPr>
          <p:cNvPr id="3" name="Notes Placeholder 2">
            <a:extLst>
              <a:ext uri="{FF2B5EF4-FFF2-40B4-BE49-F238E27FC236}">
                <a16:creationId xmlns:a16="http://schemas.microsoft.com/office/drawing/2014/main" id="{CA96E1E9-9F4C-75C6-C455-2E8AA2E1DECD}"/>
              </a:ext>
            </a:extLst>
          </p:cNvPr>
          <p:cNvSpPr>
            <a:spLocks noGrp="1"/>
          </p:cNvSpPr>
          <p:nvPr>
            <p:ph type="body" idx="1"/>
          </p:nvPr>
        </p:nvSpPr>
        <p:spPr/>
        <p:txBody>
          <a:bodyPr/>
          <a:lstStyle/>
          <a:p>
            <a:endParaRPr lang="en-US">
              <a:latin typeface="Arial Nova" panose="020B0504020202020204" pitchFamily="34" charset="0"/>
            </a:endParaRPr>
          </a:p>
        </p:txBody>
      </p:sp>
      <p:sp>
        <p:nvSpPr>
          <p:cNvPr id="4" name="Slide Number Placeholder 3">
            <a:extLst>
              <a:ext uri="{FF2B5EF4-FFF2-40B4-BE49-F238E27FC236}">
                <a16:creationId xmlns:a16="http://schemas.microsoft.com/office/drawing/2014/main" id="{B8DF14F4-CBBF-E5AE-D117-F9C88E0ED9EB}"/>
              </a:ext>
            </a:extLst>
          </p:cNvPr>
          <p:cNvSpPr>
            <a:spLocks noGrp="1"/>
          </p:cNvSpPr>
          <p:nvPr>
            <p:ph type="sldNum" sz="quarter" idx="5"/>
          </p:nvPr>
        </p:nvSpPr>
        <p:spPr/>
        <p:txBody>
          <a:bodyPr/>
          <a:lstStyle/>
          <a:p>
            <a:pPr defTabSz="966630">
              <a:defRPr/>
            </a:pPr>
            <a:fld id="{99DC9317-E24D-FA4E-9FDD-6A606A3ABCDA}" type="slidenum">
              <a:rPr lang="en-US" altLang="x-none">
                <a:solidFill>
                  <a:prstClr val="black"/>
                </a:solidFill>
              </a:rPr>
              <a:pPr defTabSz="966630">
                <a:defRPr/>
              </a:pPr>
              <a:t>5</a:t>
            </a:fld>
            <a:endParaRPr lang="en-US" altLang="x-none">
              <a:solidFill>
                <a:prstClr val="black"/>
              </a:solidFill>
            </a:endParaRPr>
          </a:p>
        </p:txBody>
      </p:sp>
    </p:spTree>
    <p:extLst>
      <p:ext uri="{BB962C8B-B14F-4D97-AF65-F5344CB8AC3E}">
        <p14:creationId xmlns:p14="http://schemas.microsoft.com/office/powerpoint/2010/main" val="312250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287D-9AD7-7484-D530-6CC2A205F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CBF08-5F82-4A80-CA49-6B57DCB4F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67C64-4374-CFE6-AB8A-4207A180CCD3}"/>
              </a:ext>
            </a:extLst>
          </p:cNvPr>
          <p:cNvSpPr>
            <a:spLocks noGrp="1"/>
          </p:cNvSpPr>
          <p:nvPr>
            <p:ph type="body" idx="1"/>
          </p:nvPr>
        </p:nvSpPr>
        <p:spPr/>
        <p:txBody>
          <a:bodyPr/>
          <a:lstStyle/>
          <a:p>
            <a:r>
              <a:rPr lang="en-US" sz="750" b="1" i="0">
                <a:solidFill>
                  <a:srgbClr val="222222"/>
                </a:solidFill>
                <a:effectLst/>
                <a:latin typeface="Arial Nova" panose="020B0504020202020204" pitchFamily="34" charset="0"/>
              </a:rPr>
              <a:t>ANNOTATIONS</a:t>
            </a:r>
            <a:r>
              <a:rPr lang="en-US" sz="750" b="0" i="0">
                <a:solidFill>
                  <a:srgbClr val="222222"/>
                </a:solidFill>
                <a:effectLst/>
                <a:latin typeface="Arial Nova" panose="020B0504020202020204" pitchFamily="34" charset="0"/>
              </a:rPr>
              <a:t> </a:t>
            </a:r>
          </a:p>
          <a:p>
            <a:endParaRPr lang="en-US" sz="750" b="0" i="0">
              <a:solidFill>
                <a:srgbClr val="222222"/>
              </a:solidFill>
              <a:effectLst/>
              <a:latin typeface="Arial Nova" panose="020B0504020202020204" pitchFamily="34" charset="0"/>
            </a:endParaRPr>
          </a:p>
          <a:p>
            <a:r>
              <a:rPr lang="en-US" sz="750" b="0" i="0">
                <a:solidFill>
                  <a:srgbClr val="222222"/>
                </a:solidFill>
                <a:effectLst/>
                <a:latin typeface="Arial Nova" panose="020B0504020202020204" pitchFamily="34" charset="0"/>
              </a:rPr>
              <a:t>Section 1 </a:t>
            </a:r>
          </a:p>
          <a:p>
            <a:r>
              <a:rPr lang="en-US" sz="750" b="0" i="0">
                <a:solidFill>
                  <a:srgbClr val="222222"/>
                </a:solidFill>
                <a:effectLst/>
                <a:latin typeface="Arial Nova" panose="020B0504020202020204" pitchFamily="34" charset="0"/>
              </a:rPr>
              <a:t>Successful Phase 3 study/CARES-310 study shows a mOS of 22.1 months in 1L uHCC patients: [Qin 2023/PG2/C2/P2/L1-10; PG3/C1/P2/L1-2] </a:t>
            </a:r>
          </a:p>
          <a:p>
            <a:r>
              <a:rPr lang="en-US" sz="750" b="0" i="0">
                <a:solidFill>
                  <a:srgbClr val="222222"/>
                </a:solidFill>
                <a:effectLst/>
                <a:latin typeface="Arial Nova" panose="020B0504020202020204" pitchFamily="34" charset="0"/>
              </a:rPr>
              <a:t>Current combination therapies for uHCC showed mOS of 16.4-19.2 months: [Cheng 2022/PG864/C2/P3/L1-3] </a:t>
            </a:r>
            <a:br>
              <a:rPr lang="en-US" sz="750" b="0" i="0">
                <a:solidFill>
                  <a:srgbClr val="222222"/>
                </a:solidFill>
                <a:effectLst/>
                <a:latin typeface="Arial Nova" panose="020B0504020202020204" pitchFamily="34" charset="0"/>
              </a:rPr>
            </a:br>
            <a:r>
              <a:rPr lang="en-US" sz="750" b="0" i="0">
                <a:solidFill>
                  <a:srgbClr val="222222"/>
                </a:solidFill>
                <a:effectLst/>
                <a:latin typeface="Arial Nova" panose="020B0504020202020204" pitchFamily="34" charset="0"/>
              </a:rPr>
              <a:t>[Abou-Alfa 2022/PG4/C2/P3/L4-6; PG6/FIGURE1A] </a:t>
            </a:r>
          </a:p>
          <a:p>
            <a:endParaRPr lang="en-US" sz="750" b="0" i="0">
              <a:solidFill>
                <a:srgbClr val="222222"/>
              </a:solidFill>
              <a:effectLst/>
              <a:latin typeface="Arial Nova" panose="020B0504020202020204" pitchFamily="34" charset="0"/>
            </a:endParaRPr>
          </a:p>
          <a:p>
            <a:r>
              <a:rPr lang="en-US" sz="750" b="0" i="0">
                <a:solidFill>
                  <a:srgbClr val="222222"/>
                </a:solidFill>
                <a:effectLst/>
                <a:latin typeface="Arial Nova" panose="020B0504020202020204" pitchFamily="34" charset="0"/>
              </a:rPr>
              <a:t>Section 2 </a:t>
            </a:r>
          </a:p>
          <a:p>
            <a:r>
              <a:rPr lang="en-US" sz="750" b="0" i="0">
                <a:solidFill>
                  <a:srgbClr val="222222"/>
                </a:solidFill>
                <a:effectLst/>
                <a:latin typeface="Arial Nova" panose="020B0504020202020204" pitchFamily="34" charset="0"/>
              </a:rPr>
              <a:t>15,000+ patients: </a:t>
            </a:r>
          </a:p>
          <a:p>
            <a:r>
              <a:rPr lang="en-US" sz="750" b="0" i="0">
                <a:solidFill>
                  <a:srgbClr val="222222"/>
                </a:solidFill>
                <a:effectLst/>
                <a:latin typeface="Arial Nova" panose="020B0504020202020204" pitchFamily="34" charset="0"/>
              </a:rPr>
              <a:t>41,210 estimated patients diagnosed with liver cancer in 2023: [Siegel 2023/PG20/TABLE 1/L15] </a:t>
            </a:r>
          </a:p>
          <a:p>
            <a:r>
              <a:rPr lang="en-US" sz="750" b="0" i="0">
                <a:solidFill>
                  <a:srgbClr val="222222"/>
                </a:solidFill>
                <a:effectLst/>
                <a:latin typeface="Arial Nova" panose="020B0504020202020204" pitchFamily="34" charset="0"/>
              </a:rPr>
              <a:t>37,089 estimated diagnoses of HCC per year of those patients with liver cancer: </a:t>
            </a:r>
          </a:p>
          <a:p>
            <a:r>
              <a:rPr lang="en-US" sz="750" b="0" i="0">
                <a:solidFill>
                  <a:srgbClr val="222222"/>
                </a:solidFill>
                <a:effectLst/>
                <a:latin typeface="Arial Nova" panose="020B0504020202020204" pitchFamily="34" charset="0"/>
              </a:rPr>
              <a:t>Calculation: 37,089=41,210 with liver cancer X 90% of liver cancer is HCC </a:t>
            </a:r>
          </a:p>
          <a:p>
            <a:r>
              <a:rPr lang="en-US" sz="750" b="0" i="0">
                <a:solidFill>
                  <a:srgbClr val="222222"/>
                </a:solidFill>
                <a:effectLst/>
                <a:latin typeface="Arial Nova" panose="020B0504020202020204" pitchFamily="34" charset="0"/>
              </a:rPr>
              <a:t>90% of cases are HCC: [</a:t>
            </a:r>
            <a:r>
              <a:rPr lang="en-US" sz="750" b="0" i="0" err="1">
                <a:solidFill>
                  <a:srgbClr val="222222"/>
                </a:solidFill>
                <a:effectLst/>
                <a:latin typeface="Arial Nova" panose="020B0504020202020204" pitchFamily="34" charset="0"/>
              </a:rPr>
              <a:t>Llovet</a:t>
            </a:r>
            <a:r>
              <a:rPr lang="en-US" sz="750" b="0" i="0">
                <a:solidFill>
                  <a:srgbClr val="222222"/>
                </a:solidFill>
                <a:effectLst/>
                <a:latin typeface="Arial Nova" panose="020B0504020202020204" pitchFamily="34" charset="0"/>
              </a:rPr>
              <a:t> 2021/PG1/C1/P1/L4-6] </a:t>
            </a:r>
          </a:p>
          <a:p>
            <a:r>
              <a:rPr lang="en-US" sz="750" b="0" i="0">
                <a:solidFill>
                  <a:srgbClr val="222222"/>
                </a:solidFill>
                <a:effectLst/>
                <a:latin typeface="Arial Nova" panose="020B0504020202020204" pitchFamily="34" charset="0"/>
              </a:rPr>
              <a:t>25,962 estimated cases of uHCC per year: </a:t>
            </a:r>
          </a:p>
          <a:p>
            <a:r>
              <a:rPr lang="en-US" sz="750" b="0" i="0">
                <a:solidFill>
                  <a:srgbClr val="222222"/>
                </a:solidFill>
                <a:effectLst/>
                <a:latin typeface="Arial Nova" panose="020B0504020202020204" pitchFamily="34" charset="0"/>
              </a:rPr>
              <a:t>Calculation: 25,962=37,089 with HCC X 70% of HCC is unresectable </a:t>
            </a:r>
          </a:p>
          <a:p>
            <a:r>
              <a:rPr lang="en-US" sz="750" b="0" i="0">
                <a:solidFill>
                  <a:srgbClr val="222222"/>
                </a:solidFill>
                <a:effectLst/>
                <a:latin typeface="Arial Nova" panose="020B0504020202020204" pitchFamily="34" charset="0"/>
              </a:rPr>
              <a:t>70% of HCC cases are unresectable: [Wang 2017/PG2/C2/P3 ALL] </a:t>
            </a:r>
          </a:p>
          <a:p>
            <a:r>
              <a:rPr lang="en-US" sz="750" b="0" i="0">
                <a:solidFill>
                  <a:srgbClr val="222222"/>
                </a:solidFill>
                <a:effectLst/>
                <a:latin typeface="Arial Nova" panose="020B0504020202020204" pitchFamily="34" charset="0"/>
              </a:rPr>
              <a:t>15,577 estimated cases of uHCC receiving 1L+ treatment per year: </a:t>
            </a:r>
          </a:p>
          <a:p>
            <a:r>
              <a:rPr lang="en-US" sz="750" b="0" i="0">
                <a:solidFill>
                  <a:srgbClr val="222222"/>
                </a:solidFill>
                <a:effectLst/>
                <a:latin typeface="Arial Nova" panose="020B0504020202020204" pitchFamily="34" charset="0"/>
              </a:rPr>
              <a:t>Calculation: 15,577=25,962 with unresectable HCC X 60% undergo systemic treatment </a:t>
            </a:r>
          </a:p>
          <a:p>
            <a:r>
              <a:rPr lang="en-US" sz="750" b="0" i="0">
                <a:solidFill>
                  <a:srgbClr val="222222"/>
                </a:solidFill>
                <a:effectLst/>
                <a:latin typeface="Arial Nova" panose="020B0504020202020204" pitchFamily="34" charset="0"/>
              </a:rPr>
              <a:t>50-60% of HCC exposed to systemic therapy: 60%: [</a:t>
            </a:r>
            <a:r>
              <a:rPr lang="en-US" sz="750" b="0" i="0" err="1">
                <a:solidFill>
                  <a:srgbClr val="222222"/>
                </a:solidFill>
                <a:effectLst/>
                <a:latin typeface="Arial Nova" panose="020B0504020202020204" pitchFamily="34" charset="0"/>
              </a:rPr>
              <a:t>Llovet</a:t>
            </a:r>
            <a:r>
              <a:rPr lang="en-US" sz="750" b="0" i="0">
                <a:solidFill>
                  <a:srgbClr val="222222"/>
                </a:solidFill>
                <a:effectLst/>
                <a:latin typeface="Arial Nova" panose="020B0504020202020204" pitchFamily="34" charset="0"/>
              </a:rPr>
              <a:t> 2021/PG2/C1/P2/L4-6] </a:t>
            </a:r>
          </a:p>
          <a:p>
            <a:endParaRPr lang="en-US" sz="750" b="0" i="0">
              <a:solidFill>
                <a:srgbClr val="222222"/>
              </a:solidFill>
              <a:effectLst/>
              <a:latin typeface="Arial Nova" panose="020B0504020202020204" pitchFamily="34" charset="0"/>
            </a:endParaRPr>
          </a:p>
          <a:p>
            <a:r>
              <a:rPr lang="en-US" sz="750" b="0" i="0">
                <a:solidFill>
                  <a:srgbClr val="222222"/>
                </a:solidFill>
                <a:effectLst/>
                <a:latin typeface="Arial Nova" panose="020B0504020202020204" pitchFamily="34" charset="0"/>
              </a:rPr>
              <a:t>Incidence and mortality: [</a:t>
            </a:r>
            <a:r>
              <a:rPr lang="en-US" sz="750" b="0" i="0" err="1">
                <a:solidFill>
                  <a:srgbClr val="222222"/>
                </a:solidFill>
                <a:effectLst/>
                <a:latin typeface="Arial Nova" panose="020B0504020202020204" pitchFamily="34" charset="0"/>
              </a:rPr>
              <a:t>Golabi</a:t>
            </a:r>
            <a:r>
              <a:rPr lang="en-US" sz="750" b="0" i="0">
                <a:solidFill>
                  <a:srgbClr val="222222"/>
                </a:solidFill>
                <a:effectLst/>
                <a:latin typeface="Arial Nova" panose="020B0504020202020204" pitchFamily="34" charset="0"/>
              </a:rPr>
              <a:t> 2017/PG1/C2/P2/L3-4] </a:t>
            </a:r>
          </a:p>
        </p:txBody>
      </p:sp>
      <p:sp>
        <p:nvSpPr>
          <p:cNvPr id="4" name="Slide Number Placeholder 3">
            <a:extLst>
              <a:ext uri="{FF2B5EF4-FFF2-40B4-BE49-F238E27FC236}">
                <a16:creationId xmlns:a16="http://schemas.microsoft.com/office/drawing/2014/main" id="{5DE9637B-45A9-EAA3-F550-771DF684914D}"/>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86976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4401D-54CD-B719-1C12-D5AA41113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8F9A5-80F3-2A6E-DEEF-CC7D502E5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051F0-1C04-9177-9ACA-7D5847015C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BAD7AA-58E7-78EB-2193-0064BB7A7C9E}"/>
              </a:ext>
            </a:extLst>
          </p:cNvPr>
          <p:cNvSpPr>
            <a:spLocks noGrp="1"/>
          </p:cNvSpPr>
          <p:nvPr>
            <p:ph type="sldNum" sz="quarter" idx="5"/>
          </p:nvPr>
        </p:nvSpPr>
        <p:spPr/>
        <p:txBody>
          <a:bodyPr/>
          <a:lstStyle/>
          <a:p>
            <a:fld id="{2C03B2C6-CDD1-4AAF-A9AD-5304F8ED9978}" type="slidenum">
              <a:rPr lang="en-US" smtClean="0"/>
              <a:pPr/>
              <a:t>7</a:t>
            </a:fld>
            <a:endParaRPr lang="en-US"/>
          </a:p>
        </p:txBody>
      </p:sp>
    </p:spTree>
    <p:extLst>
      <p:ext uri="{BB962C8B-B14F-4D97-AF65-F5344CB8AC3E}">
        <p14:creationId xmlns:p14="http://schemas.microsoft.com/office/powerpoint/2010/main" val="132742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22222"/>
                </a:solidFill>
                <a:effectLst/>
                <a:latin typeface="Arial Nova" panose="020B0504020202020204" pitchFamily="34" charset="0"/>
              </a:rPr>
              <a:t>ANNOTATIONS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More than 6,000 patients: [Elevar Therapeutics to Host_Elevar website/PG4/P1/L5-6] [Elevar Therapeutics Announces FDA Acceptance_Elevar website/PG4/P1/L2-3]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Indications: [Elevar Therapeutics to Host_Elevar website/PG3/P4/L4-7; PG4/P1/L1-3] [Elevar Therapeutics Announces FDA Acceptance_Elevar website/PG3/P6ALL]</a:t>
            </a:r>
            <a:endParaRPr lang="en-US">
              <a:latin typeface="Arial Nova" panose="020B05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91194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3B2C6-CDD1-4AAF-A9AD-5304F8ED9978}" type="slidenum">
              <a:rPr lang="en-US" smtClean="0"/>
              <a:pPr/>
              <a:t>10</a:t>
            </a:fld>
            <a:endParaRPr lang="en-US"/>
          </a:p>
        </p:txBody>
      </p:sp>
    </p:spTree>
    <p:extLst>
      <p:ext uri="{BB962C8B-B14F-4D97-AF65-F5344CB8AC3E}">
        <p14:creationId xmlns:p14="http://schemas.microsoft.com/office/powerpoint/2010/main" val="46574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a:solidFill>
                  <a:srgbClr val="222222"/>
                </a:solidFill>
                <a:effectLst/>
                <a:latin typeface="Arial Nova" panose="020B0504020202020204" pitchFamily="34" charset="0"/>
              </a:rPr>
              <a:t>ANNOTATIONS </a:t>
            </a:r>
          </a:p>
          <a:p>
            <a:pPr>
              <a:defRPr/>
            </a:pPr>
            <a:endParaRPr lang="en-US" sz="800">
              <a:latin typeface="Arial Nova" panose="020B0504020202020204" pitchFamily="34" charset="0"/>
            </a:endParaRPr>
          </a:p>
          <a:p>
            <a:pPr>
              <a:defRPr/>
            </a:pPr>
            <a:r>
              <a:rPr lang="en-US" sz="800">
                <a:latin typeface="Arial Nova" panose="020B0504020202020204" pitchFamily="34" charset="0"/>
              </a:rPr>
              <a:t>Slide had solo reference:  </a:t>
            </a:r>
          </a:p>
          <a:p>
            <a:pPr>
              <a:defRPr/>
            </a:pPr>
            <a:r>
              <a:rPr lang="en-US" sz="800" b="0" i="1">
                <a:solidFill>
                  <a:srgbClr val="222222"/>
                </a:solidFill>
                <a:effectLst/>
                <a:latin typeface="Arial Nova" panose="020B0504020202020204" pitchFamily="34" charset="0"/>
              </a:rPr>
              <a:t>New Drug Report </a:t>
            </a:r>
            <a:r>
              <a:rPr lang="en-US" sz="800" b="0" i="0">
                <a:solidFill>
                  <a:srgbClr val="222222"/>
                </a:solidFill>
                <a:effectLst/>
                <a:latin typeface="Arial Nova" panose="020B0504020202020204" pitchFamily="34" charset="0"/>
              </a:rPr>
              <a:t>(IDP Analytics, October 2023)</a:t>
            </a:r>
            <a:br>
              <a:rPr lang="en-US" sz="800" b="0" i="0">
                <a:solidFill>
                  <a:srgbClr val="222222"/>
                </a:solidFill>
                <a:effectLst/>
                <a:latin typeface="Arial Nova" panose="020B0504020202020204" pitchFamily="34" charset="0"/>
              </a:rPr>
            </a:br>
            <a:r>
              <a:rPr lang="en-US" sz="800">
                <a:latin typeface="Arial Nova" panose="020B0504020202020204" pitchFamily="34" charset="0"/>
              </a:rPr>
              <a:t>Since this reference was unavailable, new references added to slide</a:t>
            </a:r>
          </a:p>
          <a:p>
            <a:endParaRPr lang="en-US" sz="800">
              <a:latin typeface="Arial Nova" panose="020B0504020202020204" pitchFamily="34" charset="0"/>
            </a:endParaRPr>
          </a:p>
          <a:p>
            <a:r>
              <a:rPr lang="en-US" sz="800">
                <a:latin typeface="Arial Nova" panose="020B0504020202020204" pitchFamily="34" charset="0"/>
              </a:rPr>
              <a:t>ANNOTATION for Figure (top and left side of slide): </a:t>
            </a:r>
          </a:p>
          <a:p>
            <a:r>
              <a:rPr lang="en-US" sz="800" err="1">
                <a:latin typeface="Arial Nova" panose="020B0504020202020204" pitchFamily="34" charset="0"/>
              </a:rPr>
              <a:t>Leowattana</a:t>
            </a:r>
            <a:r>
              <a:rPr lang="en-US" sz="800">
                <a:latin typeface="Arial Nova" panose="020B0504020202020204" pitchFamily="34" charset="0"/>
              </a:rPr>
              <a:t> 2023/PG1559/FIGURE1</a:t>
            </a:r>
          </a:p>
          <a:p>
            <a:r>
              <a:rPr lang="en-US" sz="800">
                <a:latin typeface="Arial Nova" panose="020B0504020202020204" pitchFamily="34" charset="0"/>
              </a:rPr>
              <a:t>Note: Camrelizumab plus rivoceranib is NOT in Figure 1, as this drug combination is not yet approved (included as forward-thinking)</a:t>
            </a:r>
          </a:p>
          <a:p>
            <a:endParaRPr lang="en-US" sz="800">
              <a:latin typeface="Arial Nova" panose="020B0504020202020204" pitchFamily="34" charset="0"/>
            </a:endParaRPr>
          </a:p>
          <a:p>
            <a:r>
              <a:rPr lang="en-US" sz="800">
                <a:latin typeface="Arial Nova" panose="020B0504020202020204" pitchFamily="34" charset="0"/>
              </a:rPr>
              <a:t>ANNOTATIONS for blue table (</a:t>
            </a:r>
            <a:r>
              <a:rPr lang="en-US" sz="800" err="1">
                <a:latin typeface="Arial Nova" panose="020B0504020202020204" pitchFamily="34" charset="0"/>
              </a:rPr>
              <a:t>Atezo</a:t>
            </a:r>
            <a:r>
              <a:rPr lang="en-US" sz="800">
                <a:latin typeface="Arial Nova" panose="020B0504020202020204" pitchFamily="34" charset="0"/>
              </a:rPr>
              <a:t> plus </a:t>
            </a:r>
            <a:r>
              <a:rPr lang="en-US" sz="800" err="1">
                <a:latin typeface="Arial Nova" panose="020B0504020202020204" pitchFamily="34" charset="0"/>
              </a:rPr>
              <a:t>beva</a:t>
            </a:r>
            <a:r>
              <a:rPr lang="en-US" sz="800">
                <a:latin typeface="Arial Nova" panose="020B0504020202020204" pitchFamily="34" charset="0"/>
              </a:rPr>
              <a:t>):</a:t>
            </a:r>
          </a:p>
          <a:p>
            <a:r>
              <a:rPr lang="en-US" sz="800">
                <a:latin typeface="Arial Nova" panose="020B0504020202020204" pitchFamily="34" charset="0"/>
              </a:rPr>
              <a:t>MOA: Cheng 2022/PG863/C1/P3/L1-5</a:t>
            </a:r>
          </a:p>
          <a:p>
            <a:r>
              <a:rPr lang="en-US" sz="800">
                <a:latin typeface="Arial Nova" panose="020B0504020202020204" pitchFamily="34" charset="0"/>
              </a:rPr>
              <a:t>OS: Cheng 2022/PG864/C2/P3/L1-3</a:t>
            </a:r>
          </a:p>
          <a:p>
            <a:r>
              <a:rPr lang="en-US" sz="800">
                <a:latin typeface="Arial Nova" panose="020B0504020202020204" pitchFamily="34" charset="0"/>
              </a:rPr>
              <a:t>PFS: Cheng 2022/PG864/C2/P4ALL</a:t>
            </a:r>
          </a:p>
          <a:p>
            <a:r>
              <a:rPr lang="en-US" sz="800">
                <a:latin typeface="Arial Nova" panose="020B0504020202020204" pitchFamily="34" charset="0"/>
              </a:rPr>
              <a:t>Safety: Finn 2020/PG1901/C2/P1/L17-21</a:t>
            </a:r>
          </a:p>
          <a:p>
            <a:endParaRPr lang="en-US" sz="800">
              <a:latin typeface="Arial Nova" panose="020B0504020202020204" pitchFamily="34" charset="0"/>
            </a:endParaRPr>
          </a:p>
          <a:p>
            <a:r>
              <a:rPr lang="en-US" sz="800">
                <a:latin typeface="Arial Nova" panose="020B0504020202020204" pitchFamily="34" charset="0"/>
              </a:rPr>
              <a:t>ANNOTATIONS for blue table (Durva plus </a:t>
            </a:r>
            <a:r>
              <a:rPr lang="en-US" sz="800" err="1">
                <a:latin typeface="Arial Nova" panose="020B0504020202020204" pitchFamily="34" charset="0"/>
              </a:rPr>
              <a:t>treme</a:t>
            </a:r>
            <a:r>
              <a:rPr lang="en-US" sz="800">
                <a:latin typeface="Arial Nova" panose="020B0504020202020204" pitchFamily="34" charset="0"/>
              </a:rPr>
              <a:t>):</a:t>
            </a:r>
          </a:p>
          <a:p>
            <a:r>
              <a:rPr lang="en-US" sz="800">
                <a:latin typeface="Arial Nova" panose="020B0504020202020204" pitchFamily="34" charset="0"/>
              </a:rPr>
              <a:t>MOA: Abou-Alfa 2022/PG2/C1/P4/L4-5</a:t>
            </a:r>
          </a:p>
          <a:p>
            <a:r>
              <a:rPr lang="en-US" sz="800">
                <a:latin typeface="Arial Nova" panose="020B0504020202020204" pitchFamily="34" charset="0"/>
              </a:rPr>
              <a:t>OS: Abou-Alfa 2022/PG4/C2/P3/L4-6; PG6/FIGURE1A; STRIDE defined: Abou-Alfa 2022/PG2/C1/P4/L4-7</a:t>
            </a:r>
          </a:p>
          <a:p>
            <a:r>
              <a:rPr lang="en-US" sz="800">
                <a:latin typeface="Arial Nova" panose="020B0504020202020204" pitchFamily="34" charset="0"/>
              </a:rPr>
              <a:t>PFS: Abou-Alfa 2022/PG6/FIGURE1B; STRIDE defined: Abou-Alfa 2022/PG2/C1/P4/L4-7</a:t>
            </a:r>
          </a:p>
          <a:p>
            <a:r>
              <a:rPr lang="en-US" sz="800">
                <a:latin typeface="Arial Nova" panose="020B0504020202020204" pitchFamily="34" charset="0"/>
              </a:rPr>
              <a:t>Safety: Abou-Alfa 2022/PG9/TABLE3</a:t>
            </a:r>
          </a:p>
          <a:p>
            <a:endParaRPr lang="en-US" sz="800">
              <a:latin typeface="Arial Nova" panose="020B0504020202020204" pitchFamily="34" charset="0"/>
            </a:endParaRPr>
          </a:p>
          <a:p>
            <a:r>
              <a:rPr lang="en-US" sz="800">
                <a:latin typeface="Arial Nova" panose="020B0504020202020204" pitchFamily="34" charset="0"/>
              </a:rPr>
              <a:t>ANNOTATIONS for blue table (Cam plus rivo):</a:t>
            </a:r>
          </a:p>
          <a:p>
            <a:r>
              <a:rPr lang="en-US" sz="800">
                <a:latin typeface="Arial Nova" panose="020B0504020202020204" pitchFamily="34" charset="0"/>
              </a:rPr>
              <a:t>MOA: Qin 2023/PG2/C2/P5/L1-4</a:t>
            </a:r>
          </a:p>
          <a:p>
            <a:r>
              <a:rPr lang="en-US" sz="800">
                <a:latin typeface="Arial Nova" panose="020B0504020202020204" pitchFamily="34" charset="0"/>
              </a:rPr>
              <a:t>OS: Qin 2023/PG6/C2/P3/L3-9</a:t>
            </a:r>
          </a:p>
          <a:p>
            <a:r>
              <a:rPr lang="en-US" sz="800">
                <a:latin typeface="Arial Nova" panose="020B0504020202020204" pitchFamily="34" charset="0"/>
              </a:rPr>
              <a:t>PFS: Qin 2023/PG6/C2/P1/L5-10</a:t>
            </a:r>
          </a:p>
          <a:p>
            <a:r>
              <a:rPr lang="en-US" sz="800">
                <a:latin typeface="Arial Nova" panose="020B0504020202020204" pitchFamily="34" charset="0"/>
              </a:rPr>
              <a:t>Safety: Qin 2023 supplemental appendix/PG15/TABLES9/L2</a:t>
            </a:r>
          </a:p>
          <a:p>
            <a:endParaRPr lang="en-US" sz="850">
              <a:latin typeface="Arial Nova" panose="020B0504020202020204" pitchFamily="34" charset="0"/>
            </a:endParaRPr>
          </a:p>
          <a:p>
            <a:endParaRPr lang="en-US" sz="850">
              <a:latin typeface="Arial Nova" panose="020B0504020202020204" pitchFamily="34" charset="0"/>
            </a:endParaRPr>
          </a:p>
          <a:p>
            <a:endParaRPr lang="en-US" sz="850">
              <a:latin typeface="Arial Nova" panose="020B0504020202020204" pitchFamily="34" charset="0"/>
            </a:endParaRPr>
          </a:p>
        </p:txBody>
      </p:sp>
      <p:sp>
        <p:nvSpPr>
          <p:cNvPr id="4" name="Slide Number Placeholder 3"/>
          <p:cNvSpPr>
            <a:spLocks noGrp="1"/>
          </p:cNvSpPr>
          <p:nvPr>
            <p:ph type="sldNum" sz="quarter" idx="5"/>
          </p:nvPr>
        </p:nvSpPr>
        <p:spPr/>
        <p:txBody>
          <a:bodyPr/>
          <a:lstStyle/>
          <a:p>
            <a:fld id="{2C03B2C6-CDD1-4AAF-A9AD-5304F8ED9978}" type="slidenum">
              <a:rPr lang="en-US" smtClean="0"/>
              <a:pPr/>
              <a:t>11</a:t>
            </a:fld>
            <a:endParaRPr lang="en-US"/>
          </a:p>
        </p:txBody>
      </p:sp>
    </p:spTree>
    <p:extLst>
      <p:ext uri="{BB962C8B-B14F-4D97-AF65-F5344CB8AC3E}">
        <p14:creationId xmlns:p14="http://schemas.microsoft.com/office/powerpoint/2010/main" val="3752003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file:////Users/mrogowski/Desktop/Elevar/ELE-22-PRS0218_ESMO_Collateral/ELE-22-PRS0218_Corporate_Deck_Refresh/Assets/Green_Page_Number.png" TargetMode="Externa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B5ABC8-CD8B-AC45-87C9-FBDCB1431DD1}"/>
              </a:ext>
            </a:extLst>
          </p:cNvPr>
          <p:cNvSpPr/>
          <p:nvPr userDrawn="1"/>
        </p:nvSpPr>
        <p:spPr>
          <a:xfrm>
            <a:off x="188926" y="6295002"/>
            <a:ext cx="1020198" cy="56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E36B2E35-B84B-6DF7-7E57-3E1761DBB8C0}"/>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13" name="Picture 12" descr="Logo, company name&#10;&#10;Description automatically generated">
            <a:extLst>
              <a:ext uri="{FF2B5EF4-FFF2-40B4-BE49-F238E27FC236}">
                <a16:creationId xmlns:a16="http://schemas.microsoft.com/office/drawing/2014/main" id="{A9F15638-DDAD-9F04-8D17-3D7E9265155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4" name="TextBox 13">
            <a:extLst>
              <a:ext uri="{FF2B5EF4-FFF2-40B4-BE49-F238E27FC236}">
                <a16:creationId xmlns:a16="http://schemas.microsoft.com/office/drawing/2014/main" id="{5CB765D7-76F6-92D9-ADA9-CC7D338AE7B5}"/>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25AA1BA-BB60-CDBB-E203-4C1A6186E81B}"/>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7799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0126364" cy="5089568"/>
          </a:xfr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latin typeface="Arial Nova" panose="020B05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latin typeface="Arial Nova" panose="020B05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latin typeface="Arial Nova" panose="020B05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5" name="Title 1">
            <a:extLst>
              <a:ext uri="{FF2B5EF4-FFF2-40B4-BE49-F238E27FC236}">
                <a16:creationId xmlns:a16="http://schemas.microsoft.com/office/drawing/2014/main" id="{44BBC4AE-B8C1-B247-6062-2F6265140480}"/>
              </a:ext>
            </a:extLst>
          </p:cNvPr>
          <p:cNvSpPr>
            <a:spLocks noGrp="1"/>
          </p:cNvSpPr>
          <p:nvPr>
            <p:ph type="title"/>
          </p:nvPr>
        </p:nvSpPr>
        <p:spPr>
          <a:xfrm>
            <a:off x="548640" y="365760"/>
            <a:ext cx="11098429" cy="613532"/>
          </a:xfrm>
        </p:spPr>
        <p:txBody>
          <a:bodyPr/>
          <a:lstStyle>
            <a:lvl1pPr>
              <a:lnSpc>
                <a:spcPct val="100000"/>
              </a:lnSpc>
              <a:defRPr/>
            </a:lvl1pPr>
          </a:lstStyle>
          <a:p>
            <a:r>
              <a:rPr lang="en-US"/>
              <a:t>Click to edit Master title style</a:t>
            </a:r>
          </a:p>
        </p:txBody>
      </p:sp>
      <p:sp>
        <p:nvSpPr>
          <p:cNvPr id="7" name="Text Placeholder 7">
            <a:extLst>
              <a:ext uri="{FF2B5EF4-FFF2-40B4-BE49-F238E27FC236}">
                <a16:creationId xmlns:a16="http://schemas.microsoft.com/office/drawing/2014/main" id="{26C533F3-BF80-CB71-D9A4-00AE8A0ECFAB}"/>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4882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26FEF4-99AA-805E-4BA9-B199FD67FD03}"/>
              </a:ext>
            </a:extLst>
          </p:cNvPr>
          <p:cNvSpPr/>
          <p:nvPr userDrawn="1"/>
        </p:nvSpPr>
        <p:spPr>
          <a:xfrm>
            <a:off x="-7593"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0DB2DEC-975A-7F16-CBF5-2382CE3471BD}"/>
              </a:ext>
            </a:extLst>
          </p:cNvPr>
          <p:cNvPicPr>
            <a:picLocks noChangeAspect="1"/>
          </p:cNvPicPr>
          <p:nvPr userDrawn="1"/>
        </p:nvPicPr>
        <p:blipFill rotWithShape="1">
          <a:blip r:embed="rId2"/>
          <a:srcRect l="-1" t="-76448" r="27035" b="36154"/>
          <a:stretch/>
        </p:blipFill>
        <p:spPr>
          <a:xfrm>
            <a:off x="8693750" y="4749801"/>
            <a:ext cx="3498250" cy="2108199"/>
          </a:xfrm>
          <a:prstGeom prst="rect">
            <a:avLst/>
          </a:prstGeom>
        </p:spPr>
      </p:pic>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0126364" cy="5089568"/>
          </a:xfr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latin typeface="Arial Nova" panose="020B05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latin typeface="Arial Nova" panose="020B05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latin typeface="Arial Nova" panose="020B05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5" name="Title 1">
            <a:extLst>
              <a:ext uri="{FF2B5EF4-FFF2-40B4-BE49-F238E27FC236}">
                <a16:creationId xmlns:a16="http://schemas.microsoft.com/office/drawing/2014/main" id="{44BBC4AE-B8C1-B247-6062-2F6265140480}"/>
              </a:ext>
            </a:extLst>
          </p:cNvPr>
          <p:cNvSpPr>
            <a:spLocks noGrp="1"/>
          </p:cNvSpPr>
          <p:nvPr>
            <p:ph type="title"/>
          </p:nvPr>
        </p:nvSpPr>
        <p:spPr>
          <a:xfrm>
            <a:off x="650238" y="382693"/>
            <a:ext cx="11098429" cy="613532"/>
          </a:xfrm>
        </p:spPr>
        <p:txBody>
          <a:bodyPr/>
          <a:lstStyle>
            <a:lvl1pPr>
              <a:lnSpc>
                <a:spcPct val="100000"/>
              </a:lnSpc>
              <a:defRPr/>
            </a:lvl1pPr>
          </a:lstStyle>
          <a:p>
            <a:r>
              <a:rPr lang="en-US"/>
              <a:t>Click to edit Master title style</a:t>
            </a:r>
          </a:p>
        </p:txBody>
      </p:sp>
      <p:sp>
        <p:nvSpPr>
          <p:cNvPr id="7" name="Text Placeholder 7">
            <a:extLst>
              <a:ext uri="{FF2B5EF4-FFF2-40B4-BE49-F238E27FC236}">
                <a16:creationId xmlns:a16="http://schemas.microsoft.com/office/drawing/2014/main" id="{26C533F3-BF80-CB71-D9A4-00AE8A0ECFAB}"/>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pic>
        <p:nvPicPr>
          <p:cNvPr id="10" name="Picture 9" descr="Logo, company name&#10;&#10;Description automatically generated">
            <a:extLst>
              <a:ext uri="{FF2B5EF4-FFF2-40B4-BE49-F238E27FC236}">
                <a16:creationId xmlns:a16="http://schemas.microsoft.com/office/drawing/2014/main" id="{0C62E9DC-F063-1745-FF9D-4B220ED60A9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1" name="TextBox 10">
            <a:extLst>
              <a:ext uri="{FF2B5EF4-FFF2-40B4-BE49-F238E27FC236}">
                <a16:creationId xmlns:a16="http://schemas.microsoft.com/office/drawing/2014/main" id="{F5C2EC47-3A29-A332-64D2-4F4B0D2CDCA2}"/>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DE6D7B30-20F7-15E6-5C99-4EE85E10449F}"/>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04620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12699"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51669EF2-41E0-F20D-3466-A19D6C4278D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31691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7">
            <a:extLst>
              <a:ext uri="{FF2B5EF4-FFF2-40B4-BE49-F238E27FC236}">
                <a16:creationId xmlns:a16="http://schemas.microsoft.com/office/drawing/2014/main" id="{99FCC675-E355-2373-B220-974D0F5A61E9}"/>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3" name="TextBox 2">
            <a:extLst>
              <a:ext uri="{FF2B5EF4-FFF2-40B4-BE49-F238E27FC236}">
                <a16:creationId xmlns:a16="http://schemas.microsoft.com/office/drawing/2014/main" id="{800A08E5-BE0A-F8C9-C2CF-4435844A93C9}"/>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94157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pic>
        <p:nvPicPr>
          <p:cNvPr id="3" name="Picture 2">
            <a:extLst>
              <a:ext uri="{FF2B5EF4-FFF2-40B4-BE49-F238E27FC236}">
                <a16:creationId xmlns:a16="http://schemas.microsoft.com/office/drawing/2014/main" id="{C48A575C-15F0-D182-B626-71FC6C17A497}"/>
              </a:ext>
            </a:extLst>
          </p:cNvPr>
          <p:cNvPicPr>
            <a:picLocks noChangeAspect="1"/>
          </p:cNvPicPr>
          <p:nvPr userDrawn="1"/>
        </p:nvPicPr>
        <p:blipFill rotWithShape="1">
          <a:blip r:embed="rId5">
            <a:alphaModFix/>
            <a:extLst>
              <a:ext uri="{28A0092B-C50C-407E-A947-70E740481C1C}">
                <a14:useLocalDpi xmlns:a14="http://schemas.microsoft.com/office/drawing/2010/main" val="0"/>
              </a:ext>
            </a:extLst>
          </a:blip>
          <a:srcRect l="4811" t="12303" r="24924" b="17433"/>
          <a:stretch/>
        </p:blipFill>
        <p:spPr>
          <a:xfrm>
            <a:off x="1" y="0"/>
            <a:ext cx="12192000" cy="6858000"/>
          </a:xfrm>
          <a:prstGeom prst="rect">
            <a:avLst/>
          </a:prstGeom>
        </p:spPr>
      </p:pic>
    </p:spTree>
    <p:extLst>
      <p:ext uri="{BB962C8B-B14F-4D97-AF65-F5344CB8AC3E}">
        <p14:creationId xmlns:p14="http://schemas.microsoft.com/office/powerpoint/2010/main" val="24354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8A575C-15F0-D182-B626-71FC6C17A497}"/>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4811" t="12303" r="24924" b="17433"/>
          <a:stretch/>
        </p:blipFill>
        <p:spPr>
          <a:xfrm>
            <a:off x="0" y="0"/>
            <a:ext cx="12192000" cy="6858000"/>
          </a:xfrm>
          <a:prstGeom prst="rect">
            <a:avLst/>
          </a:prstGeom>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7604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061B02-7571-C7A9-3EED-6D411860D420}"/>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0"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87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2687-E43C-4D4C-93D2-6A823A7A87A9}"/>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DCD3859-ADAF-405B-A5C8-23C470778C43}"/>
              </a:ext>
            </a:extLst>
          </p:cNvPr>
          <p:cNvSpPr>
            <a:spLocks noGrp="1"/>
          </p:cNvSpPr>
          <p:nvPr>
            <p:ph idx="1"/>
          </p:nvPr>
        </p:nvSpPr>
        <p:spPr>
          <a:xfrm>
            <a:off x="560997" y="1097280"/>
            <a:ext cx="10126364" cy="5089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99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B5ABC8-CD8B-AC45-87C9-FBDCB1431DD1}"/>
              </a:ext>
            </a:extLst>
          </p:cNvPr>
          <p:cNvSpPr/>
          <p:nvPr userDrawn="1"/>
        </p:nvSpPr>
        <p:spPr>
          <a:xfrm>
            <a:off x="188926" y="6295002"/>
            <a:ext cx="1020198" cy="56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E36B2E35-B84B-6DF7-7E57-3E1761DBB8C0}"/>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13" name="Picture 12" descr="Logo, company name&#10;&#10;Description automatically generated">
            <a:extLst>
              <a:ext uri="{FF2B5EF4-FFF2-40B4-BE49-F238E27FC236}">
                <a16:creationId xmlns:a16="http://schemas.microsoft.com/office/drawing/2014/main" id="{A9F15638-DDAD-9F04-8D17-3D7E9265155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4" name="TextBox 13">
            <a:extLst>
              <a:ext uri="{FF2B5EF4-FFF2-40B4-BE49-F238E27FC236}">
                <a16:creationId xmlns:a16="http://schemas.microsoft.com/office/drawing/2014/main" id="{5CB765D7-76F6-92D9-ADA9-CC7D338AE7B5}"/>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0D180F6E-7CC2-A394-AEE5-17964C80F351}"/>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3493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74D6B-1426-FE3C-BF18-B024EEF20089}"/>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5" name="Picture 4" descr="Logo, company name&#10;&#10;Description automatically generated">
            <a:extLst>
              <a:ext uri="{FF2B5EF4-FFF2-40B4-BE49-F238E27FC236}">
                <a16:creationId xmlns:a16="http://schemas.microsoft.com/office/drawing/2014/main" id="{0BE2B9AF-2837-1CF0-C744-09CBE51CD5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6" name="TextBox 5">
            <a:extLst>
              <a:ext uri="{FF2B5EF4-FFF2-40B4-BE49-F238E27FC236}">
                <a16:creationId xmlns:a16="http://schemas.microsoft.com/office/drawing/2014/main" id="{B6DE8BF4-399C-91CA-9057-A4B0BE79F9D5}"/>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69D08885-4A7A-7714-D8E6-1AD3B080BDE0}"/>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3" name="Text Placeholder 2">
            <a:extLst>
              <a:ext uri="{FF2B5EF4-FFF2-40B4-BE49-F238E27FC236}">
                <a16:creationId xmlns:a16="http://schemas.microsoft.com/office/drawing/2014/main" id="{6F06166E-F3D8-379B-C026-F03A12136796}"/>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Box 8">
            <a:extLst>
              <a:ext uri="{FF2B5EF4-FFF2-40B4-BE49-F238E27FC236}">
                <a16:creationId xmlns:a16="http://schemas.microsoft.com/office/drawing/2014/main" id="{28CBBAFA-85BF-0FA7-5EFB-FF56DE084BF7}"/>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90082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74D6B-1426-FE3C-BF18-B024EEF20089}"/>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5" name="Picture 4" descr="Logo, company name&#10;&#10;Description automatically generated">
            <a:extLst>
              <a:ext uri="{FF2B5EF4-FFF2-40B4-BE49-F238E27FC236}">
                <a16:creationId xmlns:a16="http://schemas.microsoft.com/office/drawing/2014/main" id="{0BE2B9AF-2837-1CF0-C744-09CBE51CD5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6" name="TextBox 5">
            <a:extLst>
              <a:ext uri="{FF2B5EF4-FFF2-40B4-BE49-F238E27FC236}">
                <a16:creationId xmlns:a16="http://schemas.microsoft.com/office/drawing/2014/main" id="{B6DE8BF4-399C-91CA-9057-A4B0BE79F9D5}"/>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69D08885-4A7A-7714-D8E6-1AD3B080BDE0}"/>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3" name="Text Placeholder 2">
            <a:extLst>
              <a:ext uri="{FF2B5EF4-FFF2-40B4-BE49-F238E27FC236}">
                <a16:creationId xmlns:a16="http://schemas.microsoft.com/office/drawing/2014/main" id="{6F06166E-F3D8-379B-C026-F03A12136796}"/>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BEC51978-97C9-C78D-A039-8FB7FCCE7EA2}"/>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9141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EF55EC-B1F4-99C4-2981-140A35EAF898}"/>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5" name="Text Placeholder 2">
            <a:extLst>
              <a:ext uri="{FF2B5EF4-FFF2-40B4-BE49-F238E27FC236}">
                <a16:creationId xmlns:a16="http://schemas.microsoft.com/office/drawing/2014/main" id="{5EA6B462-15DC-7132-4297-C7B28B33811D}"/>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06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BCAF921-8E63-835A-B7CA-C45FB5841174}"/>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6" name="Text Placeholder 2">
            <a:extLst>
              <a:ext uri="{FF2B5EF4-FFF2-40B4-BE49-F238E27FC236}">
                <a16:creationId xmlns:a16="http://schemas.microsoft.com/office/drawing/2014/main" id="{89E6E565-5CD9-6EBB-0788-6A8C63EBC61C}"/>
              </a:ext>
            </a:extLst>
          </p:cNvPr>
          <p:cNvSpPr>
            <a:spLocks noGrp="1"/>
          </p:cNvSpPr>
          <p:nvPr>
            <p:ph idx="1"/>
          </p:nvPr>
        </p:nvSpPr>
        <p:spPr>
          <a:xfrm>
            <a:off x="560997"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D50A07E6-26AD-7EF2-BC4F-E14DD0520B30}"/>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7866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3FB7A-1D36-8430-B5A4-875F8C60C4A8}"/>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6" name="Picture 5" descr="Logo, company name&#10;&#10;Description automatically generated">
            <a:extLst>
              <a:ext uri="{FF2B5EF4-FFF2-40B4-BE49-F238E27FC236}">
                <a16:creationId xmlns:a16="http://schemas.microsoft.com/office/drawing/2014/main" id="{13E94C56-E783-5729-D511-3F2DF1F74F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DA7E1433-0EE7-7463-A5A9-2718DD2A81D8}"/>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Title Placeholder 1">
            <a:extLst>
              <a:ext uri="{FF2B5EF4-FFF2-40B4-BE49-F238E27FC236}">
                <a16:creationId xmlns:a16="http://schemas.microsoft.com/office/drawing/2014/main" id="{34036008-95A2-66D9-EA93-7D5397D9AE55}"/>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11" name="Text Placeholder 2">
            <a:extLst>
              <a:ext uri="{FF2B5EF4-FFF2-40B4-BE49-F238E27FC236}">
                <a16:creationId xmlns:a16="http://schemas.microsoft.com/office/drawing/2014/main" id="{4A7840D2-0C7F-578A-6D95-90A0C400D9A0}"/>
              </a:ext>
            </a:extLst>
          </p:cNvPr>
          <p:cNvSpPr>
            <a:spLocks noGrp="1"/>
          </p:cNvSpPr>
          <p:nvPr>
            <p:ph idx="1" hasCustomPrompt="1"/>
          </p:nvPr>
        </p:nvSpPr>
        <p:spPr>
          <a:xfrm>
            <a:off x="560997" y="1097280"/>
            <a:ext cx="10126364" cy="5089568"/>
          </a:xfrm>
          <a:prstGeom prst="rect">
            <a:avLst/>
          </a:prstGeom>
        </p:spPr>
        <p:txBody>
          <a:bodyPr vert="horz" wrap="square" lIns="0" tIns="0" rIns="0" bIns="0" rtlCol="0">
            <a:noAutofit/>
          </a:body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15" name="Text Placeholder 7">
            <a:extLst>
              <a:ext uri="{FF2B5EF4-FFF2-40B4-BE49-F238E27FC236}">
                <a16:creationId xmlns:a16="http://schemas.microsoft.com/office/drawing/2014/main" id="{BE343C7E-23B1-A708-76F4-31E921C7F2E7}"/>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3" name="TextBox 2">
            <a:extLst>
              <a:ext uri="{FF2B5EF4-FFF2-40B4-BE49-F238E27FC236}">
                <a16:creationId xmlns:a16="http://schemas.microsoft.com/office/drawing/2014/main" id="{1CF7EE57-6DAB-0AC8-8F38-664A3D7AC184}"/>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9383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pic>
        <p:nvPicPr>
          <p:cNvPr id="6" name="Picture 5">
            <a:extLst>
              <a:ext uri="{FF2B5EF4-FFF2-40B4-BE49-F238E27FC236}">
                <a16:creationId xmlns:a16="http://schemas.microsoft.com/office/drawing/2014/main" id="{58FF3E8F-F3E4-329A-E776-89BA663C581D}"/>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7" name="Picture 6" descr="Logo, company name&#10;&#10;Description automatically generated">
            <a:extLst>
              <a:ext uri="{FF2B5EF4-FFF2-40B4-BE49-F238E27FC236}">
                <a16:creationId xmlns:a16="http://schemas.microsoft.com/office/drawing/2014/main" id="{ED73B088-87D4-824E-D076-A1B69727E5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DC110185-53B3-8BE2-744B-5FB8DD5843B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5" name="TextBox 4">
            <a:extLst>
              <a:ext uri="{FF2B5EF4-FFF2-40B4-BE49-F238E27FC236}">
                <a16:creationId xmlns:a16="http://schemas.microsoft.com/office/drawing/2014/main" id="{51B84F65-882C-94F6-A153-E248CE78ABAF}"/>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1828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53993"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6" name="Text Placeholder 7">
            <a:extLst>
              <a:ext uri="{FF2B5EF4-FFF2-40B4-BE49-F238E27FC236}">
                <a16:creationId xmlns:a16="http://schemas.microsoft.com/office/drawing/2014/main" id="{87C3F9A2-DB22-1C42-B854-0751AE7C9673}"/>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5" name="TextBox 4">
            <a:extLst>
              <a:ext uri="{FF2B5EF4-FFF2-40B4-BE49-F238E27FC236}">
                <a16:creationId xmlns:a16="http://schemas.microsoft.com/office/drawing/2014/main" id="{8307E0F9-0186-C63F-5CEA-902D90E8D02B}"/>
              </a:ext>
            </a:extLst>
          </p:cNvPr>
          <p:cNvSpPr txBox="1"/>
          <p:nvPr userDrawn="1"/>
        </p:nvSpPr>
        <p:spPr>
          <a:xfrm>
            <a:off x="9513410"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214234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4" name="Text Placeholder 7">
            <a:extLst>
              <a:ext uri="{FF2B5EF4-FFF2-40B4-BE49-F238E27FC236}">
                <a16:creationId xmlns:a16="http://schemas.microsoft.com/office/drawing/2014/main" id="{5ADABB34-04EB-4116-633A-568CB5C0F498}"/>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380010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4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0126364" cy="5089568"/>
          </a:xfr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latin typeface="Arial Nova" panose="020B05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latin typeface="Arial Nova" panose="020B05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latin typeface="Arial Nova" panose="020B05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5" name="Title 1">
            <a:extLst>
              <a:ext uri="{FF2B5EF4-FFF2-40B4-BE49-F238E27FC236}">
                <a16:creationId xmlns:a16="http://schemas.microsoft.com/office/drawing/2014/main" id="{44BBC4AE-B8C1-B247-6062-2F6265140480}"/>
              </a:ext>
            </a:extLst>
          </p:cNvPr>
          <p:cNvSpPr>
            <a:spLocks noGrp="1"/>
          </p:cNvSpPr>
          <p:nvPr>
            <p:ph type="title"/>
          </p:nvPr>
        </p:nvSpPr>
        <p:spPr>
          <a:xfrm>
            <a:off x="548640" y="365760"/>
            <a:ext cx="11098429" cy="613532"/>
          </a:xfrm>
        </p:spPr>
        <p:txBody>
          <a:bodyPr/>
          <a:lstStyle>
            <a:lvl1pPr>
              <a:lnSpc>
                <a:spcPct val="100000"/>
              </a:lnSpc>
              <a:defRPr/>
            </a:lvl1pPr>
          </a:lstStyle>
          <a:p>
            <a:r>
              <a:rPr lang="en-US"/>
              <a:t>Click to edit Master title style</a:t>
            </a:r>
          </a:p>
        </p:txBody>
      </p:sp>
      <p:sp>
        <p:nvSpPr>
          <p:cNvPr id="7" name="Text Placeholder 7">
            <a:extLst>
              <a:ext uri="{FF2B5EF4-FFF2-40B4-BE49-F238E27FC236}">
                <a16:creationId xmlns:a16="http://schemas.microsoft.com/office/drawing/2014/main" id="{26C533F3-BF80-CB71-D9A4-00AE8A0ECFAB}"/>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942239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B671DB38-9FAB-8EBB-A3C2-20FEF103F5CB}"/>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42122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2061B02-7571-C7A9-3EED-6D411860D420}"/>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0"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A5E18DB0-F54E-2A25-6DE4-0FA06D5E50A3}"/>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230832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EF55EC-B1F4-99C4-2981-140A35EAF898}"/>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5" name="Text Placeholder 2">
            <a:extLst>
              <a:ext uri="{FF2B5EF4-FFF2-40B4-BE49-F238E27FC236}">
                <a16:creationId xmlns:a16="http://schemas.microsoft.com/office/drawing/2014/main" id="{5EA6B462-15DC-7132-4297-C7B28B33811D}"/>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9259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option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E8BF4-399C-91CA-9057-A4B0BE79F9D5}"/>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82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646331"/>
          </a:xfrm>
          <a:prstGeom prst="rect">
            <a:avLst/>
          </a:prstGeom>
        </p:spPr>
        <p:txBody>
          <a:bodyPr tIns="274320" anchor="t" anchorCtr="0"/>
          <a:lstStyle>
            <a:lvl1pPr algn="ctr">
              <a:defRPr sz="2400" cap="all" baseline="0">
                <a:solidFill>
                  <a:schemeClr val="tx2"/>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04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D3859-ADAF-405B-A5C8-23C470778C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A5365610-57A8-75D6-1869-C7A49B78EF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3869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118910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088136"/>
            <a:ext cx="5325764" cy="5089568"/>
          </a:xfrm>
          <a:prstGeom prst="rect">
            <a:avLst/>
          </a:prstGeom>
        </p:spPr>
        <p:txBody>
          <a:bodyPr/>
          <a:lstStyle>
            <a:lvl1pPr>
              <a:defRPr sz="2000" b="0" i="0">
                <a:latin typeface="Arial Nova" panose="020B0504020202020204" pitchFamily="34" charset="0"/>
                <a:cs typeface="Arial" panose="020B0604020202020204" pitchFamily="34" charset="0"/>
              </a:defRPr>
            </a:lvl1pPr>
            <a:lvl2pPr>
              <a:defRPr b="0" i="0">
                <a:latin typeface="Arial Nova" panose="020B0504020202020204" pitchFamily="34" charset="0"/>
                <a:cs typeface="Arial" panose="020B0604020202020204" pitchFamily="34" charset="0"/>
              </a:defRPr>
            </a:lvl2pPr>
            <a:lvl3pPr>
              <a:defRPr b="0" i="0">
                <a:latin typeface="Arial Nova" panose="020B0504020202020204" pitchFamily="34" charset="0"/>
                <a:cs typeface="Arial" panose="020B0604020202020204" pitchFamily="34" charset="0"/>
              </a:defRPr>
            </a:lvl3pPr>
            <a:lvl4pPr>
              <a:defRPr b="0" i="0">
                <a:latin typeface="Arial Nova" panose="020B0504020202020204" pitchFamily="34" charset="0"/>
                <a:cs typeface="Arial" panose="020B0604020202020204" pitchFamily="34" charset="0"/>
              </a:defRPr>
            </a:lvl4pPr>
            <a:lvl5pPr>
              <a:defRPr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C2A12DB7-522F-483C-97AD-50BC61135CF8}"/>
              </a:ext>
            </a:extLst>
          </p:cNvPr>
          <p:cNvSpPr>
            <a:spLocks noGrp="1"/>
          </p:cNvSpPr>
          <p:nvPr>
            <p:ph idx="11"/>
          </p:nvPr>
        </p:nvSpPr>
        <p:spPr>
          <a:xfrm>
            <a:off x="6324602" y="1088136"/>
            <a:ext cx="5333998" cy="5089568"/>
          </a:xfrm>
          <a:prstGeom prst="rect">
            <a:avLst/>
          </a:prstGeom>
        </p:spPr>
        <p:txBody>
          <a:bodyPr/>
          <a:lstStyle>
            <a:lvl1pPr>
              <a:defRPr sz="2000" b="0" i="0">
                <a:latin typeface="Arial Nova" panose="020B0504020202020204" pitchFamily="34" charset="0"/>
                <a:cs typeface="Arial" panose="020B0604020202020204" pitchFamily="34" charset="0"/>
              </a:defRPr>
            </a:lvl1pPr>
            <a:lvl2pPr>
              <a:defRPr b="0" i="0">
                <a:latin typeface="Arial Nova" panose="020B0504020202020204" pitchFamily="34" charset="0"/>
                <a:cs typeface="Arial" panose="020B0604020202020204" pitchFamily="34" charset="0"/>
              </a:defRPr>
            </a:lvl2pPr>
            <a:lvl3pPr>
              <a:defRPr b="0" i="0">
                <a:latin typeface="Arial Nova" panose="020B0504020202020204" pitchFamily="34" charset="0"/>
                <a:cs typeface="Arial" panose="020B0604020202020204" pitchFamily="34" charset="0"/>
              </a:defRPr>
            </a:lvl3pPr>
            <a:lvl4pPr>
              <a:defRPr b="0" i="0">
                <a:latin typeface="Arial Nova" panose="020B0504020202020204" pitchFamily="34" charset="0"/>
                <a:cs typeface="Arial" panose="020B0604020202020204" pitchFamily="34" charset="0"/>
              </a:defRPr>
            </a:lvl4pPr>
            <a:lvl5pPr>
              <a:defRPr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157381"/>
      </p:ext>
    </p:extLst>
  </p:cSld>
  <p:clrMapOvr>
    <a:masterClrMapping/>
  </p:clrMapOvr>
  <p:extLst>
    <p:ext uri="{DCECCB84-F9BA-43D5-87BE-67443E8EF086}">
      <p15:sldGuideLst xmlns:p15="http://schemas.microsoft.com/office/powerpoint/2012/main">
        <p15:guide id="1" pos="3696">
          <p15:clr>
            <a:srgbClr val="FBAE40"/>
          </p15:clr>
        </p15:guide>
        <p15:guide id="3" orient="horz" pos="672">
          <p15:clr>
            <a:srgbClr val="FBAE40"/>
          </p15:clr>
        </p15:guide>
        <p15:guide id="4" orient="horz" pos="3912">
          <p15:clr>
            <a:srgbClr val="FBAE40"/>
          </p15:clr>
        </p15:guide>
        <p15:guide id="5" pos="336">
          <p15:clr>
            <a:srgbClr val="FBAE40"/>
          </p15:clr>
        </p15:guide>
        <p15:guide id="6" pos="7344">
          <p15:clr>
            <a:srgbClr val="FBAE40"/>
          </p15:clr>
        </p15:guide>
        <p15:guide id="7" pos="3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3" name="Text Placeholder 7">
            <a:extLst>
              <a:ext uri="{FF2B5EF4-FFF2-40B4-BE49-F238E27FC236}">
                <a16:creationId xmlns:a16="http://schemas.microsoft.com/office/drawing/2014/main" id="{0DA2EE4D-250A-1640-94EB-470DF98E02CD}"/>
              </a:ext>
            </a:extLst>
          </p:cNvPr>
          <p:cNvSpPr>
            <a:spLocks noGrp="1"/>
          </p:cNvSpPr>
          <p:nvPr>
            <p:ph type="body" sz="quarter" idx="10" hasCustomPrompt="1"/>
          </p:nvPr>
        </p:nvSpPr>
        <p:spPr>
          <a:xfrm>
            <a:off x="541636" y="6256962"/>
            <a:ext cx="9439272" cy="533897"/>
          </a:xfrm>
        </p:spPr>
        <p:txBody>
          <a:bodyPr anchor="b" anchorCtr="0">
            <a:noAutofit/>
          </a:bodyPr>
          <a:lstStyle>
            <a:lvl1pPr marL="0" indent="0" algn="l" defTabSz="914400" rtl="0" eaLnBrk="1" latinLnBrk="1" hangingPunct="1">
              <a:lnSpc>
                <a:spcPct val="100000"/>
              </a:lnSpc>
              <a:spcBef>
                <a:spcPts val="0"/>
              </a:spcBef>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9521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516076"/>
            <a:ext cx="10515600" cy="430887"/>
          </a:xfrm>
          <a:prstGeom prst="rect">
            <a:avLst/>
          </a:prstGeom>
        </p:spPr>
        <p:txBody>
          <a:bodyPr anchor="ctr"/>
          <a:lstStyle>
            <a:lvl1pPr algn="ctr">
              <a:defRPr sz="2800">
                <a:solidFill>
                  <a:schemeClr val="tx2"/>
                </a:solidFill>
                <a:latin typeface="Trebuchet MS" panose="020B0703020202090204" pitchFamily="34" charset="0"/>
              </a:defRPr>
            </a:lvl1pPr>
          </a:lstStyle>
          <a:p>
            <a:r>
              <a:rPr lang="en-US"/>
              <a:t>Click to edit Master title style</a:t>
            </a:r>
          </a:p>
        </p:txBody>
      </p:sp>
      <p:sp>
        <p:nvSpPr>
          <p:cNvPr id="16" name="Text Placeholder 5">
            <a:extLst>
              <a:ext uri="{FF2B5EF4-FFF2-40B4-BE49-F238E27FC236}">
                <a16:creationId xmlns:a16="http://schemas.microsoft.com/office/drawing/2014/main" id="{5966FCB7-8CD3-8349-BA57-B1BFD6CDF502}"/>
              </a:ext>
            </a:extLst>
          </p:cNvPr>
          <p:cNvSpPr>
            <a:spLocks noGrp="1"/>
          </p:cNvSpPr>
          <p:nvPr>
            <p:ph type="body" sz="quarter" idx="10"/>
          </p:nvPr>
        </p:nvSpPr>
        <p:spPr>
          <a:xfrm>
            <a:off x="6320588" y="1710122"/>
            <a:ext cx="5033203" cy="4129203"/>
          </a:xfrm>
          <a:prstGeom prst="rect">
            <a:avLst/>
          </a:prstGeom>
        </p:spPr>
        <p:txBody>
          <a:bodyPr/>
          <a:lstStyle>
            <a:lvl1pPr marL="228600">
              <a:lnSpc>
                <a:spcPct val="100000"/>
              </a:lnSpc>
              <a:spcBef>
                <a:spcPts val="0"/>
              </a:spcBef>
              <a:spcAft>
                <a:spcPts val="600"/>
              </a:spcAft>
              <a:defRPr sz="1600">
                <a:solidFill>
                  <a:srgbClr val="58595B"/>
                </a:solidFill>
                <a:latin typeface="Trebuchet MS" panose="020B0703020202090204" pitchFamily="34" charset="0"/>
              </a:defRPr>
            </a:lvl1pPr>
            <a:lvl2pPr marL="4572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2pPr>
            <a:lvl3pPr marL="685800">
              <a:lnSpc>
                <a:spcPct val="100000"/>
              </a:lnSpc>
              <a:spcBef>
                <a:spcPts val="0"/>
              </a:spcBef>
              <a:spcAft>
                <a:spcPts val="600"/>
              </a:spcAft>
              <a:defRPr sz="1600">
                <a:solidFill>
                  <a:srgbClr val="58595B"/>
                </a:solidFill>
                <a:latin typeface="Trebuchet MS" panose="020B0703020202090204" pitchFamily="34" charset="0"/>
              </a:defRPr>
            </a:lvl3pPr>
            <a:lvl4pPr marL="9144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4pPr>
            <a:lvl5pPr marL="1143000">
              <a:lnSpc>
                <a:spcPct val="100000"/>
              </a:lnSpc>
              <a:spcBef>
                <a:spcPts val="0"/>
              </a:spcBef>
              <a:spcAft>
                <a:spcPts val="600"/>
              </a:spcAft>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FF127B82-49D4-9540-BC3F-0672E27C9B2E}"/>
              </a:ext>
            </a:extLst>
          </p:cNvPr>
          <p:cNvSpPr txBox="1"/>
          <p:nvPr userDrawn="1"/>
        </p:nvSpPr>
        <p:spPr>
          <a:xfrm>
            <a:off x="213466" y="6493770"/>
            <a:ext cx="881973" cy="215444"/>
          </a:xfrm>
          <a:prstGeom prst="rect">
            <a:avLst/>
          </a:prstGeom>
          <a:solidFill>
            <a:srgbClr val="58595B"/>
          </a:solidFill>
          <a:ln>
            <a:solidFill>
              <a:srgbClr val="58595B"/>
            </a:solidFill>
          </a:ln>
        </p:spPr>
        <p:txBody>
          <a:bodyPr wrap="none" rtlCol="0">
            <a:spAutoFit/>
          </a:bodyPr>
          <a:lstStyle/>
          <a:p>
            <a:r>
              <a:rPr lang="en-US" sz="800" b="1">
                <a:solidFill>
                  <a:schemeClr val="bg1"/>
                </a:solidFill>
              </a:rPr>
              <a:t>CONFIDENTIAL</a:t>
            </a:r>
          </a:p>
        </p:txBody>
      </p:sp>
    </p:spTree>
    <p:extLst>
      <p:ext uri="{BB962C8B-B14F-4D97-AF65-F5344CB8AC3E}">
        <p14:creationId xmlns:p14="http://schemas.microsoft.com/office/powerpoint/2010/main" val="3427306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196" y="500591"/>
            <a:ext cx="10515600" cy="914400"/>
          </a:xfrm>
          <a:prstGeom prst="rect">
            <a:avLst/>
          </a:prstGeom>
        </p:spPr>
        <p:txBody>
          <a:bodyPr tIns="274320" anchor="t" anchorCtr="0"/>
          <a:lstStyle>
            <a:lvl1pPr algn="ctr">
              <a:defRPr sz="2800">
                <a:solidFill>
                  <a:srgbClr val="266FAF"/>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p:nvPr>
        </p:nvSpPr>
        <p:spPr>
          <a:xfrm>
            <a:off x="838196" y="1851776"/>
            <a:ext cx="10515592" cy="3990211"/>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263525" indent="-263525">
              <a:lnSpc>
                <a:spcPct val="100000"/>
              </a:lnSpc>
              <a:spcBef>
                <a:spcPts val="0"/>
              </a:spcBef>
              <a:spcAft>
                <a:spcPts val="600"/>
              </a:spcAft>
              <a:buFont typeface="Wingdings" pitchFamily="2" charset="2"/>
              <a:buChar char="§"/>
              <a:tabLst/>
              <a:defRPr sz="1600">
                <a:solidFill>
                  <a:srgbClr val="58595B"/>
                </a:solidFill>
                <a:latin typeface="Trebuchet MS" panose="020B0703020202090204" pitchFamily="34" charset="0"/>
              </a:defRPr>
            </a:lvl5pPr>
            <a:lvl6pPr marL="458788" indent="-254000">
              <a:buFont typeface="Courier New" panose="02070309020205020404" pitchFamily="49" charset="0"/>
              <a:buChar char="o"/>
              <a:tabLst/>
              <a:defRPr sz="1600"/>
            </a:lvl6pPr>
            <a:lvl7pPr marL="692150" indent="-254000">
              <a:tabLst/>
              <a:defRPr/>
            </a:lvl7pPr>
          </a:lstStyle>
          <a:p>
            <a:pPr lvl="6"/>
            <a:endParaRPr lang="en-US"/>
          </a:p>
        </p:txBody>
      </p:sp>
      <p:sp>
        <p:nvSpPr>
          <p:cNvPr id="13" name="TextBox 12">
            <a:extLst>
              <a:ext uri="{FF2B5EF4-FFF2-40B4-BE49-F238E27FC236}">
                <a16:creationId xmlns:a16="http://schemas.microsoft.com/office/drawing/2014/main" id="{A9E5AC8B-65FA-AB40-8428-4E1B1B5B7FB9}"/>
              </a:ext>
            </a:extLst>
          </p:cNvPr>
          <p:cNvSpPr txBox="1"/>
          <p:nvPr userDrawn="1"/>
        </p:nvSpPr>
        <p:spPr>
          <a:xfrm>
            <a:off x="213466" y="6493770"/>
            <a:ext cx="881973" cy="215444"/>
          </a:xfrm>
          <a:prstGeom prst="rect">
            <a:avLst/>
          </a:prstGeom>
          <a:solidFill>
            <a:srgbClr val="58595B"/>
          </a:solidFill>
          <a:ln>
            <a:solidFill>
              <a:srgbClr val="58595B"/>
            </a:solidFill>
          </a:ln>
        </p:spPr>
        <p:txBody>
          <a:bodyPr wrap="none" rtlCol="0">
            <a:spAutoFit/>
          </a:bodyPr>
          <a:lstStyle/>
          <a:p>
            <a:r>
              <a:rPr lang="en-US" sz="800" b="1">
                <a:solidFill>
                  <a:schemeClr val="bg1"/>
                </a:solidFill>
              </a:rPr>
              <a:t>CONFIDENTIAL</a:t>
            </a:r>
          </a:p>
        </p:txBody>
      </p:sp>
    </p:spTree>
    <p:extLst>
      <p:ext uri="{BB962C8B-B14F-4D97-AF65-F5344CB8AC3E}">
        <p14:creationId xmlns:p14="http://schemas.microsoft.com/office/powerpoint/2010/main" val="3426040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911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
        <p:nvSpPr>
          <p:cNvPr id="3" name="Holder 3"/>
          <p:cNvSpPr>
            <a:spLocks noGrp="1"/>
          </p:cNvSpPr>
          <p:nvPr>
            <p:ph sz="half" idx="2"/>
          </p:nvPr>
        </p:nvSpPr>
        <p:spPr>
          <a:xfrm>
            <a:off x="606645" y="1287084"/>
            <a:ext cx="4822825" cy="4023360"/>
          </a:xfrm>
          <a:prstGeom prst="rect">
            <a:avLst/>
          </a:prstGeom>
        </p:spPr>
        <p:txBody>
          <a:bodyPr wrap="square" lIns="0" tIns="0" rIns="0" bIns="0">
            <a:spAutoFit/>
          </a:bodyPr>
          <a:lstStyle>
            <a:lvl1pPr>
              <a:defRPr sz="1600" b="0" i="0">
                <a:solidFill>
                  <a:srgbClr val="56585B"/>
                </a:solidFill>
                <a:latin typeface="Trebuchet MS"/>
                <a:cs typeface="Trebuchet MS"/>
              </a:defRPr>
            </a:lvl1pPr>
          </a:lstStyle>
          <a:p>
            <a:endParaRPr/>
          </a:p>
        </p:txBody>
      </p:sp>
      <p:sp>
        <p:nvSpPr>
          <p:cNvPr id="4" name="Holder 4"/>
          <p:cNvSpPr>
            <a:spLocks noGrp="1"/>
          </p:cNvSpPr>
          <p:nvPr>
            <p:ph sz="half" idx="3"/>
          </p:nvPr>
        </p:nvSpPr>
        <p:spPr>
          <a:xfrm>
            <a:off x="6399327" y="1660236"/>
            <a:ext cx="4736465" cy="4173220"/>
          </a:xfrm>
          <a:prstGeom prst="rect">
            <a:avLst/>
          </a:prstGeom>
        </p:spPr>
        <p:txBody>
          <a:bodyPr wrap="square" lIns="0" tIns="0" rIns="0" bIns="0">
            <a:spAutoFit/>
          </a:bodyPr>
          <a:lstStyle>
            <a:lvl1pPr>
              <a:defRPr sz="1600" b="0" i="0">
                <a:solidFill>
                  <a:srgbClr val="57585B"/>
                </a:solidFill>
                <a:latin typeface="Trebuchet MS"/>
                <a:cs typeface="Trebuchet MS"/>
              </a:defRPr>
            </a:lvl1pPr>
          </a:lstStyle>
          <a:p>
            <a:endParaRPr/>
          </a:p>
        </p:txBody>
      </p:sp>
    </p:spTree>
    <p:extLst>
      <p:ext uri="{BB962C8B-B14F-4D97-AF65-F5344CB8AC3E}">
        <p14:creationId xmlns:p14="http://schemas.microsoft.com/office/powerpoint/2010/main" val="423526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BCAF921-8E63-835A-B7CA-C45FB5841174}"/>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6" name="Text Placeholder 2">
            <a:extLst>
              <a:ext uri="{FF2B5EF4-FFF2-40B4-BE49-F238E27FC236}">
                <a16:creationId xmlns:a16="http://schemas.microsoft.com/office/drawing/2014/main" id="{89E6E565-5CD9-6EBB-0788-6A8C63EBC61C}"/>
              </a:ext>
            </a:extLst>
          </p:cNvPr>
          <p:cNvSpPr>
            <a:spLocks noGrp="1"/>
          </p:cNvSpPr>
          <p:nvPr>
            <p:ph idx="1"/>
          </p:nvPr>
        </p:nvSpPr>
        <p:spPr>
          <a:xfrm>
            <a:off x="560997"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D50A07E6-26AD-7EF2-BC4F-E14DD0520B30}"/>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89218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Tree>
    <p:extLst>
      <p:ext uri="{BB962C8B-B14F-4D97-AF65-F5344CB8AC3E}">
        <p14:creationId xmlns:p14="http://schemas.microsoft.com/office/powerpoint/2010/main" val="3816195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B0E81191-F98F-069E-9984-F5C6423B6677}"/>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38091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5" y="1460309"/>
            <a:ext cx="11098429" cy="4853133"/>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542925" y="813105"/>
            <a:ext cx="11106150" cy="357045"/>
          </a:xfrm>
        </p:spPr>
        <p:txBody>
          <a:bodyPr>
            <a:normAutofit/>
          </a:bodyPr>
          <a:lstStyle>
            <a:lvl1pPr marL="0" indent="0" algn="l" defTabSz="914400" rtl="0" eaLnBrk="1" latinLnBrk="0" hangingPunct="1">
              <a:lnSpc>
                <a:spcPct val="100000"/>
              </a:lnSpc>
              <a:buFontTx/>
              <a:buNone/>
              <a:defRPr lang="en-US" sz="2000" b="0" i="0" kern="1200" dirty="0">
                <a:solidFill>
                  <a:schemeClr val="tx1"/>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Subtitles</a:t>
            </a:r>
          </a:p>
        </p:txBody>
      </p:sp>
      <p:sp>
        <p:nvSpPr>
          <p:cNvPr id="6" name="Text Placeholder 7">
            <a:extLst>
              <a:ext uri="{FF2B5EF4-FFF2-40B4-BE49-F238E27FC236}">
                <a16:creationId xmlns:a16="http://schemas.microsoft.com/office/drawing/2014/main" id="{70D3C5B8-C106-C346-B78B-A0D492EC5FF2}"/>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963803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6926-A747-5049-B0EA-1AF4A7D30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CAA93-6B96-3440-8CFB-4E8896A26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E739780-39F2-D94A-9846-C70AF718BC6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3415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914400"/>
          </a:xfrm>
          <a:prstGeom prst="rect">
            <a:avLst/>
          </a:prstGeom>
        </p:spPr>
        <p:txBody>
          <a:bodyPr tIns="274320" anchor="t" anchorCtr="0"/>
          <a:lstStyle>
            <a:lvl1pPr algn="ctr">
              <a:defRPr sz="2800">
                <a:solidFill>
                  <a:srgbClr val="266FAF"/>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85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847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89"/>
            <a:ext cx="10515600" cy="561330"/>
          </a:xfrm>
        </p:spPr>
        <p:txBody>
          <a:bodyPr anchor="t"/>
          <a:lstStyle>
            <a:lvl1pPr>
              <a:defRPr>
                <a:solidFill>
                  <a:schemeClr val="bg1">
                    <a:lumMod val="50000"/>
                  </a:schemeClr>
                </a:solidFill>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6995D-9AB1-48FC-BEA2-22AF907F0D4E}"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0D4CB-76DA-4468-9B5A-DBC367B8239A}" type="slidenum">
              <a:rPr lang="en-US" smtClean="0"/>
              <a:pPr/>
              <a:t>‹#›</a:t>
            </a:fld>
            <a:endParaRPr lang="en-US"/>
          </a:p>
        </p:txBody>
      </p:sp>
      <p:sp>
        <p:nvSpPr>
          <p:cNvPr id="12" name="Text Placeholder 11"/>
          <p:cNvSpPr>
            <a:spLocks noGrp="1"/>
          </p:cNvSpPr>
          <p:nvPr>
            <p:ph type="body" sz="quarter" idx="14" hasCustomPrompt="1"/>
          </p:nvPr>
        </p:nvSpPr>
        <p:spPr>
          <a:xfrm>
            <a:off x="838200" y="758247"/>
            <a:ext cx="10515600" cy="365760"/>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2539799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FC9C-8509-674E-9C86-36F7958DC2AD}"/>
              </a:ext>
            </a:extLst>
          </p:cNvPr>
          <p:cNvSpPr>
            <a:spLocks noGrp="1"/>
          </p:cNvSpPr>
          <p:nvPr>
            <p:ph type="ctrTitle"/>
          </p:nvPr>
        </p:nvSpPr>
        <p:spPr>
          <a:xfrm>
            <a:off x="1741336" y="1968750"/>
            <a:ext cx="7211833" cy="2387600"/>
          </a:xfrm>
        </p:spPr>
        <p:txBody>
          <a:bodyPr anchor="b">
            <a:normAutofit/>
          </a:bodyPr>
          <a:lstStyle>
            <a:lvl1pPr algn="l">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07BF4724-369C-D540-A847-BDD9CAD663F0}"/>
              </a:ext>
            </a:extLst>
          </p:cNvPr>
          <p:cNvSpPr>
            <a:spLocks noGrp="1"/>
          </p:cNvSpPr>
          <p:nvPr>
            <p:ph type="subTitle" idx="1"/>
          </p:nvPr>
        </p:nvSpPr>
        <p:spPr>
          <a:xfrm>
            <a:off x="1741336" y="4448425"/>
            <a:ext cx="721183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D5A9F133-D262-9E43-B722-CF60A11053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2619" y="264608"/>
            <a:ext cx="2956461" cy="1537269"/>
          </a:xfrm>
          <a:prstGeom prst="rect">
            <a:avLst/>
          </a:prstGeom>
        </p:spPr>
      </p:pic>
      <p:sp>
        <p:nvSpPr>
          <p:cNvPr id="4" name="Rectangle 3">
            <a:extLst>
              <a:ext uri="{FF2B5EF4-FFF2-40B4-BE49-F238E27FC236}">
                <a16:creationId xmlns:a16="http://schemas.microsoft.com/office/drawing/2014/main" id="{06B5ABC8-CD8B-AC45-87C9-FBDCB1431DD1}"/>
              </a:ext>
            </a:extLst>
          </p:cNvPr>
          <p:cNvSpPr/>
          <p:nvPr userDrawn="1"/>
        </p:nvSpPr>
        <p:spPr>
          <a:xfrm>
            <a:off x="188926" y="6295002"/>
            <a:ext cx="1020198" cy="56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1" name="Freeform: Shape 7">
            <a:extLst>
              <a:ext uri="{FF2B5EF4-FFF2-40B4-BE49-F238E27FC236}">
                <a16:creationId xmlns:a16="http://schemas.microsoft.com/office/drawing/2014/main" id="{22AB4D3F-7228-9741-B49B-4B55FA2F0761}"/>
              </a:ext>
            </a:extLst>
          </p:cNvPr>
          <p:cNvSpPr/>
          <p:nvPr userDrawn="1"/>
        </p:nvSpPr>
        <p:spPr>
          <a:xfrm>
            <a:off x="6970872" y="0"/>
            <a:ext cx="5221128" cy="6873256"/>
          </a:xfrm>
          <a:custGeom>
            <a:avLst/>
            <a:gdLst>
              <a:gd name="connsiteX0" fmla="*/ 0 w 3907154"/>
              <a:gd name="connsiteY0" fmla="*/ 0 h 5143499"/>
              <a:gd name="connsiteX1" fmla="*/ 866775 w 3907154"/>
              <a:gd name="connsiteY1" fmla="*/ 320040 h 5143499"/>
              <a:gd name="connsiteX2" fmla="*/ 1521142 w 3907154"/>
              <a:gd name="connsiteY2" fmla="*/ 763905 h 5143499"/>
              <a:gd name="connsiteX3" fmla="*/ 2010728 w 3907154"/>
              <a:gd name="connsiteY3" fmla="*/ 1418273 h 5143499"/>
              <a:gd name="connsiteX4" fmla="*/ 2154555 w 3907154"/>
              <a:gd name="connsiteY4" fmla="*/ 2681288 h 5143499"/>
              <a:gd name="connsiteX5" fmla="*/ 2015490 w 3907154"/>
              <a:gd name="connsiteY5" fmla="*/ 3268028 h 5143499"/>
              <a:gd name="connsiteX6" fmla="*/ 1444942 w 3907154"/>
              <a:gd name="connsiteY6" fmla="*/ 4463415 h 5143499"/>
              <a:gd name="connsiteX7" fmla="*/ 993458 w 3907154"/>
              <a:gd name="connsiteY7" fmla="*/ 5143500 h 5143499"/>
              <a:gd name="connsiteX8" fmla="*/ 3907155 w 3907154"/>
              <a:gd name="connsiteY8" fmla="*/ 5143500 h 5143499"/>
              <a:gd name="connsiteX9" fmla="*/ 3907155 w 3907154"/>
              <a:gd name="connsiteY9" fmla="*/ 0 h 5143499"/>
              <a:gd name="connsiteX10" fmla="*/ 0 w 3907154"/>
              <a:gd name="connsiteY10" fmla="*/ 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7154" h="5143499">
                <a:moveTo>
                  <a:pt x="0" y="0"/>
                </a:moveTo>
                <a:cubicBezTo>
                  <a:pt x="227647" y="60008"/>
                  <a:pt x="520065" y="141923"/>
                  <a:pt x="866775" y="320040"/>
                </a:cubicBezTo>
                <a:cubicBezTo>
                  <a:pt x="1051560" y="415290"/>
                  <a:pt x="1280160" y="535305"/>
                  <a:pt x="1521142" y="763905"/>
                </a:cubicBezTo>
                <a:cubicBezTo>
                  <a:pt x="1643063" y="879157"/>
                  <a:pt x="1857375" y="1084898"/>
                  <a:pt x="2010728" y="1418273"/>
                </a:cubicBezTo>
                <a:cubicBezTo>
                  <a:pt x="2248853" y="1934528"/>
                  <a:pt x="2187892" y="2419350"/>
                  <a:pt x="2154555" y="2681288"/>
                </a:cubicBezTo>
                <a:cubicBezTo>
                  <a:pt x="2124075" y="2923223"/>
                  <a:pt x="2069783" y="3097530"/>
                  <a:pt x="2015490" y="3268028"/>
                </a:cubicBezTo>
                <a:cubicBezTo>
                  <a:pt x="1858328" y="3762375"/>
                  <a:pt x="1649730" y="4133850"/>
                  <a:pt x="1444942" y="4463415"/>
                </a:cubicBezTo>
                <a:cubicBezTo>
                  <a:pt x="1299210" y="4698683"/>
                  <a:pt x="1143953" y="4930140"/>
                  <a:pt x="993458" y="5143500"/>
                </a:cubicBezTo>
                <a:lnTo>
                  <a:pt x="3907155" y="5143500"/>
                </a:lnTo>
                <a:lnTo>
                  <a:pt x="3907155" y="0"/>
                </a:lnTo>
                <a:lnTo>
                  <a:pt x="0" y="0"/>
                </a:lnTo>
                <a:close/>
              </a:path>
            </a:pathLst>
          </a:custGeom>
          <a:solidFill>
            <a:schemeClr val="accent1">
              <a:alpha val="27000"/>
            </a:schemeClr>
          </a:solidFill>
          <a:ln w="9525" cap="flat">
            <a:noFill/>
            <a:prstDash val="solid"/>
            <a:miter/>
          </a:ln>
        </p:spPr>
        <p:txBody>
          <a:bodyPr rtlCol="0" anchor="ctr"/>
          <a:lstStyle/>
          <a:p>
            <a:endParaRPr lang="en-US" b="0" i="0">
              <a:latin typeface="Arial Nova" panose="020B0504020202020204" pitchFamily="34" charset="0"/>
            </a:endParaRPr>
          </a:p>
        </p:txBody>
      </p:sp>
      <p:sp>
        <p:nvSpPr>
          <p:cNvPr id="13" name="Freeform: Shape 6">
            <a:extLst>
              <a:ext uri="{FF2B5EF4-FFF2-40B4-BE49-F238E27FC236}">
                <a16:creationId xmlns:a16="http://schemas.microsoft.com/office/drawing/2014/main" id="{7A8FCC8E-6399-2D44-9C99-92558D821745}"/>
              </a:ext>
            </a:extLst>
          </p:cNvPr>
          <p:cNvSpPr/>
          <p:nvPr userDrawn="1"/>
        </p:nvSpPr>
        <p:spPr>
          <a:xfrm>
            <a:off x="6009888" y="0"/>
            <a:ext cx="6182112" cy="6874529"/>
          </a:xfrm>
          <a:custGeom>
            <a:avLst/>
            <a:gdLst>
              <a:gd name="connsiteX0" fmla="*/ 3104198 w 4626292"/>
              <a:gd name="connsiteY0" fmla="*/ 0 h 5144452"/>
              <a:gd name="connsiteX1" fmla="*/ 3455670 w 4626292"/>
              <a:gd name="connsiteY1" fmla="*/ 876300 h 5144452"/>
              <a:gd name="connsiteX2" fmla="*/ 3360420 w 4626292"/>
              <a:gd name="connsiteY2" fmla="*/ 2092642 h 5144452"/>
              <a:gd name="connsiteX3" fmla="*/ 2764155 w 4626292"/>
              <a:gd name="connsiteY3" fmla="*/ 3150870 h 5144452"/>
              <a:gd name="connsiteX4" fmla="*/ 1498283 w 4626292"/>
              <a:gd name="connsiteY4" fmla="*/ 4288155 h 5144452"/>
              <a:gd name="connsiteX5" fmla="*/ 0 w 4626292"/>
              <a:gd name="connsiteY5" fmla="*/ 5144453 h 5144452"/>
              <a:gd name="connsiteX6" fmla="*/ 4626293 w 4626292"/>
              <a:gd name="connsiteY6" fmla="*/ 5144453 h 5144452"/>
              <a:gd name="connsiteX7" fmla="*/ 4626293 w 4626292"/>
              <a:gd name="connsiteY7" fmla="*/ 952 h 5144452"/>
              <a:gd name="connsiteX8" fmla="*/ 3104198 w 4626292"/>
              <a:gd name="connsiteY8" fmla="*/ 952 h 51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6292" h="5144452">
                <a:moveTo>
                  <a:pt x="3104198" y="0"/>
                </a:moveTo>
                <a:cubicBezTo>
                  <a:pt x="3229928" y="216218"/>
                  <a:pt x="3383280" y="482918"/>
                  <a:pt x="3455670" y="876300"/>
                </a:cubicBezTo>
                <a:cubicBezTo>
                  <a:pt x="3560445" y="1450658"/>
                  <a:pt x="3420428" y="1907858"/>
                  <a:pt x="3360420" y="2092642"/>
                </a:cubicBezTo>
                <a:cubicBezTo>
                  <a:pt x="3203258" y="2582228"/>
                  <a:pt x="3054667" y="2807018"/>
                  <a:pt x="2764155" y="3150870"/>
                </a:cubicBezTo>
                <a:cubicBezTo>
                  <a:pt x="2265998" y="3739515"/>
                  <a:pt x="1665923" y="4170998"/>
                  <a:pt x="1498283" y="4288155"/>
                </a:cubicBezTo>
                <a:cubicBezTo>
                  <a:pt x="944880" y="4673918"/>
                  <a:pt x="448628" y="4950143"/>
                  <a:pt x="0" y="5144453"/>
                </a:cubicBezTo>
                <a:lnTo>
                  <a:pt x="4626293" y="5144453"/>
                </a:lnTo>
                <a:lnTo>
                  <a:pt x="4626293" y="952"/>
                </a:lnTo>
                <a:lnTo>
                  <a:pt x="3104198" y="952"/>
                </a:lnTo>
                <a:close/>
              </a:path>
            </a:pathLst>
          </a:custGeom>
          <a:solidFill>
            <a:schemeClr val="accent2">
              <a:alpha val="28000"/>
            </a:schemeClr>
          </a:solidFill>
          <a:ln w="9525" cap="flat">
            <a:noFill/>
            <a:prstDash val="solid"/>
            <a:miter/>
          </a:ln>
        </p:spPr>
        <p:txBody>
          <a:bodyPr rtlCol="0" anchor="ctr"/>
          <a:lstStyle/>
          <a:p>
            <a:endParaRPr lang="en-US" b="0" i="0">
              <a:latin typeface="Arial Nova" panose="020B0504020202020204" pitchFamily="34" charset="0"/>
            </a:endParaRPr>
          </a:p>
        </p:txBody>
      </p:sp>
    </p:spTree>
    <p:extLst>
      <p:ext uri="{BB962C8B-B14F-4D97-AF65-F5344CB8AC3E}">
        <p14:creationId xmlns:p14="http://schemas.microsoft.com/office/powerpoint/2010/main" val="2166588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Divider option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FC9C-8509-674E-9C86-36F7958DC2AD}"/>
              </a:ext>
            </a:extLst>
          </p:cNvPr>
          <p:cNvSpPr>
            <a:spLocks noGrp="1"/>
          </p:cNvSpPr>
          <p:nvPr>
            <p:ph type="ctrTitle"/>
          </p:nvPr>
        </p:nvSpPr>
        <p:spPr>
          <a:xfrm>
            <a:off x="1741336" y="1968750"/>
            <a:ext cx="7211833" cy="2387600"/>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7BF4724-369C-D540-A847-BDD9CAD663F0}"/>
              </a:ext>
            </a:extLst>
          </p:cNvPr>
          <p:cNvSpPr>
            <a:spLocks noGrp="1"/>
          </p:cNvSpPr>
          <p:nvPr>
            <p:ph type="subTitle" idx="1"/>
          </p:nvPr>
        </p:nvSpPr>
        <p:spPr>
          <a:xfrm>
            <a:off x="1741336" y="4448425"/>
            <a:ext cx="721183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roup 8">
            <a:extLst>
              <a:ext uri="{FF2B5EF4-FFF2-40B4-BE49-F238E27FC236}">
                <a16:creationId xmlns:a16="http://schemas.microsoft.com/office/drawing/2014/main" id="{DAA20262-7208-174E-B9E8-F11C3C1F6B07}"/>
              </a:ext>
            </a:extLst>
          </p:cNvPr>
          <p:cNvGrpSpPr/>
          <p:nvPr userDrawn="1"/>
        </p:nvGrpSpPr>
        <p:grpSpPr>
          <a:xfrm>
            <a:off x="6009888" y="0"/>
            <a:ext cx="6182112" cy="6874529"/>
            <a:chOff x="6009888" y="0"/>
            <a:chExt cx="6182112" cy="6874529"/>
          </a:xfrm>
        </p:grpSpPr>
        <p:sp>
          <p:nvSpPr>
            <p:cNvPr id="14" name="Freeform: Shape 7">
              <a:extLst>
                <a:ext uri="{FF2B5EF4-FFF2-40B4-BE49-F238E27FC236}">
                  <a16:creationId xmlns:a16="http://schemas.microsoft.com/office/drawing/2014/main" id="{FCE5E4AF-F379-3C41-BF16-0A644CEC0FC3}"/>
                </a:ext>
              </a:extLst>
            </p:cNvPr>
            <p:cNvSpPr/>
            <p:nvPr userDrawn="1"/>
          </p:nvSpPr>
          <p:spPr>
            <a:xfrm>
              <a:off x="6970872" y="0"/>
              <a:ext cx="5221128" cy="6873256"/>
            </a:xfrm>
            <a:custGeom>
              <a:avLst/>
              <a:gdLst>
                <a:gd name="connsiteX0" fmla="*/ 0 w 3907154"/>
                <a:gd name="connsiteY0" fmla="*/ 0 h 5143499"/>
                <a:gd name="connsiteX1" fmla="*/ 866775 w 3907154"/>
                <a:gd name="connsiteY1" fmla="*/ 320040 h 5143499"/>
                <a:gd name="connsiteX2" fmla="*/ 1521142 w 3907154"/>
                <a:gd name="connsiteY2" fmla="*/ 763905 h 5143499"/>
                <a:gd name="connsiteX3" fmla="*/ 2010728 w 3907154"/>
                <a:gd name="connsiteY3" fmla="*/ 1418273 h 5143499"/>
                <a:gd name="connsiteX4" fmla="*/ 2154555 w 3907154"/>
                <a:gd name="connsiteY4" fmla="*/ 2681288 h 5143499"/>
                <a:gd name="connsiteX5" fmla="*/ 2015490 w 3907154"/>
                <a:gd name="connsiteY5" fmla="*/ 3268028 h 5143499"/>
                <a:gd name="connsiteX6" fmla="*/ 1444942 w 3907154"/>
                <a:gd name="connsiteY6" fmla="*/ 4463415 h 5143499"/>
                <a:gd name="connsiteX7" fmla="*/ 993458 w 3907154"/>
                <a:gd name="connsiteY7" fmla="*/ 5143500 h 5143499"/>
                <a:gd name="connsiteX8" fmla="*/ 3907155 w 3907154"/>
                <a:gd name="connsiteY8" fmla="*/ 5143500 h 5143499"/>
                <a:gd name="connsiteX9" fmla="*/ 3907155 w 3907154"/>
                <a:gd name="connsiteY9" fmla="*/ 0 h 5143499"/>
                <a:gd name="connsiteX10" fmla="*/ 0 w 3907154"/>
                <a:gd name="connsiteY10" fmla="*/ 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7154" h="5143499">
                  <a:moveTo>
                    <a:pt x="0" y="0"/>
                  </a:moveTo>
                  <a:cubicBezTo>
                    <a:pt x="227647" y="60008"/>
                    <a:pt x="520065" y="141923"/>
                    <a:pt x="866775" y="320040"/>
                  </a:cubicBezTo>
                  <a:cubicBezTo>
                    <a:pt x="1051560" y="415290"/>
                    <a:pt x="1280160" y="535305"/>
                    <a:pt x="1521142" y="763905"/>
                  </a:cubicBezTo>
                  <a:cubicBezTo>
                    <a:pt x="1643063" y="879157"/>
                    <a:pt x="1857375" y="1084898"/>
                    <a:pt x="2010728" y="1418273"/>
                  </a:cubicBezTo>
                  <a:cubicBezTo>
                    <a:pt x="2248853" y="1934528"/>
                    <a:pt x="2187892" y="2419350"/>
                    <a:pt x="2154555" y="2681288"/>
                  </a:cubicBezTo>
                  <a:cubicBezTo>
                    <a:pt x="2124075" y="2923223"/>
                    <a:pt x="2069783" y="3097530"/>
                    <a:pt x="2015490" y="3268028"/>
                  </a:cubicBezTo>
                  <a:cubicBezTo>
                    <a:pt x="1858328" y="3762375"/>
                    <a:pt x="1649730" y="4133850"/>
                    <a:pt x="1444942" y="4463415"/>
                  </a:cubicBezTo>
                  <a:cubicBezTo>
                    <a:pt x="1299210" y="4698683"/>
                    <a:pt x="1143953" y="4930140"/>
                    <a:pt x="993458" y="5143500"/>
                  </a:cubicBezTo>
                  <a:lnTo>
                    <a:pt x="3907155" y="5143500"/>
                  </a:lnTo>
                  <a:lnTo>
                    <a:pt x="3907155" y="0"/>
                  </a:lnTo>
                  <a:lnTo>
                    <a:pt x="0" y="0"/>
                  </a:lnTo>
                  <a:close/>
                </a:path>
              </a:pathLst>
            </a:custGeom>
            <a:solidFill>
              <a:schemeClr val="accent1">
                <a:lumMod val="75000"/>
                <a:alpha val="48000"/>
              </a:schemeClr>
            </a:solidFill>
            <a:ln w="9525" cap="flat">
              <a:noFill/>
              <a:prstDash val="solid"/>
              <a:miter/>
            </a:ln>
          </p:spPr>
          <p:txBody>
            <a:bodyPr rtlCol="0" anchor="ctr"/>
            <a:lstStyle/>
            <a:p>
              <a:endParaRPr lang="en-US" b="0" i="0">
                <a:latin typeface="Arial Nova" panose="020B0504020202020204" pitchFamily="34" charset="0"/>
              </a:endParaRPr>
            </a:p>
          </p:txBody>
        </p:sp>
        <p:sp>
          <p:nvSpPr>
            <p:cNvPr id="15" name="Freeform: Shape 6">
              <a:extLst>
                <a:ext uri="{FF2B5EF4-FFF2-40B4-BE49-F238E27FC236}">
                  <a16:creationId xmlns:a16="http://schemas.microsoft.com/office/drawing/2014/main" id="{AB339F79-0CCB-294A-8E48-740BB686D02B}"/>
                </a:ext>
              </a:extLst>
            </p:cNvPr>
            <p:cNvSpPr/>
            <p:nvPr userDrawn="1"/>
          </p:nvSpPr>
          <p:spPr>
            <a:xfrm>
              <a:off x="6009888" y="0"/>
              <a:ext cx="6182112" cy="6874529"/>
            </a:xfrm>
            <a:custGeom>
              <a:avLst/>
              <a:gdLst>
                <a:gd name="connsiteX0" fmla="*/ 3104198 w 4626292"/>
                <a:gd name="connsiteY0" fmla="*/ 0 h 5144452"/>
                <a:gd name="connsiteX1" fmla="*/ 3455670 w 4626292"/>
                <a:gd name="connsiteY1" fmla="*/ 876300 h 5144452"/>
                <a:gd name="connsiteX2" fmla="*/ 3360420 w 4626292"/>
                <a:gd name="connsiteY2" fmla="*/ 2092642 h 5144452"/>
                <a:gd name="connsiteX3" fmla="*/ 2764155 w 4626292"/>
                <a:gd name="connsiteY3" fmla="*/ 3150870 h 5144452"/>
                <a:gd name="connsiteX4" fmla="*/ 1498283 w 4626292"/>
                <a:gd name="connsiteY4" fmla="*/ 4288155 h 5144452"/>
                <a:gd name="connsiteX5" fmla="*/ 0 w 4626292"/>
                <a:gd name="connsiteY5" fmla="*/ 5144453 h 5144452"/>
                <a:gd name="connsiteX6" fmla="*/ 4626293 w 4626292"/>
                <a:gd name="connsiteY6" fmla="*/ 5144453 h 5144452"/>
                <a:gd name="connsiteX7" fmla="*/ 4626293 w 4626292"/>
                <a:gd name="connsiteY7" fmla="*/ 952 h 5144452"/>
                <a:gd name="connsiteX8" fmla="*/ 3104198 w 4626292"/>
                <a:gd name="connsiteY8" fmla="*/ 952 h 51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6292" h="5144452">
                  <a:moveTo>
                    <a:pt x="3104198" y="0"/>
                  </a:moveTo>
                  <a:cubicBezTo>
                    <a:pt x="3229928" y="216218"/>
                    <a:pt x="3383280" y="482918"/>
                    <a:pt x="3455670" y="876300"/>
                  </a:cubicBezTo>
                  <a:cubicBezTo>
                    <a:pt x="3560445" y="1450658"/>
                    <a:pt x="3420428" y="1907858"/>
                    <a:pt x="3360420" y="2092642"/>
                  </a:cubicBezTo>
                  <a:cubicBezTo>
                    <a:pt x="3203258" y="2582228"/>
                    <a:pt x="3054667" y="2807018"/>
                    <a:pt x="2764155" y="3150870"/>
                  </a:cubicBezTo>
                  <a:cubicBezTo>
                    <a:pt x="2265998" y="3739515"/>
                    <a:pt x="1665923" y="4170998"/>
                    <a:pt x="1498283" y="4288155"/>
                  </a:cubicBezTo>
                  <a:cubicBezTo>
                    <a:pt x="944880" y="4673918"/>
                    <a:pt x="448628" y="4950143"/>
                    <a:pt x="0" y="5144453"/>
                  </a:cubicBezTo>
                  <a:lnTo>
                    <a:pt x="4626293" y="5144453"/>
                  </a:lnTo>
                  <a:lnTo>
                    <a:pt x="4626293" y="952"/>
                  </a:lnTo>
                  <a:lnTo>
                    <a:pt x="3104198" y="952"/>
                  </a:lnTo>
                  <a:close/>
                </a:path>
              </a:pathLst>
            </a:custGeom>
            <a:solidFill>
              <a:schemeClr val="accent1">
                <a:lumMod val="75000"/>
                <a:alpha val="53000"/>
              </a:schemeClr>
            </a:solidFill>
            <a:ln w="9525" cap="flat">
              <a:noFill/>
              <a:prstDash val="solid"/>
              <a:miter/>
            </a:ln>
          </p:spPr>
          <p:txBody>
            <a:bodyPr rtlCol="0" anchor="ctr"/>
            <a:lstStyle/>
            <a:p>
              <a:endParaRPr lang="en-US" b="0" i="0">
                <a:latin typeface="Arial Nova" panose="020B0504020202020204" pitchFamily="34" charset="0"/>
              </a:endParaRPr>
            </a:p>
          </p:txBody>
        </p:sp>
      </p:grpSp>
      <p:pic>
        <p:nvPicPr>
          <p:cNvPr id="16" name="Picture 15">
            <a:extLst>
              <a:ext uri="{FF2B5EF4-FFF2-40B4-BE49-F238E27FC236}">
                <a16:creationId xmlns:a16="http://schemas.microsoft.com/office/drawing/2014/main" id="{9C6727A8-A48A-C843-B512-1F3267C70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619" y="90947"/>
            <a:ext cx="3325093" cy="1784357"/>
          </a:xfrm>
          <a:prstGeom prst="rect">
            <a:avLst/>
          </a:prstGeom>
        </p:spPr>
      </p:pic>
    </p:spTree>
    <p:extLst>
      <p:ext uri="{BB962C8B-B14F-4D97-AF65-F5344CB8AC3E}">
        <p14:creationId xmlns:p14="http://schemas.microsoft.com/office/powerpoint/2010/main" val="3622401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Divider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FEDE-FC56-574B-86A7-70B2D06D9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770D7D-BEB3-D74C-9805-A81ADE4E6B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571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3FB7A-1D36-8430-B5A4-875F8C60C4A8}"/>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6" name="Picture 5" descr="Logo, company name&#10;&#10;Description automatically generated">
            <a:extLst>
              <a:ext uri="{FF2B5EF4-FFF2-40B4-BE49-F238E27FC236}">
                <a16:creationId xmlns:a16="http://schemas.microsoft.com/office/drawing/2014/main" id="{13E94C56-E783-5729-D511-3F2DF1F74F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DA7E1433-0EE7-7463-A5A9-2718DD2A81D8}"/>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Placeholder 1">
            <a:extLst>
              <a:ext uri="{FF2B5EF4-FFF2-40B4-BE49-F238E27FC236}">
                <a16:creationId xmlns:a16="http://schemas.microsoft.com/office/drawing/2014/main" id="{34036008-95A2-66D9-EA93-7D5397D9AE55}"/>
              </a:ext>
            </a:extLst>
          </p:cNvPr>
          <p:cNvSpPr>
            <a:spLocks noGrp="1"/>
          </p:cNvSpPr>
          <p:nvPr>
            <p:ph type="title"/>
          </p:nvPr>
        </p:nvSpPr>
        <p:spPr>
          <a:xfrm>
            <a:off x="499653"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11" name="Text Placeholder 2">
            <a:extLst>
              <a:ext uri="{FF2B5EF4-FFF2-40B4-BE49-F238E27FC236}">
                <a16:creationId xmlns:a16="http://schemas.microsoft.com/office/drawing/2014/main" id="{4A7840D2-0C7F-578A-6D95-90A0C400D9A0}"/>
              </a:ext>
            </a:extLst>
          </p:cNvPr>
          <p:cNvSpPr>
            <a:spLocks noGrp="1"/>
          </p:cNvSpPr>
          <p:nvPr>
            <p:ph idx="1" hasCustomPrompt="1"/>
          </p:nvPr>
        </p:nvSpPr>
        <p:spPr>
          <a:xfrm>
            <a:off x="512010" y="1097280"/>
            <a:ext cx="10126364" cy="5089568"/>
          </a:xfrm>
          <a:prstGeom prst="rect">
            <a:avLst/>
          </a:prstGeom>
        </p:spPr>
        <p:txBody>
          <a:bodyPr vert="horz" wrap="square" lIns="0" tIns="0" rIns="0" bIns="0" rtlCol="0">
            <a:noAutofit/>
          </a:body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15" name="Text Placeholder 7">
            <a:extLst>
              <a:ext uri="{FF2B5EF4-FFF2-40B4-BE49-F238E27FC236}">
                <a16:creationId xmlns:a16="http://schemas.microsoft.com/office/drawing/2014/main" id="{BE343C7E-23B1-A708-76F4-31E921C7F2E7}"/>
              </a:ext>
            </a:extLst>
          </p:cNvPr>
          <p:cNvSpPr>
            <a:spLocks noGrp="1"/>
          </p:cNvSpPr>
          <p:nvPr>
            <p:ph type="body" sz="quarter" idx="10" hasCustomPrompt="1"/>
          </p:nvPr>
        </p:nvSpPr>
        <p:spPr>
          <a:xfrm>
            <a:off x="499653"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2" name="TextBox 1">
            <a:extLst>
              <a:ext uri="{FF2B5EF4-FFF2-40B4-BE49-F238E27FC236}">
                <a16:creationId xmlns:a16="http://schemas.microsoft.com/office/drawing/2014/main" id="{2D0B2039-0A7D-0004-01D5-CC81877F81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301790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087395"/>
            <a:ext cx="11089900" cy="5089568"/>
          </a:xfrm>
          <a:prstGeom prst="rect">
            <a:avLst/>
          </a:prstGeom>
        </p:spPr>
        <p:txBody>
          <a:bodyPr/>
          <a:lstStyle>
            <a:lvl1pPr>
              <a:defRPr sz="2000" b="0" i="0">
                <a:latin typeface="Arial Nova" panose="020B0504020202020204" pitchFamily="34" charset="0"/>
                <a:cs typeface="Arial" panose="020B0604020202020204" pitchFamily="34" charset="0"/>
              </a:defRPr>
            </a:lvl1pPr>
            <a:lvl2pPr>
              <a:defRPr b="0" i="0">
                <a:latin typeface="Arial Nova" panose="020B0504020202020204" pitchFamily="34" charset="0"/>
                <a:cs typeface="Arial" panose="020B0604020202020204" pitchFamily="34" charset="0"/>
              </a:defRPr>
            </a:lvl2pPr>
            <a:lvl3pPr>
              <a:defRPr b="0" i="0">
                <a:latin typeface="Arial Nova" panose="020B0504020202020204" pitchFamily="34" charset="0"/>
                <a:cs typeface="Arial" panose="020B0604020202020204" pitchFamily="34" charset="0"/>
              </a:defRPr>
            </a:lvl3pPr>
            <a:lvl4pPr>
              <a:defRPr b="0" i="0">
                <a:latin typeface="Arial Nova" panose="020B0504020202020204" pitchFamily="34" charset="0"/>
                <a:cs typeface="Arial" panose="020B0604020202020204" pitchFamily="34" charset="0"/>
              </a:defRPr>
            </a:lvl4pPr>
            <a:lvl5pPr>
              <a:defRPr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6BF3E3B4-C3E6-1D45-A4F9-075978BD9034}"/>
              </a:ext>
            </a:extLst>
          </p:cNvPr>
          <p:cNvSpPr>
            <a:spLocks noGrp="1"/>
          </p:cNvSpPr>
          <p:nvPr>
            <p:ph type="body" sz="quarter" idx="10" hasCustomPrompt="1"/>
          </p:nvPr>
        </p:nvSpPr>
        <p:spPr>
          <a:xfrm>
            <a:off x="1878496" y="6256962"/>
            <a:ext cx="9104242" cy="533897"/>
          </a:xfrm>
        </p:spPr>
        <p:txBody>
          <a:bodyPr anchor="b" anchorCtr="0">
            <a:noAutofit/>
          </a:bodyPr>
          <a:lstStyle>
            <a:lvl1pPr marL="0" indent="0" algn="r" defTabSz="914400" rtl="0" eaLnBrk="1" latinLnBrk="0" hangingPunct="0">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887657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5" y="1460309"/>
            <a:ext cx="11098429" cy="4853133"/>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542925" y="813105"/>
            <a:ext cx="11106150" cy="357045"/>
          </a:xfrm>
        </p:spPr>
        <p:txBody>
          <a:bodyPr>
            <a:normAutofit/>
          </a:bodyPr>
          <a:lstStyle>
            <a:lvl1pPr marL="0" indent="0" algn="l" defTabSz="914400" rtl="0" eaLnBrk="1" latinLnBrk="0" hangingPunct="1">
              <a:lnSpc>
                <a:spcPct val="100000"/>
              </a:lnSpc>
              <a:buFontTx/>
              <a:buNone/>
              <a:defRPr lang="en-US" sz="2000" b="0" i="0" kern="1200" dirty="0">
                <a:solidFill>
                  <a:schemeClr val="tx1"/>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Subtitles</a:t>
            </a:r>
          </a:p>
        </p:txBody>
      </p:sp>
      <p:sp>
        <p:nvSpPr>
          <p:cNvPr id="6" name="Text Placeholder 7">
            <a:extLst>
              <a:ext uri="{FF2B5EF4-FFF2-40B4-BE49-F238E27FC236}">
                <a16:creationId xmlns:a16="http://schemas.microsoft.com/office/drawing/2014/main" id="{70D3C5B8-C106-C346-B78B-A0D492EC5FF2}"/>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4281500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087395"/>
            <a:ext cx="11089900" cy="5089568"/>
          </a:xfrm>
          <a:prstGeom prst="rect">
            <a:avLst/>
          </a:prstGeom>
        </p:spPr>
        <p:txBody>
          <a:bodyPr>
            <a:normAutofit/>
          </a:bodyPr>
          <a:lstStyle>
            <a:lvl1pPr>
              <a:defRPr sz="2000" b="0" i="0">
                <a:latin typeface="Arial Nova" panose="020B0504020202020204" pitchFamily="34" charset="0"/>
                <a:cs typeface="Arial" panose="020B0604020202020204" pitchFamily="34" charset="0"/>
              </a:defRPr>
            </a:lvl1pPr>
            <a:lvl2pPr>
              <a:defRPr sz="1800" b="0" i="0">
                <a:latin typeface="Arial Nova" panose="020B0504020202020204" pitchFamily="34" charset="0"/>
                <a:cs typeface="Arial" panose="020B0604020202020204" pitchFamily="34" charset="0"/>
              </a:defRPr>
            </a:lvl2pPr>
            <a:lvl3pPr>
              <a:defRPr sz="1600" b="0" i="0">
                <a:latin typeface="Arial Nova" panose="020B0504020202020204" pitchFamily="34" charset="0"/>
                <a:cs typeface="Arial" panose="020B0604020202020204" pitchFamily="34" charset="0"/>
              </a:defRPr>
            </a:lvl3pPr>
            <a:lvl4pPr>
              <a:defRPr sz="1400" b="0" i="0">
                <a:latin typeface="Arial Nova" panose="020B0504020202020204" pitchFamily="34" charset="0"/>
                <a:cs typeface="Arial" panose="020B0604020202020204" pitchFamily="34" charset="0"/>
              </a:defRPr>
            </a:lvl4pPr>
            <a:lvl5pPr>
              <a:defRPr sz="1400"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6BF3E3B4-C3E6-1D45-A4F9-075978BD9034}"/>
              </a:ext>
            </a:extLst>
          </p:cNvPr>
          <p:cNvSpPr>
            <a:spLocks noGrp="1"/>
          </p:cNvSpPr>
          <p:nvPr>
            <p:ph type="body" sz="quarter" idx="10"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483524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 Slid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67F62-FB24-BC48-930C-1CDEDC0247F0}"/>
              </a:ext>
            </a:extLst>
          </p:cNvPr>
          <p:cNvSpPr/>
          <p:nvPr userDrawn="1"/>
        </p:nvSpPr>
        <p:spPr>
          <a:xfrm>
            <a:off x="1" y="0"/>
            <a:ext cx="4284324" cy="6858000"/>
          </a:xfrm>
          <a:prstGeom prst="rect">
            <a:avLst/>
          </a:prstGeom>
          <a:solidFill>
            <a:schemeClr val="accent4"/>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3D2A1B41-7DC1-E244-AD6B-E30517E35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643" y="144966"/>
            <a:ext cx="1882955" cy="1010458"/>
          </a:xfrm>
          <a:prstGeom prst="rect">
            <a:avLst/>
          </a:prstGeom>
        </p:spPr>
      </p:pic>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a:xfrm>
            <a:off x="4476638" y="164757"/>
            <a:ext cx="6859417" cy="856735"/>
          </a:xfrm>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4476638" y="1087395"/>
            <a:ext cx="7040692" cy="5089568"/>
          </a:xfrm>
        </p:spPr>
        <p:txBody>
          <a:bodyPr>
            <a:normAutofit/>
          </a:bodyPr>
          <a:lstStyle>
            <a:lvl1pPr>
              <a:defRPr sz="1800">
                <a:latin typeface="Arial Nova" panose="020B0504020202020204" pitchFamily="34" charset="0"/>
              </a:defRPr>
            </a:lvl1pPr>
            <a:lvl2pPr>
              <a:defRPr sz="1600">
                <a:latin typeface="Arial Nova" panose="020B0504020202020204" pitchFamily="34" charset="0"/>
              </a:defRPr>
            </a:lvl2pPr>
            <a:lvl3pPr>
              <a:defRPr sz="1400">
                <a:latin typeface="Arial Nova" panose="020B0504020202020204" pitchFamily="34" charset="0"/>
              </a:defRPr>
            </a:lvl3pPr>
            <a:lvl4pPr>
              <a:defRPr sz="1200">
                <a:latin typeface="Arial Nova" panose="020B0504020202020204" pitchFamily="34" charset="0"/>
              </a:defRPr>
            </a:lvl4pPr>
            <a:lvl5pPr>
              <a:defRPr sz="1200">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751562" y="4710005"/>
            <a:ext cx="3081402" cy="357045"/>
          </a:xfrm>
        </p:spPr>
        <p:txBody>
          <a:bodyPr anchor="t" anchorCtr="0">
            <a:noAutofit/>
          </a:bodyPr>
          <a:lstStyle>
            <a:lvl1pPr marL="0" indent="0" algn="ctr" defTabSz="914400" rtl="0" eaLnBrk="1" latinLnBrk="0" hangingPunct="1">
              <a:lnSpc>
                <a:spcPct val="100000"/>
              </a:lnSpc>
              <a:buFontTx/>
              <a:buNone/>
              <a:defRPr lang="en-US" sz="2400" b="1" i="0" kern="1200" dirty="0">
                <a:solidFill>
                  <a:schemeClr val="tx2"/>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Name</a:t>
            </a:r>
          </a:p>
        </p:txBody>
      </p:sp>
      <p:sp>
        <p:nvSpPr>
          <p:cNvPr id="10" name="Text Placeholder 4">
            <a:extLst>
              <a:ext uri="{FF2B5EF4-FFF2-40B4-BE49-F238E27FC236}">
                <a16:creationId xmlns:a16="http://schemas.microsoft.com/office/drawing/2014/main" id="{D48C1084-467F-4841-8194-A9A3CD6262AA}"/>
              </a:ext>
            </a:extLst>
          </p:cNvPr>
          <p:cNvSpPr>
            <a:spLocks noGrp="1"/>
          </p:cNvSpPr>
          <p:nvPr>
            <p:ph type="body" sz="quarter" idx="12" hasCustomPrompt="1"/>
          </p:nvPr>
        </p:nvSpPr>
        <p:spPr>
          <a:xfrm>
            <a:off x="751562" y="5181600"/>
            <a:ext cx="3081402" cy="357045"/>
          </a:xfrm>
        </p:spPr>
        <p:txBody>
          <a:bodyPr anchor="t" anchorCtr="0">
            <a:noAutofit/>
          </a:bodyPr>
          <a:lstStyle>
            <a:lvl1pPr marL="0" indent="0" algn="ctr" defTabSz="914400" rtl="0" eaLnBrk="1" latinLnBrk="0" hangingPunct="1">
              <a:lnSpc>
                <a:spcPct val="100000"/>
              </a:lnSpc>
              <a:spcBef>
                <a:spcPts val="0"/>
              </a:spcBef>
              <a:buFontTx/>
              <a:buNone/>
              <a:defRPr lang="en-US" sz="1600" b="0" i="0" kern="1200" dirty="0">
                <a:solidFill>
                  <a:schemeClr val="bg1"/>
                </a:solidFill>
                <a:latin typeface="Arial Nova Light" panose="020B03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Title</a:t>
            </a:r>
          </a:p>
        </p:txBody>
      </p:sp>
    </p:spTree>
    <p:extLst>
      <p:ext uri="{BB962C8B-B14F-4D97-AF65-F5344CB8AC3E}">
        <p14:creationId xmlns:p14="http://schemas.microsoft.com/office/powerpoint/2010/main" val="2696420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mallest font">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63EF5AC3-2A87-0C46-814B-E1ABDBF744E7}"/>
              </a:ext>
            </a:extLst>
          </p:cNvPr>
          <p:cNvSpPr/>
          <p:nvPr userDrawn="1"/>
        </p:nvSpPr>
        <p:spPr>
          <a:xfrm>
            <a:off x="541338" y="958667"/>
            <a:ext cx="11109025" cy="900955"/>
          </a:xfrm>
          <a:prstGeom prst="roundRect">
            <a:avLst/>
          </a:prstGeom>
          <a:solidFill>
            <a:schemeClr val="accent6">
              <a:alpha val="43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952090"/>
            <a:ext cx="11098428" cy="4224873"/>
          </a:xfrm>
        </p:spPr>
        <p:txBody>
          <a:bodyPr>
            <a:normAutofit/>
          </a:bodyPr>
          <a:lstStyle>
            <a:lvl1pPr>
              <a:defRPr sz="1800">
                <a:latin typeface="Arial Nova" panose="020B0504020202020204" pitchFamily="34" charset="0"/>
              </a:defRPr>
            </a:lvl1pPr>
            <a:lvl2pPr>
              <a:defRPr sz="1600">
                <a:latin typeface="Arial Nova" panose="020B0504020202020204" pitchFamily="34" charset="0"/>
              </a:defRPr>
            </a:lvl2pPr>
            <a:lvl3pPr>
              <a:defRPr sz="1400">
                <a:latin typeface="Arial Nova" panose="020B0504020202020204" pitchFamily="34" charset="0"/>
              </a:defRPr>
            </a:lvl3pPr>
            <a:lvl4pPr>
              <a:defRPr sz="1200">
                <a:latin typeface="Arial Nova" panose="020B0504020202020204" pitchFamily="34" charset="0"/>
              </a:defRPr>
            </a:lvl4pPr>
            <a:lvl5pPr>
              <a:defRPr sz="1200">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606174" y="1005399"/>
            <a:ext cx="11033889" cy="854223"/>
          </a:xfrm>
        </p:spPr>
        <p:txBody>
          <a:bodyPr anchor="ctr" anchorCtr="0">
            <a:normAutofit/>
          </a:bodyPr>
          <a:lstStyle>
            <a:lvl1pPr marL="0" indent="0" algn="l" defTabSz="914400" rtl="0" eaLnBrk="1" latinLnBrk="0" hangingPunct="1">
              <a:lnSpc>
                <a:spcPct val="100000"/>
              </a:lnSpc>
              <a:buFontTx/>
              <a:buNone/>
              <a:defRPr lang="en-US" sz="1800" b="0" i="0" kern="1200" dirty="0">
                <a:solidFill>
                  <a:schemeClr val="tx2">
                    <a:lumMod val="75000"/>
                  </a:schemeClr>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Subtitles</a:t>
            </a:r>
          </a:p>
        </p:txBody>
      </p:sp>
      <p:sp>
        <p:nvSpPr>
          <p:cNvPr id="6" name="Text Placeholder 7">
            <a:extLst>
              <a:ext uri="{FF2B5EF4-FFF2-40B4-BE49-F238E27FC236}">
                <a16:creationId xmlns:a16="http://schemas.microsoft.com/office/drawing/2014/main" id="{70D3C5B8-C106-C346-B78B-A0D492EC5FF2}"/>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443634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4DBF-CC4B-3E40-A0F1-17BBD5CE0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A0165-5728-364E-8026-8E9F1D8BB731}"/>
              </a:ext>
            </a:extLst>
          </p:cNvPr>
          <p:cNvSpPr>
            <a:spLocks noGrp="1"/>
          </p:cNvSpPr>
          <p:nvPr>
            <p:ph sz="half" idx="1"/>
          </p:nvPr>
        </p:nvSpPr>
        <p:spPr>
          <a:xfrm>
            <a:off x="838200" y="1281094"/>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8E2C0-9FB6-2A4C-A0ED-0DA39A8B3BBF}"/>
              </a:ext>
            </a:extLst>
          </p:cNvPr>
          <p:cNvSpPr>
            <a:spLocks noGrp="1"/>
          </p:cNvSpPr>
          <p:nvPr>
            <p:ph sz="half" idx="2"/>
          </p:nvPr>
        </p:nvSpPr>
        <p:spPr>
          <a:xfrm>
            <a:off x="6172200" y="1281094"/>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806D99F7-F459-5B45-B9DF-AD3E34D3A979}"/>
              </a:ext>
            </a:extLst>
          </p:cNvPr>
          <p:cNvSpPr>
            <a:spLocks noGrp="1"/>
          </p:cNvSpPr>
          <p:nvPr>
            <p:ph type="body" sz="quarter" idx="10"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182225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4DBF-CC4B-3E40-A0F1-17BBD5CE0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A0165-5728-364E-8026-8E9F1D8BB73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8E2C0-9FB6-2A4C-A0ED-0DA39A8B3BB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86CCD1D4-69E5-ED4A-97DC-69FCD542AD89}"/>
              </a:ext>
            </a:extLst>
          </p:cNvPr>
          <p:cNvSpPr>
            <a:spLocks noGrp="1"/>
          </p:cNvSpPr>
          <p:nvPr>
            <p:ph type="body" idx="10"/>
          </p:nvPr>
        </p:nvSpPr>
        <p:spPr>
          <a:xfrm>
            <a:off x="839788" y="1367820"/>
            <a:ext cx="5157787" cy="434451"/>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D9B7B654-FD16-CF4B-8953-71480EC62413}"/>
              </a:ext>
            </a:extLst>
          </p:cNvPr>
          <p:cNvSpPr>
            <a:spLocks noGrp="1"/>
          </p:cNvSpPr>
          <p:nvPr>
            <p:ph type="body" sz="quarter" idx="3"/>
          </p:nvPr>
        </p:nvSpPr>
        <p:spPr>
          <a:xfrm>
            <a:off x="6172200" y="1367820"/>
            <a:ext cx="5183188" cy="434451"/>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7">
            <a:extLst>
              <a:ext uri="{FF2B5EF4-FFF2-40B4-BE49-F238E27FC236}">
                <a16:creationId xmlns:a16="http://schemas.microsoft.com/office/drawing/2014/main" id="{A98002EE-71EA-7942-B963-6AD880484E00}"/>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608071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3" name="Text Placeholder 7">
            <a:extLst>
              <a:ext uri="{FF2B5EF4-FFF2-40B4-BE49-F238E27FC236}">
                <a16:creationId xmlns:a16="http://schemas.microsoft.com/office/drawing/2014/main" id="{0DA2EE4D-250A-1640-94EB-470DF98E02CD}"/>
              </a:ext>
            </a:extLst>
          </p:cNvPr>
          <p:cNvSpPr>
            <a:spLocks noGrp="1"/>
          </p:cNvSpPr>
          <p:nvPr>
            <p:ph type="body" sz="quarter" idx="10"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956428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3" name="Hexagon 2">
            <a:extLst>
              <a:ext uri="{FF2B5EF4-FFF2-40B4-BE49-F238E27FC236}">
                <a16:creationId xmlns:a16="http://schemas.microsoft.com/office/drawing/2014/main" id="{B13F73F1-C402-C140-99D4-9C8DA0E7FA2A}"/>
              </a:ext>
            </a:extLst>
          </p:cNvPr>
          <p:cNvSpPr/>
          <p:nvPr userDrawn="1"/>
        </p:nvSpPr>
        <p:spPr>
          <a:xfrm rot="5400000">
            <a:off x="4728742" y="1116006"/>
            <a:ext cx="1294824" cy="1142492"/>
          </a:xfrm>
          <a:prstGeom prst="hexagon">
            <a:avLst>
              <a:gd name="adj" fmla="val 29673"/>
              <a:gd name="vf" fmla="val 115470"/>
            </a:avLst>
          </a:prstGeom>
          <a:solidFill>
            <a:schemeClr val="accent4"/>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0" i="0">
              <a:latin typeface="Arial Nova" panose="020B0504020202020204" pitchFamily="34" charset="0"/>
            </a:endParaRPr>
          </a:p>
        </p:txBody>
      </p:sp>
      <p:sp>
        <p:nvSpPr>
          <p:cNvPr id="4" name="Hexagon 3">
            <a:extLst>
              <a:ext uri="{FF2B5EF4-FFF2-40B4-BE49-F238E27FC236}">
                <a16:creationId xmlns:a16="http://schemas.microsoft.com/office/drawing/2014/main" id="{99106F58-2589-D645-A1A2-4F0425E67F23}"/>
              </a:ext>
            </a:extLst>
          </p:cNvPr>
          <p:cNvSpPr/>
          <p:nvPr userDrawn="1"/>
        </p:nvSpPr>
        <p:spPr>
          <a:xfrm rot="5400000">
            <a:off x="6003800" y="1116006"/>
            <a:ext cx="1294824" cy="1142492"/>
          </a:xfrm>
          <a:prstGeom prst="hexagon">
            <a:avLst>
              <a:gd name="adj" fmla="val 29673"/>
              <a:gd name="vf" fmla="val 115470"/>
            </a:avLst>
          </a:prstGeom>
          <a:solidFill>
            <a:schemeClr val="accent2"/>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0" i="0">
              <a:latin typeface="Arial Nova" panose="020B0504020202020204" pitchFamily="34" charset="0"/>
            </a:endParaRPr>
          </a:p>
        </p:txBody>
      </p:sp>
      <p:sp>
        <p:nvSpPr>
          <p:cNvPr id="5" name="Hexagon 4">
            <a:extLst>
              <a:ext uri="{FF2B5EF4-FFF2-40B4-BE49-F238E27FC236}">
                <a16:creationId xmlns:a16="http://schemas.microsoft.com/office/drawing/2014/main" id="{3CFFA927-CC01-BF4E-AF63-B052248B4B24}"/>
              </a:ext>
            </a:extLst>
          </p:cNvPr>
          <p:cNvSpPr/>
          <p:nvPr userDrawn="1"/>
        </p:nvSpPr>
        <p:spPr>
          <a:xfrm rot="5400000">
            <a:off x="4091213" y="2188347"/>
            <a:ext cx="1294824" cy="1142492"/>
          </a:xfrm>
          <a:prstGeom prst="hexagon">
            <a:avLst>
              <a:gd name="adj" fmla="val 29673"/>
              <a:gd name="vf" fmla="val 115470"/>
            </a:avLst>
          </a:prstGeom>
          <a:solidFill>
            <a:schemeClr val="accent2">
              <a:lumMod val="75000"/>
            </a:schemeClr>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0" i="0">
              <a:latin typeface="Arial Nova" panose="020B0504020202020204" pitchFamily="34" charset="0"/>
            </a:endParaRPr>
          </a:p>
        </p:txBody>
      </p:sp>
      <p:sp>
        <p:nvSpPr>
          <p:cNvPr id="6" name="Hexagon 5">
            <a:extLst>
              <a:ext uri="{FF2B5EF4-FFF2-40B4-BE49-F238E27FC236}">
                <a16:creationId xmlns:a16="http://schemas.microsoft.com/office/drawing/2014/main" id="{FC9D94AB-763A-1A40-A765-09866BAEED72}"/>
              </a:ext>
            </a:extLst>
          </p:cNvPr>
          <p:cNvSpPr/>
          <p:nvPr userDrawn="1"/>
        </p:nvSpPr>
        <p:spPr>
          <a:xfrm rot="5400000">
            <a:off x="5366271" y="2188347"/>
            <a:ext cx="1294824" cy="1142492"/>
          </a:xfrm>
          <a:prstGeom prst="hexagon">
            <a:avLst>
              <a:gd name="adj" fmla="val 29673"/>
              <a:gd name="vf" fmla="val 115470"/>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7" name="Hexagon 6">
            <a:extLst>
              <a:ext uri="{FF2B5EF4-FFF2-40B4-BE49-F238E27FC236}">
                <a16:creationId xmlns:a16="http://schemas.microsoft.com/office/drawing/2014/main" id="{B5F4D960-B670-F441-B854-78969C00D65B}"/>
              </a:ext>
            </a:extLst>
          </p:cNvPr>
          <p:cNvSpPr/>
          <p:nvPr userDrawn="1"/>
        </p:nvSpPr>
        <p:spPr>
          <a:xfrm rot="5400000">
            <a:off x="4728742" y="3260688"/>
            <a:ext cx="1294824" cy="1142492"/>
          </a:xfrm>
          <a:prstGeom prst="hexagon">
            <a:avLst>
              <a:gd name="adj" fmla="val 29673"/>
              <a:gd name="vf" fmla="val 115470"/>
            </a:avLst>
          </a:prstGeom>
          <a:solidFill>
            <a:schemeClr val="accent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8" name="Hexagon 7">
            <a:extLst>
              <a:ext uri="{FF2B5EF4-FFF2-40B4-BE49-F238E27FC236}">
                <a16:creationId xmlns:a16="http://schemas.microsoft.com/office/drawing/2014/main" id="{7F0EC8D2-9EA9-F641-BCCC-7547B4C16EFD}"/>
              </a:ext>
            </a:extLst>
          </p:cNvPr>
          <p:cNvSpPr/>
          <p:nvPr userDrawn="1"/>
        </p:nvSpPr>
        <p:spPr>
          <a:xfrm rot="5400000">
            <a:off x="6003800" y="3260688"/>
            <a:ext cx="1294824" cy="1142492"/>
          </a:xfrm>
          <a:prstGeom prst="hexagon">
            <a:avLst>
              <a:gd name="adj" fmla="val 29673"/>
              <a:gd name="vf" fmla="val 115470"/>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9" name="Oval 8">
            <a:extLst>
              <a:ext uri="{FF2B5EF4-FFF2-40B4-BE49-F238E27FC236}">
                <a16:creationId xmlns:a16="http://schemas.microsoft.com/office/drawing/2014/main" id="{C398BF64-124A-7E47-BC3E-22F83E8B26B8}"/>
              </a:ext>
            </a:extLst>
          </p:cNvPr>
          <p:cNvSpPr/>
          <p:nvPr userDrawn="1"/>
        </p:nvSpPr>
        <p:spPr>
          <a:xfrm>
            <a:off x="4668694" y="1551038"/>
            <a:ext cx="272428" cy="272428"/>
          </a:xfrm>
          <a:prstGeom prst="ellipse">
            <a:avLst/>
          </a:prstGeom>
          <a:solidFill>
            <a:schemeClr val="accent4"/>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0" name="Oval 9">
            <a:extLst>
              <a:ext uri="{FF2B5EF4-FFF2-40B4-BE49-F238E27FC236}">
                <a16:creationId xmlns:a16="http://schemas.microsoft.com/office/drawing/2014/main" id="{BDC2204F-0696-5D4B-B355-07B8BAD2EFD4}"/>
              </a:ext>
            </a:extLst>
          </p:cNvPr>
          <p:cNvSpPr/>
          <p:nvPr userDrawn="1"/>
        </p:nvSpPr>
        <p:spPr>
          <a:xfrm>
            <a:off x="7086244" y="1551038"/>
            <a:ext cx="272428" cy="272428"/>
          </a:xfrm>
          <a:prstGeom prst="ellipse">
            <a:avLst/>
          </a:prstGeom>
          <a:solidFill>
            <a:schemeClr val="accent2"/>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1" name="Oval 10">
            <a:extLst>
              <a:ext uri="{FF2B5EF4-FFF2-40B4-BE49-F238E27FC236}">
                <a16:creationId xmlns:a16="http://schemas.microsoft.com/office/drawing/2014/main" id="{BDBB3697-9E7C-9540-96CE-156EF93F7048}"/>
              </a:ext>
            </a:extLst>
          </p:cNvPr>
          <p:cNvSpPr/>
          <p:nvPr userDrawn="1"/>
        </p:nvSpPr>
        <p:spPr>
          <a:xfrm>
            <a:off x="4668694" y="3694953"/>
            <a:ext cx="272428" cy="272428"/>
          </a:xfrm>
          <a:prstGeom prst="ellipse">
            <a:avLst/>
          </a:prstGeom>
          <a:solidFill>
            <a:schemeClr val="accent5"/>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2" name="Oval 11">
            <a:extLst>
              <a:ext uri="{FF2B5EF4-FFF2-40B4-BE49-F238E27FC236}">
                <a16:creationId xmlns:a16="http://schemas.microsoft.com/office/drawing/2014/main" id="{8490B031-AB60-DA4C-A37C-2823E52A73DB}"/>
              </a:ext>
            </a:extLst>
          </p:cNvPr>
          <p:cNvSpPr/>
          <p:nvPr userDrawn="1"/>
        </p:nvSpPr>
        <p:spPr>
          <a:xfrm>
            <a:off x="7086244" y="3694953"/>
            <a:ext cx="272428" cy="272428"/>
          </a:xfrm>
          <a:prstGeom prst="ellipse">
            <a:avLst/>
          </a:prstGeom>
          <a:solidFill>
            <a:schemeClr val="accent4"/>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3" name="Oval 12">
            <a:extLst>
              <a:ext uri="{FF2B5EF4-FFF2-40B4-BE49-F238E27FC236}">
                <a16:creationId xmlns:a16="http://schemas.microsoft.com/office/drawing/2014/main" id="{9834BD30-9DBD-C241-B397-2BA9E7671DED}"/>
              </a:ext>
            </a:extLst>
          </p:cNvPr>
          <p:cNvSpPr/>
          <p:nvPr userDrawn="1"/>
        </p:nvSpPr>
        <p:spPr>
          <a:xfrm>
            <a:off x="4031165" y="2631523"/>
            <a:ext cx="272428" cy="272428"/>
          </a:xfrm>
          <a:prstGeom prst="ellipse">
            <a:avLst/>
          </a:prstGeom>
          <a:solidFill>
            <a:schemeClr val="accent2">
              <a:lumMod val="75000"/>
            </a:schemeClr>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4" name="Oval 13">
            <a:extLst>
              <a:ext uri="{FF2B5EF4-FFF2-40B4-BE49-F238E27FC236}">
                <a16:creationId xmlns:a16="http://schemas.microsoft.com/office/drawing/2014/main" id="{CBA4AD64-7670-6E42-A256-F1D08F7C5CEB}"/>
              </a:ext>
            </a:extLst>
          </p:cNvPr>
          <p:cNvSpPr/>
          <p:nvPr userDrawn="1"/>
        </p:nvSpPr>
        <p:spPr>
          <a:xfrm>
            <a:off x="6448715" y="2631523"/>
            <a:ext cx="272428" cy="272428"/>
          </a:xfrm>
          <a:prstGeom prst="ellipse">
            <a:avLst/>
          </a:prstGeom>
          <a:solidFill>
            <a:schemeClr val="accent6"/>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5" name="TextBox 14">
            <a:extLst>
              <a:ext uri="{FF2B5EF4-FFF2-40B4-BE49-F238E27FC236}">
                <a16:creationId xmlns:a16="http://schemas.microsoft.com/office/drawing/2014/main" id="{88EC7C7D-BE5B-3844-921D-410A44631648}"/>
              </a:ext>
            </a:extLst>
          </p:cNvPr>
          <p:cNvSpPr txBox="1"/>
          <p:nvPr userDrawn="1"/>
        </p:nvSpPr>
        <p:spPr>
          <a:xfrm>
            <a:off x="4640378" y="1562797"/>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01</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6" name="TextBox 15">
            <a:extLst>
              <a:ext uri="{FF2B5EF4-FFF2-40B4-BE49-F238E27FC236}">
                <a16:creationId xmlns:a16="http://schemas.microsoft.com/office/drawing/2014/main" id="{D3FBF811-A29E-B844-9911-E566F470927D}"/>
              </a:ext>
            </a:extLst>
          </p:cNvPr>
          <p:cNvSpPr txBox="1"/>
          <p:nvPr userDrawn="1"/>
        </p:nvSpPr>
        <p:spPr>
          <a:xfrm>
            <a:off x="7051578" y="1561856"/>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02</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7" name="TextBox 16">
            <a:extLst>
              <a:ext uri="{FF2B5EF4-FFF2-40B4-BE49-F238E27FC236}">
                <a16:creationId xmlns:a16="http://schemas.microsoft.com/office/drawing/2014/main" id="{ED053436-2011-354A-B072-ECABD30D2806}"/>
              </a:ext>
            </a:extLst>
          </p:cNvPr>
          <p:cNvSpPr txBox="1"/>
          <p:nvPr userDrawn="1"/>
        </p:nvSpPr>
        <p:spPr>
          <a:xfrm>
            <a:off x="3996499" y="2642810"/>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03</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8" name="TextBox 17">
            <a:extLst>
              <a:ext uri="{FF2B5EF4-FFF2-40B4-BE49-F238E27FC236}">
                <a16:creationId xmlns:a16="http://schemas.microsoft.com/office/drawing/2014/main" id="{DA84468B-B266-AA4E-B81A-4DDBA0C44003}"/>
              </a:ext>
            </a:extLst>
          </p:cNvPr>
          <p:cNvSpPr txBox="1"/>
          <p:nvPr userDrawn="1"/>
        </p:nvSpPr>
        <p:spPr>
          <a:xfrm>
            <a:off x="6414049" y="2642810"/>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04</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9" name="Oval 18">
            <a:extLst>
              <a:ext uri="{FF2B5EF4-FFF2-40B4-BE49-F238E27FC236}">
                <a16:creationId xmlns:a16="http://schemas.microsoft.com/office/drawing/2014/main" id="{809FA381-D66B-9A44-A6D7-36212229CF20}"/>
              </a:ext>
            </a:extLst>
          </p:cNvPr>
          <p:cNvSpPr/>
          <p:nvPr userDrawn="1"/>
        </p:nvSpPr>
        <p:spPr>
          <a:xfrm>
            <a:off x="7086244" y="3694953"/>
            <a:ext cx="272428" cy="272428"/>
          </a:xfrm>
          <a:prstGeom prst="ellipse">
            <a:avLst/>
          </a:prstGeom>
          <a:solidFill>
            <a:schemeClr val="accent3"/>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20" name="TextBox 19">
            <a:extLst>
              <a:ext uri="{FF2B5EF4-FFF2-40B4-BE49-F238E27FC236}">
                <a16:creationId xmlns:a16="http://schemas.microsoft.com/office/drawing/2014/main" id="{7FB4BE6A-4DD5-B744-A24F-4A4085A6654C}"/>
              </a:ext>
            </a:extLst>
          </p:cNvPr>
          <p:cNvSpPr txBox="1"/>
          <p:nvPr userDrawn="1"/>
        </p:nvSpPr>
        <p:spPr>
          <a:xfrm>
            <a:off x="4640378" y="3706712"/>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05</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21" name="TextBox 20">
            <a:extLst>
              <a:ext uri="{FF2B5EF4-FFF2-40B4-BE49-F238E27FC236}">
                <a16:creationId xmlns:a16="http://schemas.microsoft.com/office/drawing/2014/main" id="{4114B42E-A978-9F47-92B8-A38EEC7791C8}"/>
              </a:ext>
            </a:extLst>
          </p:cNvPr>
          <p:cNvSpPr txBox="1"/>
          <p:nvPr userDrawn="1"/>
        </p:nvSpPr>
        <p:spPr>
          <a:xfrm>
            <a:off x="7051578" y="3706712"/>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06</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cxnSp>
        <p:nvCxnSpPr>
          <p:cNvPr id="22" name="Straight Arrow Connector 21">
            <a:extLst>
              <a:ext uri="{FF2B5EF4-FFF2-40B4-BE49-F238E27FC236}">
                <a16:creationId xmlns:a16="http://schemas.microsoft.com/office/drawing/2014/main" id="{F9FE0EE1-D50E-FE48-AC9F-4DE79A96E801}"/>
              </a:ext>
            </a:extLst>
          </p:cNvPr>
          <p:cNvCxnSpPr>
            <a:cxnSpLocks/>
          </p:cNvCxnSpPr>
          <p:nvPr userDrawn="1"/>
        </p:nvCxnSpPr>
        <p:spPr>
          <a:xfrm flipH="1" flipV="1">
            <a:off x="3397336" y="1705361"/>
            <a:ext cx="1160778" cy="1"/>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62F5BF6-1428-084D-97B2-75E0C97ED6F5}"/>
              </a:ext>
            </a:extLst>
          </p:cNvPr>
          <p:cNvCxnSpPr>
            <a:cxnSpLocks/>
          </p:cNvCxnSpPr>
          <p:nvPr userDrawn="1"/>
        </p:nvCxnSpPr>
        <p:spPr>
          <a:xfrm flipH="1" flipV="1">
            <a:off x="3397336" y="3813824"/>
            <a:ext cx="1160778" cy="1"/>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9D42439-8ABE-6B4A-8F2E-B66C3A2B50C0}"/>
              </a:ext>
            </a:extLst>
          </p:cNvPr>
          <p:cNvCxnSpPr>
            <a:cxnSpLocks/>
          </p:cNvCxnSpPr>
          <p:nvPr userDrawn="1"/>
        </p:nvCxnSpPr>
        <p:spPr>
          <a:xfrm flipH="1">
            <a:off x="3397336" y="2767737"/>
            <a:ext cx="497615" cy="1664"/>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86D0FD5-24BF-1646-B3C0-9B7813CDD4C8}"/>
              </a:ext>
            </a:extLst>
          </p:cNvPr>
          <p:cNvCxnSpPr>
            <a:cxnSpLocks/>
          </p:cNvCxnSpPr>
          <p:nvPr userDrawn="1"/>
        </p:nvCxnSpPr>
        <p:spPr>
          <a:xfrm>
            <a:off x="7475623" y="1705361"/>
            <a:ext cx="515264" cy="0"/>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0A3AAEC-92B9-AC45-8D2F-FA981DD58AF3}"/>
              </a:ext>
            </a:extLst>
          </p:cNvPr>
          <p:cNvCxnSpPr>
            <a:cxnSpLocks/>
          </p:cNvCxnSpPr>
          <p:nvPr userDrawn="1"/>
        </p:nvCxnSpPr>
        <p:spPr>
          <a:xfrm>
            <a:off x="7475623" y="3813824"/>
            <a:ext cx="515264" cy="0"/>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D0B03C7-F9AB-CD4C-AED0-CAD424208891}"/>
              </a:ext>
            </a:extLst>
          </p:cNvPr>
          <p:cNvCxnSpPr>
            <a:cxnSpLocks/>
          </p:cNvCxnSpPr>
          <p:nvPr userDrawn="1"/>
        </p:nvCxnSpPr>
        <p:spPr>
          <a:xfrm>
            <a:off x="6849246" y="2767737"/>
            <a:ext cx="1141641" cy="0"/>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Text Placeholder 34">
            <a:extLst>
              <a:ext uri="{FF2B5EF4-FFF2-40B4-BE49-F238E27FC236}">
                <a16:creationId xmlns:a16="http://schemas.microsoft.com/office/drawing/2014/main" id="{5336417D-5957-8C4F-B81F-CE9F6033F255}"/>
              </a:ext>
            </a:extLst>
          </p:cNvPr>
          <p:cNvSpPr>
            <a:spLocks noGrp="1"/>
          </p:cNvSpPr>
          <p:nvPr>
            <p:ph type="body" sz="quarter" idx="26"/>
          </p:nvPr>
        </p:nvSpPr>
        <p:spPr>
          <a:xfrm>
            <a:off x="-148537" y="1547808"/>
            <a:ext cx="3417413" cy="362032"/>
          </a:xfrm>
          <a:prstGeom prst="rect">
            <a:avLst/>
          </a:prstGeom>
        </p:spPr>
        <p:txBody>
          <a:bodyPr>
            <a:noAutofit/>
          </a:bodyPr>
          <a:lstStyle>
            <a:lvl1pPr marL="0" indent="0" algn="r">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29" name="Text Placeholder 34">
            <a:extLst>
              <a:ext uri="{FF2B5EF4-FFF2-40B4-BE49-F238E27FC236}">
                <a16:creationId xmlns:a16="http://schemas.microsoft.com/office/drawing/2014/main" id="{71EB3015-117B-E54E-AB53-8B856C6BCBB2}"/>
              </a:ext>
            </a:extLst>
          </p:cNvPr>
          <p:cNvSpPr>
            <a:spLocks noGrp="1"/>
          </p:cNvSpPr>
          <p:nvPr>
            <p:ph type="body" sz="quarter" idx="11"/>
          </p:nvPr>
        </p:nvSpPr>
        <p:spPr>
          <a:xfrm>
            <a:off x="299713" y="1937348"/>
            <a:ext cx="2968323" cy="837005"/>
          </a:xfrm>
          <a:prstGeom prst="rect">
            <a:avLst/>
          </a:prstGeom>
        </p:spPr>
        <p:txBody>
          <a:bodyPr>
            <a:normAutofit/>
          </a:bodyPr>
          <a:lstStyle>
            <a:lvl1pPr marL="0" indent="0" algn="r">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0" name="Text Placeholder 34">
            <a:extLst>
              <a:ext uri="{FF2B5EF4-FFF2-40B4-BE49-F238E27FC236}">
                <a16:creationId xmlns:a16="http://schemas.microsoft.com/office/drawing/2014/main" id="{F2AAEC23-3D81-1F4F-9CC0-5325C82FF1DD}"/>
              </a:ext>
            </a:extLst>
          </p:cNvPr>
          <p:cNvSpPr>
            <a:spLocks noGrp="1"/>
          </p:cNvSpPr>
          <p:nvPr>
            <p:ph type="body" sz="quarter" idx="27"/>
          </p:nvPr>
        </p:nvSpPr>
        <p:spPr>
          <a:xfrm>
            <a:off x="-148537" y="2601158"/>
            <a:ext cx="3417413" cy="362032"/>
          </a:xfrm>
          <a:prstGeom prst="rect">
            <a:avLst/>
          </a:prstGeom>
        </p:spPr>
        <p:txBody>
          <a:bodyPr>
            <a:noAutofit/>
          </a:bodyPr>
          <a:lstStyle>
            <a:lvl1pPr marL="0" indent="0" algn="r">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1" name="Text Placeholder 34">
            <a:extLst>
              <a:ext uri="{FF2B5EF4-FFF2-40B4-BE49-F238E27FC236}">
                <a16:creationId xmlns:a16="http://schemas.microsoft.com/office/drawing/2014/main" id="{79021F46-D192-1E4D-A593-236108EF137B}"/>
              </a:ext>
            </a:extLst>
          </p:cNvPr>
          <p:cNvSpPr>
            <a:spLocks noGrp="1"/>
          </p:cNvSpPr>
          <p:nvPr>
            <p:ph type="body" sz="quarter" idx="28"/>
          </p:nvPr>
        </p:nvSpPr>
        <p:spPr>
          <a:xfrm>
            <a:off x="299713" y="2990698"/>
            <a:ext cx="2968323" cy="837005"/>
          </a:xfrm>
          <a:prstGeom prst="rect">
            <a:avLst/>
          </a:prstGeom>
        </p:spPr>
        <p:txBody>
          <a:bodyPr>
            <a:normAutofit/>
          </a:bodyPr>
          <a:lstStyle>
            <a:lvl1pPr marL="0" indent="0" algn="r">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2" name="Text Placeholder 34">
            <a:extLst>
              <a:ext uri="{FF2B5EF4-FFF2-40B4-BE49-F238E27FC236}">
                <a16:creationId xmlns:a16="http://schemas.microsoft.com/office/drawing/2014/main" id="{A680702C-AE33-BA43-8164-DE990851DFDC}"/>
              </a:ext>
            </a:extLst>
          </p:cNvPr>
          <p:cNvSpPr>
            <a:spLocks noGrp="1"/>
          </p:cNvSpPr>
          <p:nvPr>
            <p:ph type="body" sz="quarter" idx="29"/>
          </p:nvPr>
        </p:nvSpPr>
        <p:spPr>
          <a:xfrm>
            <a:off x="-148537" y="3676008"/>
            <a:ext cx="3417413" cy="362032"/>
          </a:xfrm>
          <a:prstGeom prst="rect">
            <a:avLst/>
          </a:prstGeom>
        </p:spPr>
        <p:txBody>
          <a:bodyPr>
            <a:noAutofit/>
          </a:bodyPr>
          <a:lstStyle>
            <a:lvl1pPr marL="0" indent="0" algn="r">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3" name="Text Placeholder 34">
            <a:extLst>
              <a:ext uri="{FF2B5EF4-FFF2-40B4-BE49-F238E27FC236}">
                <a16:creationId xmlns:a16="http://schemas.microsoft.com/office/drawing/2014/main" id="{1B606C10-9283-CE42-AAC7-BC53D6263818}"/>
              </a:ext>
            </a:extLst>
          </p:cNvPr>
          <p:cNvSpPr>
            <a:spLocks noGrp="1"/>
          </p:cNvSpPr>
          <p:nvPr>
            <p:ph type="body" sz="quarter" idx="30"/>
          </p:nvPr>
        </p:nvSpPr>
        <p:spPr>
          <a:xfrm>
            <a:off x="299713" y="4065548"/>
            <a:ext cx="2968323" cy="837005"/>
          </a:xfrm>
          <a:prstGeom prst="rect">
            <a:avLst/>
          </a:prstGeom>
        </p:spPr>
        <p:txBody>
          <a:bodyPr>
            <a:normAutofit/>
          </a:bodyPr>
          <a:lstStyle>
            <a:lvl1pPr marL="0" indent="0" algn="r">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4" name="Text Placeholder 34">
            <a:extLst>
              <a:ext uri="{FF2B5EF4-FFF2-40B4-BE49-F238E27FC236}">
                <a16:creationId xmlns:a16="http://schemas.microsoft.com/office/drawing/2014/main" id="{D984DFF6-07E0-0B41-9EC7-776495502FF3}"/>
              </a:ext>
            </a:extLst>
          </p:cNvPr>
          <p:cNvSpPr>
            <a:spLocks noGrp="1"/>
          </p:cNvSpPr>
          <p:nvPr>
            <p:ph type="body" sz="quarter" idx="31"/>
          </p:nvPr>
        </p:nvSpPr>
        <p:spPr>
          <a:xfrm>
            <a:off x="8078160" y="1547808"/>
            <a:ext cx="3417413" cy="362032"/>
          </a:xfrm>
          <a:prstGeom prst="rect">
            <a:avLst/>
          </a:prstGeom>
        </p:spPr>
        <p:txBody>
          <a:bodyPr>
            <a:noAutofit/>
          </a:bodyPr>
          <a:lstStyle>
            <a:lvl1pPr marL="0" indent="0" algn="l">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5" name="Text Placeholder 34">
            <a:extLst>
              <a:ext uri="{FF2B5EF4-FFF2-40B4-BE49-F238E27FC236}">
                <a16:creationId xmlns:a16="http://schemas.microsoft.com/office/drawing/2014/main" id="{1DD6CF28-2AB2-1E44-AF0B-D139FD0C3F3C}"/>
              </a:ext>
            </a:extLst>
          </p:cNvPr>
          <p:cNvSpPr>
            <a:spLocks noGrp="1"/>
          </p:cNvSpPr>
          <p:nvPr>
            <p:ph type="body" sz="quarter" idx="32"/>
          </p:nvPr>
        </p:nvSpPr>
        <p:spPr>
          <a:xfrm>
            <a:off x="8078160" y="1937348"/>
            <a:ext cx="2968323" cy="837005"/>
          </a:xfrm>
          <a:prstGeom prst="rect">
            <a:avLst/>
          </a:prstGeom>
        </p:spPr>
        <p:txBody>
          <a:bodyPr>
            <a:normAutofit/>
          </a:bodyPr>
          <a:lstStyle>
            <a:lvl1pPr marL="0" indent="0" algn="l">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6" name="Text Placeholder 34">
            <a:extLst>
              <a:ext uri="{FF2B5EF4-FFF2-40B4-BE49-F238E27FC236}">
                <a16:creationId xmlns:a16="http://schemas.microsoft.com/office/drawing/2014/main" id="{8E37C166-8696-8E49-8579-C02E75B7B9D7}"/>
              </a:ext>
            </a:extLst>
          </p:cNvPr>
          <p:cNvSpPr>
            <a:spLocks noGrp="1"/>
          </p:cNvSpPr>
          <p:nvPr>
            <p:ph type="body" sz="quarter" idx="33"/>
          </p:nvPr>
        </p:nvSpPr>
        <p:spPr>
          <a:xfrm>
            <a:off x="8078160" y="2601158"/>
            <a:ext cx="3417413" cy="362032"/>
          </a:xfrm>
          <a:prstGeom prst="rect">
            <a:avLst/>
          </a:prstGeom>
        </p:spPr>
        <p:txBody>
          <a:bodyPr>
            <a:noAutofit/>
          </a:bodyPr>
          <a:lstStyle>
            <a:lvl1pPr marL="0" indent="0" algn="l">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7" name="Text Placeholder 34">
            <a:extLst>
              <a:ext uri="{FF2B5EF4-FFF2-40B4-BE49-F238E27FC236}">
                <a16:creationId xmlns:a16="http://schemas.microsoft.com/office/drawing/2014/main" id="{7CE9A0EA-8EE9-2F4D-BA32-C446439FC126}"/>
              </a:ext>
            </a:extLst>
          </p:cNvPr>
          <p:cNvSpPr>
            <a:spLocks noGrp="1"/>
          </p:cNvSpPr>
          <p:nvPr>
            <p:ph type="body" sz="quarter" idx="34"/>
          </p:nvPr>
        </p:nvSpPr>
        <p:spPr>
          <a:xfrm>
            <a:off x="8078160" y="2990698"/>
            <a:ext cx="2968323" cy="837005"/>
          </a:xfrm>
          <a:prstGeom prst="rect">
            <a:avLst/>
          </a:prstGeom>
        </p:spPr>
        <p:txBody>
          <a:bodyPr>
            <a:normAutofit/>
          </a:bodyPr>
          <a:lstStyle>
            <a:lvl1pPr marL="0" indent="0" algn="l">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8" name="Text Placeholder 34">
            <a:extLst>
              <a:ext uri="{FF2B5EF4-FFF2-40B4-BE49-F238E27FC236}">
                <a16:creationId xmlns:a16="http://schemas.microsoft.com/office/drawing/2014/main" id="{62C1C39C-76B1-2249-8160-3ECFF31DD0E0}"/>
              </a:ext>
            </a:extLst>
          </p:cNvPr>
          <p:cNvSpPr>
            <a:spLocks noGrp="1"/>
          </p:cNvSpPr>
          <p:nvPr>
            <p:ph type="body" sz="quarter" idx="35"/>
          </p:nvPr>
        </p:nvSpPr>
        <p:spPr>
          <a:xfrm>
            <a:off x="8078160" y="3676008"/>
            <a:ext cx="3417413" cy="362032"/>
          </a:xfrm>
          <a:prstGeom prst="rect">
            <a:avLst/>
          </a:prstGeom>
        </p:spPr>
        <p:txBody>
          <a:bodyPr>
            <a:noAutofit/>
          </a:bodyPr>
          <a:lstStyle>
            <a:lvl1pPr marL="0" indent="0" algn="l">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9" name="Text Placeholder 34">
            <a:extLst>
              <a:ext uri="{FF2B5EF4-FFF2-40B4-BE49-F238E27FC236}">
                <a16:creationId xmlns:a16="http://schemas.microsoft.com/office/drawing/2014/main" id="{4A979FEF-DC59-A948-A7C0-36C95EAB3173}"/>
              </a:ext>
            </a:extLst>
          </p:cNvPr>
          <p:cNvSpPr>
            <a:spLocks noGrp="1"/>
          </p:cNvSpPr>
          <p:nvPr>
            <p:ph type="body" sz="quarter" idx="36"/>
          </p:nvPr>
        </p:nvSpPr>
        <p:spPr>
          <a:xfrm>
            <a:off x="8078160" y="4065548"/>
            <a:ext cx="2968323" cy="837005"/>
          </a:xfrm>
          <a:prstGeom prst="rect">
            <a:avLst/>
          </a:prstGeom>
        </p:spPr>
        <p:txBody>
          <a:bodyPr>
            <a:normAutofit/>
          </a:bodyPr>
          <a:lstStyle>
            <a:lvl1pPr marL="0" indent="0" algn="l">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Tree>
    <p:extLst>
      <p:ext uri="{BB962C8B-B14F-4D97-AF65-F5344CB8AC3E}">
        <p14:creationId xmlns:p14="http://schemas.microsoft.com/office/powerpoint/2010/main" val="1568900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40" name="Oval 39">
            <a:extLst>
              <a:ext uri="{FF2B5EF4-FFF2-40B4-BE49-F238E27FC236}">
                <a16:creationId xmlns:a16="http://schemas.microsoft.com/office/drawing/2014/main" id="{012C9C81-91F1-4E43-9D56-7A295468A2AC}"/>
              </a:ext>
            </a:extLst>
          </p:cNvPr>
          <p:cNvSpPr/>
          <p:nvPr userDrawn="1"/>
        </p:nvSpPr>
        <p:spPr>
          <a:xfrm>
            <a:off x="3632424" y="1500131"/>
            <a:ext cx="1709506" cy="1709506"/>
          </a:xfrm>
          <a:prstGeom prst="ellipse">
            <a:avLst/>
          </a:prstGeom>
          <a:solidFill>
            <a:schemeClr val="accent1"/>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b="0" i="0">
              <a:latin typeface="Arial Nova" panose="020B0504020202020204" pitchFamily="34" charset="0"/>
            </a:endParaRPr>
          </a:p>
        </p:txBody>
      </p:sp>
      <p:sp>
        <p:nvSpPr>
          <p:cNvPr id="41" name="Oval 40">
            <a:extLst>
              <a:ext uri="{FF2B5EF4-FFF2-40B4-BE49-F238E27FC236}">
                <a16:creationId xmlns:a16="http://schemas.microsoft.com/office/drawing/2014/main" id="{A28E4A8F-4D0D-6041-9EF7-8E617F47D3D2}"/>
              </a:ext>
            </a:extLst>
          </p:cNvPr>
          <p:cNvSpPr/>
          <p:nvPr userDrawn="1"/>
        </p:nvSpPr>
        <p:spPr>
          <a:xfrm>
            <a:off x="1113420" y="1500131"/>
            <a:ext cx="1709506" cy="1709506"/>
          </a:xfrm>
          <a:prstGeom prst="ellipse">
            <a:avLst/>
          </a:prstGeom>
          <a:solidFill>
            <a:schemeClr val="accent3"/>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42" name="Oval 41">
            <a:extLst>
              <a:ext uri="{FF2B5EF4-FFF2-40B4-BE49-F238E27FC236}">
                <a16:creationId xmlns:a16="http://schemas.microsoft.com/office/drawing/2014/main" id="{AA11FF94-32C9-8F45-8FD4-C5E0FFDEEE4F}"/>
              </a:ext>
            </a:extLst>
          </p:cNvPr>
          <p:cNvSpPr/>
          <p:nvPr userDrawn="1"/>
        </p:nvSpPr>
        <p:spPr>
          <a:xfrm>
            <a:off x="6151428" y="1503430"/>
            <a:ext cx="1709506" cy="1709506"/>
          </a:xfrm>
          <a:prstGeom prst="ellipse">
            <a:avLst/>
          </a:prstGeom>
          <a:solidFill>
            <a:schemeClr val="accent5"/>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b="0" i="0">
              <a:latin typeface="Arial Nova" panose="020B0504020202020204" pitchFamily="34" charset="0"/>
            </a:endParaRPr>
          </a:p>
        </p:txBody>
      </p:sp>
      <p:sp>
        <p:nvSpPr>
          <p:cNvPr id="43" name="Oval 42">
            <a:extLst>
              <a:ext uri="{FF2B5EF4-FFF2-40B4-BE49-F238E27FC236}">
                <a16:creationId xmlns:a16="http://schemas.microsoft.com/office/drawing/2014/main" id="{9DF538F4-73B5-6A44-ADF6-42DA990387B8}"/>
              </a:ext>
            </a:extLst>
          </p:cNvPr>
          <p:cNvSpPr/>
          <p:nvPr userDrawn="1"/>
        </p:nvSpPr>
        <p:spPr>
          <a:xfrm>
            <a:off x="8670432" y="1500131"/>
            <a:ext cx="1709506" cy="1709506"/>
          </a:xfrm>
          <a:prstGeom prst="ellipse">
            <a:avLst/>
          </a:prstGeom>
          <a:solidFill>
            <a:schemeClr val="accent6"/>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b="0" i="0">
              <a:latin typeface="Arial Nova" panose="020B0504020202020204" pitchFamily="34" charset="0"/>
            </a:endParaRPr>
          </a:p>
        </p:txBody>
      </p:sp>
      <p:sp>
        <p:nvSpPr>
          <p:cNvPr id="44" name="Text Placeholder 34">
            <a:extLst>
              <a:ext uri="{FF2B5EF4-FFF2-40B4-BE49-F238E27FC236}">
                <a16:creationId xmlns:a16="http://schemas.microsoft.com/office/drawing/2014/main" id="{2D856FB3-4CD3-854D-893B-9F08D1E9B2C8}"/>
              </a:ext>
            </a:extLst>
          </p:cNvPr>
          <p:cNvSpPr>
            <a:spLocks noGrp="1"/>
          </p:cNvSpPr>
          <p:nvPr>
            <p:ph type="body" sz="quarter" idx="10"/>
          </p:nvPr>
        </p:nvSpPr>
        <p:spPr>
          <a:xfrm>
            <a:off x="944249" y="3421781"/>
            <a:ext cx="2068694" cy="590931"/>
          </a:xfrm>
          <a:prstGeom prst="rect">
            <a:avLst/>
          </a:prstGeom>
        </p:spPr>
        <p:txBody>
          <a:bodyPr>
            <a:noAutofit/>
          </a:bodyPr>
          <a:lstStyle>
            <a:lvl1pPr marL="0" indent="0" algn="ctr" defTabSz="914400" rtl="0" eaLnBrk="1" latinLnBrk="1" hangingPunct="1">
              <a:buNone/>
              <a:defRPr lang="en-US" altLang="ko-KR" sz="1800" b="0" i="0" kern="1200" dirty="0">
                <a:solidFill>
                  <a:schemeClr val="accent3"/>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45" name="Text Placeholder 34">
            <a:extLst>
              <a:ext uri="{FF2B5EF4-FFF2-40B4-BE49-F238E27FC236}">
                <a16:creationId xmlns:a16="http://schemas.microsoft.com/office/drawing/2014/main" id="{29C32E69-9BD1-B641-840F-0DA8112D18D0}"/>
              </a:ext>
            </a:extLst>
          </p:cNvPr>
          <p:cNvSpPr>
            <a:spLocks noGrp="1"/>
          </p:cNvSpPr>
          <p:nvPr>
            <p:ph type="body" sz="quarter" idx="11"/>
          </p:nvPr>
        </p:nvSpPr>
        <p:spPr>
          <a:xfrm>
            <a:off x="934981"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
        <p:nvSpPr>
          <p:cNvPr id="46" name="Text Placeholder 34">
            <a:extLst>
              <a:ext uri="{FF2B5EF4-FFF2-40B4-BE49-F238E27FC236}">
                <a16:creationId xmlns:a16="http://schemas.microsoft.com/office/drawing/2014/main" id="{CFE1B411-CE60-D244-A1EF-39ADA387B017}"/>
              </a:ext>
            </a:extLst>
          </p:cNvPr>
          <p:cNvSpPr>
            <a:spLocks noGrp="1"/>
          </p:cNvSpPr>
          <p:nvPr>
            <p:ph type="body" sz="quarter" idx="12"/>
          </p:nvPr>
        </p:nvSpPr>
        <p:spPr>
          <a:xfrm>
            <a:off x="3446380" y="3421781"/>
            <a:ext cx="2068694" cy="590931"/>
          </a:xfrm>
          <a:prstGeom prst="rect">
            <a:avLst/>
          </a:prstGeom>
        </p:spPr>
        <p:txBody>
          <a:bodyPr>
            <a:noAutofit/>
          </a:bodyPr>
          <a:lstStyle>
            <a:lvl1pPr marL="0" indent="0" algn="ctr" defTabSz="914400" rtl="0" eaLnBrk="1" latinLnBrk="1" hangingPunct="1">
              <a:buNone/>
              <a:defRPr lang="en-US" altLang="ko-KR" sz="1800" b="0" i="0" kern="1200" dirty="0" smtClean="0">
                <a:solidFill>
                  <a:schemeClr val="accent1"/>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47" name="Text Placeholder 34">
            <a:extLst>
              <a:ext uri="{FF2B5EF4-FFF2-40B4-BE49-F238E27FC236}">
                <a16:creationId xmlns:a16="http://schemas.microsoft.com/office/drawing/2014/main" id="{5F72D059-40C5-1E45-A7EF-B82759342F47}"/>
              </a:ext>
            </a:extLst>
          </p:cNvPr>
          <p:cNvSpPr>
            <a:spLocks noGrp="1"/>
          </p:cNvSpPr>
          <p:nvPr>
            <p:ph type="body" sz="quarter" idx="13"/>
          </p:nvPr>
        </p:nvSpPr>
        <p:spPr>
          <a:xfrm>
            <a:off x="3437112"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
        <p:nvSpPr>
          <p:cNvPr id="48" name="Text Placeholder 34">
            <a:extLst>
              <a:ext uri="{FF2B5EF4-FFF2-40B4-BE49-F238E27FC236}">
                <a16:creationId xmlns:a16="http://schemas.microsoft.com/office/drawing/2014/main" id="{103A8FE8-DD2A-E741-99DA-DC3CB3E97CA9}"/>
              </a:ext>
            </a:extLst>
          </p:cNvPr>
          <p:cNvSpPr>
            <a:spLocks noGrp="1"/>
          </p:cNvSpPr>
          <p:nvPr>
            <p:ph type="body" sz="quarter" idx="14"/>
          </p:nvPr>
        </p:nvSpPr>
        <p:spPr>
          <a:xfrm>
            <a:off x="5996820" y="3421781"/>
            <a:ext cx="2068694" cy="590931"/>
          </a:xfrm>
          <a:prstGeom prst="rect">
            <a:avLst/>
          </a:prstGeom>
        </p:spPr>
        <p:txBody>
          <a:bodyPr>
            <a:noAutofit/>
          </a:bodyPr>
          <a:lstStyle>
            <a:lvl1pPr marL="0" indent="0" algn="ctr" defTabSz="914400" rtl="0" eaLnBrk="1" latinLnBrk="1" hangingPunct="1">
              <a:buNone/>
              <a:defRPr lang="en-US" altLang="ko-KR" sz="1800" b="0" i="0" kern="1200" dirty="0" smtClean="0">
                <a:solidFill>
                  <a:schemeClr val="accent5">
                    <a:lumMod val="75000"/>
                  </a:schemeClr>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49" name="Text Placeholder 34">
            <a:extLst>
              <a:ext uri="{FF2B5EF4-FFF2-40B4-BE49-F238E27FC236}">
                <a16:creationId xmlns:a16="http://schemas.microsoft.com/office/drawing/2014/main" id="{FE5F3249-A763-E340-A787-C39594C4E935}"/>
              </a:ext>
            </a:extLst>
          </p:cNvPr>
          <p:cNvSpPr>
            <a:spLocks noGrp="1"/>
          </p:cNvSpPr>
          <p:nvPr>
            <p:ph type="body" sz="quarter" idx="15"/>
          </p:nvPr>
        </p:nvSpPr>
        <p:spPr>
          <a:xfrm>
            <a:off x="5987552"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
        <p:nvSpPr>
          <p:cNvPr id="50" name="Text Placeholder 34">
            <a:extLst>
              <a:ext uri="{FF2B5EF4-FFF2-40B4-BE49-F238E27FC236}">
                <a16:creationId xmlns:a16="http://schemas.microsoft.com/office/drawing/2014/main" id="{AB4CF305-C7A3-C040-B4C3-8618B3CF2939}"/>
              </a:ext>
            </a:extLst>
          </p:cNvPr>
          <p:cNvSpPr>
            <a:spLocks noGrp="1"/>
          </p:cNvSpPr>
          <p:nvPr>
            <p:ph type="body" sz="quarter" idx="16"/>
          </p:nvPr>
        </p:nvSpPr>
        <p:spPr>
          <a:xfrm>
            <a:off x="8480413" y="3421781"/>
            <a:ext cx="2068694" cy="590931"/>
          </a:xfrm>
          <a:prstGeom prst="rect">
            <a:avLst/>
          </a:prstGeom>
        </p:spPr>
        <p:txBody>
          <a:bodyPr>
            <a:noAutofit/>
          </a:bodyPr>
          <a:lstStyle>
            <a:lvl1pPr marL="0" indent="0" algn="ctr" defTabSz="914400" rtl="0" eaLnBrk="1" latinLnBrk="1" hangingPunct="1">
              <a:buNone/>
              <a:defRPr lang="en-US" altLang="ko-KR" sz="1800" b="0" i="0" kern="1200" dirty="0" smtClean="0">
                <a:solidFill>
                  <a:schemeClr val="accent6"/>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51" name="Text Placeholder 34">
            <a:extLst>
              <a:ext uri="{FF2B5EF4-FFF2-40B4-BE49-F238E27FC236}">
                <a16:creationId xmlns:a16="http://schemas.microsoft.com/office/drawing/2014/main" id="{56EDFE49-FF60-B645-8C5C-07C1D94C5902}"/>
              </a:ext>
            </a:extLst>
          </p:cNvPr>
          <p:cNvSpPr>
            <a:spLocks noGrp="1"/>
          </p:cNvSpPr>
          <p:nvPr>
            <p:ph type="body" sz="quarter" idx="17"/>
          </p:nvPr>
        </p:nvSpPr>
        <p:spPr>
          <a:xfrm>
            <a:off x="8471145"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Tree>
    <p:extLst>
      <p:ext uri="{BB962C8B-B14F-4D97-AF65-F5344CB8AC3E}">
        <p14:creationId xmlns:p14="http://schemas.microsoft.com/office/powerpoint/2010/main" val="34914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pic>
        <p:nvPicPr>
          <p:cNvPr id="6" name="Picture 5">
            <a:extLst>
              <a:ext uri="{FF2B5EF4-FFF2-40B4-BE49-F238E27FC236}">
                <a16:creationId xmlns:a16="http://schemas.microsoft.com/office/drawing/2014/main" id="{58FF3E8F-F3E4-329A-E776-89BA663C581D}"/>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7" name="Picture 6" descr="Logo, company name&#10;&#10;Description automatically generated">
            <a:extLst>
              <a:ext uri="{FF2B5EF4-FFF2-40B4-BE49-F238E27FC236}">
                <a16:creationId xmlns:a16="http://schemas.microsoft.com/office/drawing/2014/main" id="{ED73B088-87D4-824E-D076-A1B69727E5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DC110185-53B3-8BE2-744B-5FB8DD5843B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4" name="TextBox 3">
            <a:extLst>
              <a:ext uri="{FF2B5EF4-FFF2-40B4-BE49-F238E27FC236}">
                <a16:creationId xmlns:a16="http://schemas.microsoft.com/office/drawing/2014/main" id="{2E376DE0-F2E4-D53D-793B-F8B75D7B1365}"/>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28289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812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0A279-E25D-574C-B2D5-656F318F470F}"/>
              </a:ext>
            </a:extLst>
          </p:cNvPr>
          <p:cNvSpPr txBox="1"/>
          <p:nvPr userDrawn="1"/>
        </p:nvSpPr>
        <p:spPr>
          <a:xfrm>
            <a:off x="3823855" y="4541772"/>
            <a:ext cx="4673202" cy="369332"/>
          </a:xfrm>
          <a:prstGeom prst="rect">
            <a:avLst/>
          </a:prstGeom>
          <a:solidFill>
            <a:schemeClr val="accent2">
              <a:lumMod val="20000"/>
              <a:lumOff val="80000"/>
            </a:schemeClr>
          </a:solidFill>
        </p:spPr>
        <p:txBody>
          <a:bodyPr wrap="none" rtlCol="0">
            <a:spAutoFit/>
          </a:bodyPr>
          <a:lstStyle/>
          <a:p>
            <a:r>
              <a:rPr lang="en-US" b="0" i="0">
                <a:latin typeface="Arial Nova" panose="020B0504020202020204" pitchFamily="34" charset="0"/>
              </a:rPr>
              <a:t>end of template, remove any slides after this</a:t>
            </a:r>
          </a:p>
        </p:txBody>
      </p:sp>
    </p:spTree>
    <p:extLst>
      <p:ext uri="{BB962C8B-B14F-4D97-AF65-F5344CB8AC3E}">
        <p14:creationId xmlns:p14="http://schemas.microsoft.com/office/powerpoint/2010/main" val="1575080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Profile Slid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67F62-FB24-BC48-930C-1CDEDC0247F0}"/>
              </a:ext>
            </a:extLst>
          </p:cNvPr>
          <p:cNvSpPr/>
          <p:nvPr userDrawn="1"/>
        </p:nvSpPr>
        <p:spPr>
          <a:xfrm>
            <a:off x="1" y="0"/>
            <a:ext cx="4284324" cy="6858000"/>
          </a:xfrm>
          <a:prstGeom prst="rect">
            <a:avLst/>
          </a:prstGeom>
          <a:solidFill>
            <a:schemeClr val="accent1"/>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Nova" panose="020B0504020202020204" pitchFamily="34" charset="0"/>
            </a:endParaRPr>
          </a:p>
        </p:txBody>
      </p:sp>
      <p:pic>
        <p:nvPicPr>
          <p:cNvPr id="11" name="Picture 10">
            <a:extLst>
              <a:ext uri="{FF2B5EF4-FFF2-40B4-BE49-F238E27FC236}">
                <a16:creationId xmlns:a16="http://schemas.microsoft.com/office/drawing/2014/main" id="{3D2A1B41-7DC1-E244-AD6B-E30517E35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186" y="5580566"/>
            <a:ext cx="1882955" cy="1010458"/>
          </a:xfrm>
          <a:prstGeom prst="rect">
            <a:avLst/>
          </a:prstGeom>
        </p:spPr>
      </p:pic>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a:xfrm>
            <a:off x="4476638" y="164757"/>
            <a:ext cx="6859417" cy="856735"/>
          </a:xfrm>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4476638" y="1087395"/>
            <a:ext cx="7040692" cy="5089568"/>
          </a:xfrm>
        </p:spPr>
        <p:txBody>
          <a:bodyPr>
            <a:normAutofit/>
          </a:bodyPr>
          <a:lstStyle>
            <a:lvl1pPr>
              <a:defRPr sz="1800">
                <a:latin typeface="Arial Nova" panose="020B0504020202020204" pitchFamily="34" charset="0"/>
              </a:defRPr>
            </a:lvl1pPr>
            <a:lvl2pPr>
              <a:defRPr sz="1600">
                <a:latin typeface="Arial Nova" panose="020B0504020202020204" pitchFamily="34" charset="0"/>
              </a:defRPr>
            </a:lvl2pPr>
            <a:lvl3pPr>
              <a:defRPr sz="1400">
                <a:latin typeface="Arial Nova" panose="020B0504020202020204" pitchFamily="34" charset="0"/>
              </a:defRPr>
            </a:lvl3pPr>
            <a:lvl4pPr>
              <a:defRPr sz="1200">
                <a:latin typeface="Arial Nova" panose="020B0504020202020204" pitchFamily="34" charset="0"/>
              </a:defRPr>
            </a:lvl4pPr>
            <a:lvl5pPr>
              <a:defRPr sz="1200">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751562" y="4260062"/>
            <a:ext cx="3081402" cy="357045"/>
          </a:xfrm>
        </p:spPr>
        <p:txBody>
          <a:bodyPr anchor="t" anchorCtr="0">
            <a:noAutofit/>
          </a:bodyPr>
          <a:lstStyle>
            <a:lvl1pPr marL="0" indent="0" algn="ctr" defTabSz="914400" rtl="0" eaLnBrk="1" latinLnBrk="0" hangingPunct="1">
              <a:lnSpc>
                <a:spcPct val="100000"/>
              </a:lnSpc>
              <a:buFontTx/>
              <a:buNone/>
              <a:defRPr lang="en-US" sz="2400" b="0" i="0" kern="1200" dirty="0">
                <a:solidFill>
                  <a:schemeClr val="bg1"/>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Name</a:t>
            </a:r>
          </a:p>
        </p:txBody>
      </p:sp>
      <p:sp>
        <p:nvSpPr>
          <p:cNvPr id="10" name="Text Placeholder 4">
            <a:extLst>
              <a:ext uri="{FF2B5EF4-FFF2-40B4-BE49-F238E27FC236}">
                <a16:creationId xmlns:a16="http://schemas.microsoft.com/office/drawing/2014/main" id="{D48C1084-467F-4841-8194-A9A3CD6262AA}"/>
              </a:ext>
            </a:extLst>
          </p:cNvPr>
          <p:cNvSpPr>
            <a:spLocks noGrp="1"/>
          </p:cNvSpPr>
          <p:nvPr>
            <p:ph type="body" sz="quarter" idx="12" hasCustomPrompt="1"/>
          </p:nvPr>
        </p:nvSpPr>
        <p:spPr>
          <a:xfrm>
            <a:off x="751562" y="4731657"/>
            <a:ext cx="3081402" cy="357045"/>
          </a:xfrm>
        </p:spPr>
        <p:txBody>
          <a:bodyPr anchor="t" anchorCtr="0">
            <a:noAutofit/>
          </a:bodyPr>
          <a:lstStyle>
            <a:lvl1pPr marL="0" indent="0" algn="ctr" defTabSz="914400" rtl="0" eaLnBrk="1" latinLnBrk="0" hangingPunct="1">
              <a:lnSpc>
                <a:spcPct val="100000"/>
              </a:lnSpc>
              <a:spcBef>
                <a:spcPts val="0"/>
              </a:spcBef>
              <a:buFontTx/>
              <a:buNone/>
              <a:defRPr lang="en-US" sz="1600" b="0" i="0" kern="1200" dirty="0">
                <a:solidFill>
                  <a:schemeClr val="bg1"/>
                </a:solidFill>
                <a:latin typeface="Arial Nova Light" panose="020B03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Title</a:t>
            </a:r>
          </a:p>
        </p:txBody>
      </p:sp>
    </p:spTree>
    <p:extLst>
      <p:ext uri="{BB962C8B-B14F-4D97-AF65-F5344CB8AC3E}">
        <p14:creationId xmlns:p14="http://schemas.microsoft.com/office/powerpoint/2010/main" val="1255255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40A2-1FA5-AE48-8B4D-6E731241BBE6}"/>
              </a:ext>
            </a:extLst>
          </p:cNvPr>
          <p:cNvSpPr>
            <a:spLocks noGrp="1"/>
          </p:cNvSpPr>
          <p:nvPr>
            <p:ph type="title"/>
          </p:nvPr>
        </p:nvSpPr>
        <p:spPr/>
        <p:txBody>
          <a:body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0B878C7B-F3F8-EA48-9C7F-9412B3C95FC2}"/>
              </a:ext>
            </a:extLst>
          </p:cNvPr>
          <p:cNvCxnSpPr>
            <a:cxnSpLocks/>
          </p:cNvCxnSpPr>
          <p:nvPr userDrawn="1"/>
        </p:nvCxnSpPr>
        <p:spPr>
          <a:xfrm>
            <a:off x="917036" y="970997"/>
            <a:ext cx="10332395" cy="0"/>
          </a:xfrm>
          <a:prstGeom prst="line">
            <a:avLst/>
          </a:prstGeom>
          <a:noFill/>
          <a:ln w="50800" cap="flat">
            <a:solidFill>
              <a:srgbClr val="A8AE72"/>
            </a:solidFill>
            <a:prstDash val="solid"/>
            <a:round/>
          </a:ln>
          <a:effectLst/>
          <a:sp3d/>
        </p:spPr>
        <p:style>
          <a:lnRef idx="0">
            <a:scrgbClr r="0" g="0" b="0"/>
          </a:lnRef>
          <a:fillRef idx="0">
            <a:scrgbClr r="0" g="0" b="0"/>
          </a:fillRef>
          <a:effectRef idx="0">
            <a:scrgbClr r="0" g="0" b="0"/>
          </a:effectRef>
          <a:fontRef idx="none"/>
        </p:style>
      </p:cxnSp>
      <p:sp>
        <p:nvSpPr>
          <p:cNvPr id="4" name="Text Placeholder 14">
            <a:extLst>
              <a:ext uri="{FF2B5EF4-FFF2-40B4-BE49-F238E27FC236}">
                <a16:creationId xmlns:a16="http://schemas.microsoft.com/office/drawing/2014/main" id="{517BCD91-55A5-B042-BCB1-393D32F7C598}"/>
              </a:ext>
            </a:extLst>
          </p:cNvPr>
          <p:cNvSpPr>
            <a:spLocks noGrp="1"/>
          </p:cNvSpPr>
          <p:nvPr>
            <p:ph type="body" sz="quarter" idx="12" hasCustomPrompt="1"/>
          </p:nvPr>
        </p:nvSpPr>
        <p:spPr>
          <a:xfrm>
            <a:off x="911284" y="6201569"/>
            <a:ext cx="10338147" cy="263020"/>
          </a:xfrm>
        </p:spPr>
        <p:txBody>
          <a:bodyPr>
            <a:normAutofit/>
          </a:bodyPr>
          <a:lstStyle>
            <a:lvl1pPr marL="0" marR="0" indent="0" algn="l" defTabSz="914355"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228589" marR="0" lvl="0" indent="-228589" algn="l" defTabSz="914355"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solidFill>
                  <a:srgbClr val="535353"/>
                </a:solidFill>
              </a:rPr>
              <a:t>Footnote</a:t>
            </a:r>
            <a:endParaRPr lang="en-US"/>
          </a:p>
        </p:txBody>
      </p:sp>
    </p:spTree>
    <p:extLst>
      <p:ext uri="{BB962C8B-B14F-4D97-AF65-F5344CB8AC3E}">
        <p14:creationId xmlns:p14="http://schemas.microsoft.com/office/powerpoint/2010/main" val="3285420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a:t>
            </a:r>
          </a:p>
        </p:txBody>
      </p:sp>
      <p:sp>
        <p:nvSpPr>
          <p:cNvPr id="3" name="Platshållare för innehåll 2"/>
          <p:cNvSpPr>
            <a:spLocks noGrp="1"/>
          </p:cNvSpPr>
          <p:nvPr>
            <p:ph idx="1" hasCustomPrompt="1"/>
          </p:nvPr>
        </p:nvSpPr>
        <p:spPr/>
        <p:txBody>
          <a:bodyPr/>
          <a:lstStyle>
            <a:lvl1pPr>
              <a:defRPr lang="en-GB" noProof="0" dirty="0"/>
            </a:lvl1pPr>
            <a:lvl2pPr marL="742950" indent="-285750">
              <a:buClr>
                <a:srgbClr val="BCBC7E"/>
              </a:buClr>
              <a:buFont typeface="Wingdings" panose="05000000000000000000" pitchFamily="2" charset="2"/>
              <a:buChar char="§"/>
              <a:defRPr lang="en-GB" noProof="0" dirty="0"/>
            </a:lvl2pPr>
            <a:lvl3pPr>
              <a:defRPr lang="en-GB" noProof="0" dirty="0"/>
            </a:lvl3pPr>
            <a:lvl4pPr>
              <a:defRPr lang="en-GB" noProof="0" dirty="0"/>
            </a:lvl4pPr>
            <a:lvl5pPr>
              <a:defRPr sz="2000"/>
            </a:lvl5pPr>
          </a:lstStyle>
          <a:p>
            <a:pPr lvl="0"/>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 </a:t>
            </a:r>
            <a:r>
              <a:rPr lang="en-GB" noProof="0" err="1"/>
              <a:t>på</a:t>
            </a:r>
            <a:r>
              <a:rPr lang="en-GB" noProof="0"/>
              <a:t> </a:t>
            </a:r>
            <a:r>
              <a:rPr lang="en-GB" noProof="0" err="1"/>
              <a:t>bakgrundstexten</a:t>
            </a:r>
            <a:endParaRPr lang="en-GB" noProof="0"/>
          </a:p>
          <a:p>
            <a:pPr lvl="1"/>
            <a:r>
              <a:rPr lang="en-GB" noProof="0" err="1"/>
              <a:t>Nivå</a:t>
            </a:r>
            <a:r>
              <a:rPr lang="en-GB" noProof="0"/>
              <a:t> </a:t>
            </a:r>
            <a:r>
              <a:rPr lang="en-GB" noProof="0" err="1"/>
              <a:t>två</a:t>
            </a:r>
            <a:endParaRPr lang="en-GB" noProof="0"/>
          </a:p>
          <a:p>
            <a:pPr lvl="2"/>
            <a:r>
              <a:rPr lang="en-GB" noProof="0" err="1"/>
              <a:t>Nivå</a:t>
            </a:r>
            <a:r>
              <a:rPr lang="en-GB" noProof="0"/>
              <a:t> </a:t>
            </a:r>
            <a:r>
              <a:rPr lang="en-GB" noProof="0" err="1"/>
              <a:t>tre</a:t>
            </a:r>
            <a:endParaRPr lang="en-GB" noProof="0"/>
          </a:p>
          <a:p>
            <a:pPr lvl="3"/>
            <a:r>
              <a:rPr lang="en-GB" noProof="0" err="1"/>
              <a:t>Nivå</a:t>
            </a:r>
            <a:r>
              <a:rPr lang="en-GB" noProof="0"/>
              <a:t> </a:t>
            </a:r>
            <a:r>
              <a:rPr lang="en-GB" noProof="0" err="1"/>
              <a:t>fyra</a:t>
            </a:r>
            <a:endParaRPr lang="en-GB" noProof="0"/>
          </a:p>
        </p:txBody>
      </p:sp>
      <p:sp>
        <p:nvSpPr>
          <p:cNvPr id="4" name="Platshållare för innehåll 2">
            <a:extLst>
              <a:ext uri="{FF2B5EF4-FFF2-40B4-BE49-F238E27FC236}">
                <a16:creationId xmlns:a16="http://schemas.microsoft.com/office/drawing/2014/main" id="{36E2AD01-7087-4D8F-897A-8D74A77DF784}"/>
              </a:ext>
            </a:extLst>
          </p:cNvPr>
          <p:cNvSpPr>
            <a:spLocks noGrp="1"/>
          </p:cNvSpPr>
          <p:nvPr>
            <p:ph idx="10" hasCustomPrompt="1"/>
          </p:nvPr>
        </p:nvSpPr>
        <p:spPr>
          <a:xfrm>
            <a:off x="1775185" y="6242866"/>
            <a:ext cx="9864880" cy="330944"/>
          </a:xfrm>
        </p:spPr>
        <p:txBody>
          <a:bodyPr anchor="b"/>
          <a:lstStyle>
            <a:lvl1pPr marL="0" indent="0" algn="r">
              <a:spcBef>
                <a:spcPts val="600"/>
              </a:spcBef>
              <a:buNone/>
              <a:defRPr lang="en-GB" sz="1000" noProof="0" dirty="0"/>
            </a:lvl1pPr>
            <a:lvl2pPr marL="742950" indent="-285750">
              <a:buClr>
                <a:srgbClr val="BCBC7E"/>
              </a:buClr>
              <a:buFont typeface="Wingdings" panose="05000000000000000000" pitchFamily="2" charset="2"/>
              <a:buChar char="§"/>
              <a:defRPr lang="en-GB" noProof="0" dirty="0"/>
            </a:lvl2pPr>
            <a:lvl3pPr>
              <a:defRPr lang="en-GB" noProof="0" dirty="0"/>
            </a:lvl3pPr>
            <a:lvl4pPr>
              <a:defRPr lang="en-GB" noProof="0" dirty="0"/>
            </a:lvl4pPr>
            <a:lvl5pPr>
              <a:defRPr sz="2000"/>
            </a:lvl5pPr>
          </a:lstStyle>
          <a:p>
            <a:pPr lvl="0"/>
            <a:r>
              <a:rPr lang="en-GB" noProof="0"/>
              <a:t>ref</a:t>
            </a:r>
          </a:p>
        </p:txBody>
      </p:sp>
    </p:spTree>
    <p:extLst>
      <p:ext uri="{BB962C8B-B14F-4D97-AF65-F5344CB8AC3E}">
        <p14:creationId xmlns:p14="http://schemas.microsoft.com/office/powerpoint/2010/main" val="4076107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a:t>
            </a:r>
          </a:p>
        </p:txBody>
      </p:sp>
      <p:sp>
        <p:nvSpPr>
          <p:cNvPr id="3" name="Platshållare för innehåll 2"/>
          <p:cNvSpPr>
            <a:spLocks noGrp="1"/>
          </p:cNvSpPr>
          <p:nvPr>
            <p:ph idx="1"/>
          </p:nvPr>
        </p:nvSpPr>
        <p:spPr/>
        <p:txBody>
          <a:bodyPr/>
          <a:lstStyle>
            <a:lvl1pPr>
              <a:defRPr sz="1400"/>
            </a:lvl1pPr>
            <a:lvl2pPr marL="742950" indent="-285750">
              <a:buClr>
                <a:srgbClr val="BCBC7E"/>
              </a:buClr>
              <a:buFont typeface="Wingdings" panose="05000000000000000000" pitchFamily="2" charset="2"/>
              <a:buChar char="§"/>
              <a:defRPr sz="1400"/>
            </a:lvl2pPr>
            <a:lvl3pPr>
              <a:defRPr sz="1400">
                <a:solidFill>
                  <a:schemeClr val="tx1"/>
                </a:solidFill>
              </a:defRPr>
            </a:lvl3pPr>
            <a:lvl4pPr>
              <a:defRPr sz="1400"/>
            </a:lvl4pPr>
            <a:lvl5pPr>
              <a:defRPr sz="1400"/>
            </a:lvl5pPr>
          </a:lstStyle>
          <a:p>
            <a:pPr lvl="0"/>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 </a:t>
            </a:r>
            <a:r>
              <a:rPr lang="en-GB" noProof="0" err="1"/>
              <a:t>på</a:t>
            </a:r>
            <a:r>
              <a:rPr lang="en-GB" noProof="0"/>
              <a:t> </a:t>
            </a:r>
            <a:r>
              <a:rPr lang="en-GB" noProof="0" err="1"/>
              <a:t>bakgrundstexten</a:t>
            </a:r>
            <a:endParaRPr lang="en-GB" noProof="0"/>
          </a:p>
          <a:p>
            <a:pPr lvl="1"/>
            <a:r>
              <a:rPr lang="en-GB" noProof="0" err="1"/>
              <a:t>Nivå</a:t>
            </a:r>
            <a:r>
              <a:rPr lang="en-GB" noProof="0"/>
              <a:t> </a:t>
            </a:r>
            <a:r>
              <a:rPr lang="en-GB" noProof="0" err="1"/>
              <a:t>två</a:t>
            </a:r>
            <a:endParaRPr lang="en-GB" noProof="0"/>
          </a:p>
          <a:p>
            <a:pPr lvl="2"/>
            <a:r>
              <a:rPr lang="en-GB" noProof="0" err="1"/>
              <a:t>Nivå</a:t>
            </a:r>
            <a:r>
              <a:rPr lang="en-GB" noProof="0"/>
              <a:t> </a:t>
            </a:r>
            <a:r>
              <a:rPr lang="en-GB" noProof="0" err="1"/>
              <a:t>tre</a:t>
            </a:r>
            <a:endParaRPr lang="en-GB" noProof="0"/>
          </a:p>
          <a:p>
            <a:pPr lvl="3"/>
            <a:r>
              <a:rPr lang="en-GB" noProof="0" err="1"/>
              <a:t>Nivå</a:t>
            </a:r>
            <a:r>
              <a:rPr lang="en-GB" noProof="0"/>
              <a:t> </a:t>
            </a:r>
            <a:r>
              <a:rPr lang="en-GB" noProof="0" err="1"/>
              <a:t>fyra</a:t>
            </a:r>
            <a:endParaRPr lang="en-GB" noProof="0"/>
          </a:p>
          <a:p>
            <a:pPr lvl="4"/>
            <a:r>
              <a:rPr lang="en-GB" noProof="0" err="1"/>
              <a:t>Nivå</a:t>
            </a:r>
            <a:r>
              <a:rPr lang="en-GB" noProof="0"/>
              <a:t> fem</a:t>
            </a:r>
          </a:p>
        </p:txBody>
      </p:sp>
    </p:spTree>
    <p:extLst>
      <p:ext uri="{BB962C8B-B14F-4D97-AF65-F5344CB8AC3E}">
        <p14:creationId xmlns:p14="http://schemas.microsoft.com/office/powerpoint/2010/main" val="1451868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646331"/>
          </a:xfrm>
          <a:prstGeom prst="rect">
            <a:avLst/>
          </a:prstGeom>
        </p:spPr>
        <p:txBody>
          <a:bodyPr tIns="274320" anchor="t" anchorCtr="0"/>
          <a:lstStyle>
            <a:lvl1pPr algn="ctr">
              <a:defRPr sz="2400" cap="all" baseline="0">
                <a:solidFill>
                  <a:schemeClr val="tx2"/>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C66EABB1-605C-4D85-93BF-F126BC896E7D}"/>
              </a:ext>
            </a:extLst>
          </p:cNvPr>
          <p:cNvSpPr>
            <a:spLocks noGrp="1"/>
          </p:cNvSpPr>
          <p:nvPr>
            <p:ph type="dt" sz="half" idx="11"/>
          </p:nvPr>
        </p:nvSpPr>
        <p:spPr/>
        <p:txBody>
          <a:bodyPr/>
          <a:lstStyle/>
          <a:p>
            <a:endParaRPr lang="en-US"/>
          </a:p>
        </p:txBody>
      </p:sp>
      <p:sp>
        <p:nvSpPr>
          <p:cNvPr id="16" name="Footer Placeholder 15">
            <a:extLst>
              <a:ext uri="{FF2B5EF4-FFF2-40B4-BE49-F238E27FC236}">
                <a16:creationId xmlns:a16="http://schemas.microsoft.com/office/drawing/2014/main" id="{9D8EFFE5-F249-4B05-AFD6-0E969AD490CC}"/>
              </a:ext>
            </a:extLst>
          </p:cNvPr>
          <p:cNvSpPr>
            <a:spLocks noGrp="1"/>
          </p:cNvSpPr>
          <p:nvPr>
            <p:ph type="ftr" sz="quarter" idx="12"/>
          </p:nvPr>
        </p:nvSpPr>
        <p:spPr/>
        <p:txBody>
          <a:bodyPr/>
          <a:lstStyle/>
          <a:p>
            <a:endParaRPr lang="en-US"/>
          </a:p>
        </p:txBody>
      </p:sp>
      <p:sp>
        <p:nvSpPr>
          <p:cNvPr id="17" name="Slide Number Placeholder 16">
            <a:extLst>
              <a:ext uri="{FF2B5EF4-FFF2-40B4-BE49-F238E27FC236}">
                <a16:creationId xmlns:a16="http://schemas.microsoft.com/office/drawing/2014/main" id="{A92800DA-70D9-4A2F-814F-4565B05B9548}"/>
              </a:ext>
            </a:extLst>
          </p:cNvPr>
          <p:cNvSpPr>
            <a:spLocks noGrp="1"/>
          </p:cNvSpPr>
          <p:nvPr>
            <p:ph type="sldNum" sz="quarter" idx="13"/>
          </p:nvPr>
        </p:nvSpPr>
        <p:spPr>
          <a:xfrm>
            <a:off x="9982206" y="6476327"/>
            <a:ext cx="660236" cy="232887"/>
          </a:xfrm>
        </p:spPr>
        <p:txBody>
          <a:bodyPr/>
          <a:lstStyle/>
          <a:p>
            <a:pPr marL="91440">
              <a:lnSpc>
                <a:spcPct val="100000"/>
              </a:lnSpc>
              <a:spcBef>
                <a:spcPts val="55"/>
              </a:spcBef>
            </a:pPr>
            <a:fld id="{81D60167-4931-47E6-BA6A-407CBD079E47}" type="slidenum">
              <a:rPr lang="en-US" smtClean="0"/>
              <a:t>‹#›</a:t>
            </a:fld>
            <a:endParaRPr lang="en-US"/>
          </a:p>
        </p:txBody>
      </p:sp>
    </p:spTree>
    <p:extLst>
      <p:ext uri="{BB962C8B-B14F-4D97-AF65-F5344CB8AC3E}">
        <p14:creationId xmlns:p14="http://schemas.microsoft.com/office/powerpoint/2010/main" val="4226551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C8F2-E435-C34B-A316-711C7297B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ACCCE-6DAC-F14E-917C-353BB79E6512}"/>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92CB38-F373-734A-AE6F-B4D3C3A8D9E9}"/>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C09F26F-323E-BF4A-8D62-E748473131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3083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6926-A747-5049-B0EA-1AF4A7D30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CAA93-6B96-3440-8CFB-4E8896A26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E739780-39F2-D94A-9846-C70AF718BC68}"/>
              </a:ext>
            </a:extLst>
          </p:cNvPr>
          <p:cNvSpPr>
            <a:spLocks noGrp="1"/>
          </p:cNvSpPr>
          <p:nvPr>
            <p:ph type="ftr" sz="quarter" idx="11"/>
          </p:nvPr>
        </p:nvSpPr>
        <p:spPr/>
        <p:txBody>
          <a:bodyPr/>
          <a:lstStyle/>
          <a:p>
            <a:endParaRPr lang="en-US"/>
          </a:p>
        </p:txBody>
      </p:sp>
      <p:sp>
        <p:nvSpPr>
          <p:cNvPr id="8" name="Text Placeholder 7">
            <a:extLst>
              <a:ext uri="{FF2B5EF4-FFF2-40B4-BE49-F238E27FC236}">
                <a16:creationId xmlns:a16="http://schemas.microsoft.com/office/drawing/2014/main" id="{0F507FD3-6866-DF4A-BF8E-127265EA1397}"/>
              </a:ext>
            </a:extLst>
          </p:cNvPr>
          <p:cNvSpPr>
            <a:spLocks noGrp="1"/>
          </p:cNvSpPr>
          <p:nvPr>
            <p:ph type="body" sz="quarter" idx="12" hasCustomPrompt="1"/>
          </p:nvPr>
        </p:nvSpPr>
        <p:spPr>
          <a:xfrm>
            <a:off x="1397026" y="6145429"/>
            <a:ext cx="10105990" cy="712572"/>
          </a:xfrm>
        </p:spPr>
        <p:txBody>
          <a:bodyPr anchor="b" anchorCtr="0">
            <a:normAutofit/>
          </a:bodyPr>
          <a:lstStyle>
            <a:lvl1pPr marL="7938" indent="-7938" algn="l">
              <a:lnSpc>
                <a:spcPct val="100000"/>
              </a:lnSpc>
              <a:spcBef>
                <a:spcPts val="0"/>
              </a:spcBef>
              <a:buFontTx/>
              <a:buNone/>
              <a:tabLst/>
              <a:defRPr sz="900"/>
            </a:lvl1pPr>
            <a:lvl2pPr algn="l">
              <a:lnSpc>
                <a:spcPct val="100000"/>
              </a:lnSpc>
              <a:spcBef>
                <a:spcPts val="0"/>
              </a:spcBef>
              <a:defRPr/>
            </a:lvl2pPr>
            <a:lvl3pPr algn="l">
              <a:lnSpc>
                <a:spcPct val="100000"/>
              </a:lnSpc>
              <a:spcBef>
                <a:spcPts val="0"/>
              </a:spcBef>
              <a:defRPr/>
            </a:lvl3pPr>
            <a:lvl4pPr algn="l">
              <a:lnSpc>
                <a:spcPct val="100000"/>
              </a:lnSpc>
              <a:spcBef>
                <a:spcPts val="0"/>
              </a:spcBef>
              <a:defRPr/>
            </a:lvl4pPr>
            <a:lvl5pPr algn="l">
              <a:lnSpc>
                <a:spcPct val="100000"/>
              </a:lnSpc>
              <a:spcBef>
                <a:spcPts val="0"/>
              </a:spcBef>
              <a:defRPr/>
            </a:lvl5pPr>
          </a:lstStyle>
          <a:p>
            <a:pPr lvl="0"/>
            <a:r>
              <a:rPr lang="en-US"/>
              <a:t>Sources and footnotes</a:t>
            </a:r>
          </a:p>
        </p:txBody>
      </p:sp>
    </p:spTree>
    <p:extLst>
      <p:ext uri="{BB962C8B-B14F-4D97-AF65-F5344CB8AC3E}">
        <p14:creationId xmlns:p14="http://schemas.microsoft.com/office/powerpoint/2010/main" val="3359594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3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
        <p:nvSpPr>
          <p:cNvPr id="3" name="Holder 3"/>
          <p:cNvSpPr>
            <a:spLocks noGrp="1"/>
          </p:cNvSpPr>
          <p:nvPr>
            <p:ph sz="half" idx="2"/>
          </p:nvPr>
        </p:nvSpPr>
        <p:spPr>
          <a:xfrm>
            <a:off x="606645" y="1287084"/>
            <a:ext cx="4822825" cy="4023360"/>
          </a:xfrm>
          <a:prstGeom prst="rect">
            <a:avLst/>
          </a:prstGeom>
        </p:spPr>
        <p:txBody>
          <a:bodyPr wrap="square" lIns="0" tIns="0" rIns="0" bIns="0">
            <a:spAutoFit/>
          </a:bodyPr>
          <a:lstStyle>
            <a:lvl1pPr>
              <a:defRPr sz="1600" b="0" i="0">
                <a:solidFill>
                  <a:srgbClr val="56585B"/>
                </a:solidFill>
                <a:latin typeface="Trebuchet MS"/>
                <a:cs typeface="Trebuchet MS"/>
              </a:defRPr>
            </a:lvl1pPr>
          </a:lstStyle>
          <a:p>
            <a:endParaRPr/>
          </a:p>
        </p:txBody>
      </p:sp>
      <p:sp>
        <p:nvSpPr>
          <p:cNvPr id="4" name="Holder 4"/>
          <p:cNvSpPr>
            <a:spLocks noGrp="1"/>
          </p:cNvSpPr>
          <p:nvPr>
            <p:ph sz="half" idx="3"/>
          </p:nvPr>
        </p:nvSpPr>
        <p:spPr>
          <a:xfrm>
            <a:off x="6399327" y="1660236"/>
            <a:ext cx="4736465" cy="4173220"/>
          </a:xfrm>
          <a:prstGeom prst="rect">
            <a:avLst/>
          </a:prstGeom>
        </p:spPr>
        <p:txBody>
          <a:bodyPr wrap="square" lIns="0" tIns="0" rIns="0" bIns="0">
            <a:spAutoFit/>
          </a:bodyPr>
          <a:lstStyle>
            <a:lvl1pPr>
              <a:defRPr sz="1600" b="0" i="0">
                <a:solidFill>
                  <a:srgbClr val="57585B"/>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a:p>
            <a:endParaRPr lang="en-US"/>
          </a:p>
          <a:p>
            <a:endParaRPr lang="en-US"/>
          </a:p>
        </p:txBody>
      </p:sp>
      <p:sp>
        <p:nvSpPr>
          <p:cNvPr id="7" name="Holder 7"/>
          <p:cNvSpPr>
            <a:spLocks noGrp="1"/>
          </p:cNvSpPr>
          <p:nvPr>
            <p:ph type="sldNum" sz="quarter" idx="7"/>
          </p:nvPr>
        </p:nvSpPr>
        <p:spPr>
          <a:xfrm>
            <a:off x="10058400" y="6476327"/>
            <a:ext cx="584041" cy="244513"/>
          </a:xfrm>
        </p:spPr>
        <p:txBody>
          <a:bodyPr lIns="0" tIns="0" rIns="0" bIns="0"/>
          <a:lstStyle>
            <a:lvl1pPr>
              <a:defRPr sz="800" b="0" i="0">
                <a:solidFill>
                  <a:srgbClr val="6BB34A"/>
                </a:solidFill>
                <a:latin typeface="Trebuchet MS"/>
                <a:cs typeface="Trebuchet MS"/>
              </a:defRPr>
            </a:lvl1pPr>
          </a:lstStyle>
          <a:p>
            <a:pPr marL="91440">
              <a:lnSpc>
                <a:spcPct val="100000"/>
              </a:lnSpc>
              <a:spcBef>
                <a:spcPts val="55"/>
              </a:spcBef>
            </a:pPr>
            <a:fld id="{81D60167-4931-47E6-BA6A-407CBD079E47}" type="slidenum">
              <a:rPr/>
              <a:t>‹#›</a:t>
            </a:fld>
            <a:endParaRPr/>
          </a:p>
        </p:txBody>
      </p:sp>
    </p:spTree>
    <p:extLst>
      <p:ext uri="{BB962C8B-B14F-4D97-AF65-F5344CB8AC3E}">
        <p14:creationId xmlns:p14="http://schemas.microsoft.com/office/powerpoint/2010/main" val="233748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53993"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6" name="Text Placeholder 7">
            <a:extLst>
              <a:ext uri="{FF2B5EF4-FFF2-40B4-BE49-F238E27FC236}">
                <a16:creationId xmlns:a16="http://schemas.microsoft.com/office/drawing/2014/main" id="{87C3F9A2-DB22-1C42-B854-0751AE7C9673}"/>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91164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spTree>
    <p:extLst>
      <p:ext uri="{BB962C8B-B14F-4D97-AF65-F5344CB8AC3E}">
        <p14:creationId xmlns:p14="http://schemas.microsoft.com/office/powerpoint/2010/main" val="3762375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5878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01F98-48AF-9048-A20D-916E4721332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7548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3" name="Title 1"/>
          <p:cNvSpPr>
            <a:spLocks noGrp="1"/>
          </p:cNvSpPr>
          <p:nvPr>
            <p:ph type="title"/>
          </p:nvPr>
        </p:nvSpPr>
        <p:spPr>
          <a:xfrm>
            <a:off x="1181101" y="230137"/>
            <a:ext cx="9829799" cy="949325"/>
          </a:xfrm>
          <a:prstGeom prst="rect">
            <a:avLst/>
          </a:prstGeom>
        </p:spPr>
        <p:txBody>
          <a:bodyPr/>
          <a:lstStyle>
            <a:lvl1pPr>
              <a:defRPr>
                <a:solidFill>
                  <a:schemeClr val="accent3"/>
                </a:solidFill>
              </a:defRPr>
            </a:lvl1pPr>
          </a:lstStyle>
          <a:p>
            <a:r>
              <a:rPr lang="en-US"/>
              <a:t>Click to edit Master title style</a:t>
            </a:r>
          </a:p>
        </p:txBody>
      </p:sp>
      <p:sp>
        <p:nvSpPr>
          <p:cNvPr id="7" name="Content Placeholder 1"/>
          <p:cNvSpPr>
            <a:spLocks noGrp="1"/>
          </p:cNvSpPr>
          <p:nvPr>
            <p:ph sz="quarter" idx="10"/>
          </p:nvPr>
        </p:nvSpPr>
        <p:spPr>
          <a:xfrm>
            <a:off x="1181101" y="1212850"/>
            <a:ext cx="9829799" cy="4812986"/>
          </a:xfrm>
        </p:spPr>
        <p:txBody>
          <a:bodyPr/>
          <a:lstStyle>
            <a:lvl1pPr algn="just">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464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1" y="274320"/>
            <a:ext cx="10515600" cy="914400"/>
          </a:xfrm>
          <a:prstGeom prst="rect">
            <a:avLst/>
          </a:prstGeom>
        </p:spPr>
        <p:txBody>
          <a:bodyPr tIns="274320" anchor="t" anchorCtr="0"/>
          <a:lstStyle>
            <a:lvl1pPr algn="ctr">
              <a:defRPr sz="2275">
                <a:solidFill>
                  <a:srgbClr val="266FAF"/>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4"/>
            <a:ext cx="10515593" cy="4129203"/>
          </a:xfrm>
          <a:prstGeom prst="rect">
            <a:avLst/>
          </a:prstGeom>
        </p:spPr>
        <p:txBody>
          <a:bodyPr/>
          <a:lstStyle>
            <a:lvl1pPr marL="0" indent="0">
              <a:lnSpc>
                <a:spcPct val="100000"/>
              </a:lnSpc>
              <a:spcBef>
                <a:spcPts val="0"/>
              </a:spcBef>
              <a:spcAft>
                <a:spcPts val="488"/>
              </a:spcAft>
              <a:buClr>
                <a:srgbClr val="266FAF"/>
              </a:buClr>
              <a:buFont typeface="Wingdings" pitchFamily="2" charset="2"/>
              <a:buNone/>
              <a:defRPr sz="1300">
                <a:solidFill>
                  <a:srgbClr val="58595B"/>
                </a:solidFill>
                <a:latin typeface="Trebuchet MS" panose="020B0703020202090204" pitchFamily="34" charset="0"/>
              </a:defRPr>
            </a:lvl1pPr>
            <a:lvl2pPr marL="144463" indent="-138014">
              <a:lnSpc>
                <a:spcPct val="100000"/>
              </a:lnSpc>
              <a:spcBef>
                <a:spcPts val="0"/>
              </a:spcBef>
              <a:spcAft>
                <a:spcPts val="488"/>
              </a:spcAft>
              <a:buClr>
                <a:srgbClr val="266FAF"/>
              </a:buClr>
              <a:buFont typeface="Wingdings" pitchFamily="2" charset="2"/>
              <a:buChar char="§"/>
              <a:tabLst/>
              <a:defRPr sz="1300">
                <a:solidFill>
                  <a:srgbClr val="58595B"/>
                </a:solidFill>
                <a:latin typeface="Trebuchet MS" panose="020B0703020202090204" pitchFamily="34" charset="0"/>
              </a:defRPr>
            </a:lvl2pPr>
            <a:lvl3pPr marL="327620" indent="-91579">
              <a:lnSpc>
                <a:spcPct val="100000"/>
              </a:lnSpc>
              <a:spcBef>
                <a:spcPts val="0"/>
              </a:spcBef>
              <a:spcAft>
                <a:spcPts val="488"/>
              </a:spcAft>
              <a:buFont typeface="System Font Regular"/>
              <a:buChar char="-"/>
              <a:tabLst/>
              <a:defRPr sz="1300">
                <a:solidFill>
                  <a:srgbClr val="58595B"/>
                </a:solidFill>
                <a:latin typeface="Trebuchet MS" panose="020B0703020202090204" pitchFamily="34" charset="0"/>
              </a:defRPr>
            </a:lvl3pPr>
            <a:lvl4pPr marL="656531" indent="-144463">
              <a:lnSpc>
                <a:spcPct val="100000"/>
              </a:lnSpc>
              <a:spcBef>
                <a:spcPts val="0"/>
              </a:spcBef>
              <a:spcAft>
                <a:spcPts val="488"/>
              </a:spcAft>
              <a:buFont typeface="Arial" panose="020B0604020202020204" pitchFamily="34" charset="0"/>
              <a:buChar char="•"/>
              <a:tabLst/>
              <a:defRPr sz="1300">
                <a:solidFill>
                  <a:srgbClr val="58595B"/>
                </a:solidFill>
                <a:latin typeface="Trebuchet MS" panose="020B0703020202090204" pitchFamily="34" charset="0"/>
              </a:defRPr>
            </a:lvl4pPr>
            <a:lvl5pPr marL="928688" indent="-185738">
              <a:lnSpc>
                <a:spcPct val="100000"/>
              </a:lnSpc>
              <a:spcBef>
                <a:spcPts val="0"/>
              </a:spcBef>
              <a:spcAft>
                <a:spcPts val="488"/>
              </a:spcAft>
              <a:buFont typeface="System Font Regular"/>
              <a:buChar char="-"/>
              <a:defRPr sz="13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608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642" y="393512"/>
            <a:ext cx="11906655" cy="678673"/>
          </a:xfrm>
          <a:prstGeom prst="rect">
            <a:avLst/>
          </a:prstGeom>
        </p:spPr>
        <p:txBody>
          <a:bodyPr anchor="b" anchorCtr="0"/>
          <a:lstStyle>
            <a:lvl1pPr>
              <a:defRPr sz="2800">
                <a:solidFill>
                  <a:srgbClr val="1B6DAC"/>
                </a:solidFill>
              </a:defRPr>
            </a:lvl1pPr>
          </a:lstStyle>
          <a:p>
            <a:r>
              <a:rPr lang="en-US"/>
              <a:t>Click to edit Master title style</a:t>
            </a:r>
          </a:p>
        </p:txBody>
      </p:sp>
      <p:sp>
        <p:nvSpPr>
          <p:cNvPr id="3" name="Rectangle 2"/>
          <p:cNvSpPr/>
          <p:nvPr userDrawn="1"/>
        </p:nvSpPr>
        <p:spPr>
          <a:xfrm>
            <a:off x="2" y="6317674"/>
            <a:ext cx="12192001" cy="404720"/>
          </a:xfrm>
          <a:prstGeom prst="rect">
            <a:avLst/>
          </a:prstGeom>
          <a:solidFill>
            <a:srgbClr val="1B6D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16"/>
          <p:cNvSpPr txBox="1">
            <a:spLocks noChangeArrowheads="1"/>
          </p:cNvSpPr>
          <p:nvPr userDrawn="1"/>
        </p:nvSpPr>
        <p:spPr bwMode="auto">
          <a:xfrm>
            <a:off x="11277985" y="6390479"/>
            <a:ext cx="719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v"/>
              <a:defRPr sz="2400" b="1">
                <a:solidFill>
                  <a:schemeClr val="tx2"/>
                </a:solidFill>
                <a:latin typeface="Verdana" pitchFamily="34" charset="0"/>
                <a:ea typeface="HY견고딕"/>
                <a:cs typeface="HY견고딕"/>
              </a:defRPr>
            </a:lvl1pPr>
            <a:lvl2pPr marL="742950" indent="-28575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2pPr>
            <a:lvl3pPr marL="11430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3pPr>
            <a:lvl4pPr marL="16002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4pPr>
            <a:lvl5pPr marL="20574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5pPr>
            <a:lvl6pPr marL="25146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6pPr>
            <a:lvl7pPr marL="29718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7pPr>
            <a:lvl8pPr marL="34290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8pPr>
            <a:lvl9pPr marL="38862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9pPr>
          </a:lstStyle>
          <a:p>
            <a:pPr algn="ctr" eaLnBrk="1" hangingPunct="1">
              <a:spcBef>
                <a:spcPct val="0"/>
              </a:spcBef>
              <a:buClrTx/>
              <a:buFontTx/>
              <a:buNone/>
            </a:pPr>
            <a:fld id="{80F432F7-C2F3-4C0D-9F40-9DB5B85577E9}" type="slidenum">
              <a:rPr lang="en-US" altLang="en-US" sz="1000" b="1">
                <a:solidFill>
                  <a:schemeClr val="bg1"/>
                </a:solidFill>
                <a:latin typeface="Microsoft YaHei" pitchFamily="34" charset="-122"/>
                <a:ea typeface="Microsoft YaHei" pitchFamily="34" charset="-122"/>
              </a:rPr>
              <a:pPr algn="ctr" eaLnBrk="1" hangingPunct="1">
                <a:spcBef>
                  <a:spcPct val="0"/>
                </a:spcBef>
                <a:buClrTx/>
                <a:buFontTx/>
                <a:buNone/>
              </a:pPr>
              <a:t>‹#›</a:t>
            </a:fld>
            <a:endParaRPr lang="en-US" altLang="en-US" sz="1000" b="1">
              <a:solidFill>
                <a:schemeClr val="bg1"/>
              </a:solidFill>
              <a:latin typeface="Microsoft YaHei" pitchFamily="34" charset="-122"/>
              <a:ea typeface="Microsoft YaHei" pitchFamily="34" charset="-122"/>
            </a:endParaRPr>
          </a:p>
        </p:txBody>
      </p:sp>
      <p:cxnSp>
        <p:nvCxnSpPr>
          <p:cNvPr id="6" name="Straight Connector 5">
            <a:extLst>
              <a:ext uri="{FF2B5EF4-FFF2-40B4-BE49-F238E27FC236}">
                <a16:creationId xmlns:a16="http://schemas.microsoft.com/office/drawing/2014/main" id="{737528B3-5F3B-41D0-A92D-FB087527BE8D}"/>
              </a:ext>
            </a:extLst>
          </p:cNvPr>
          <p:cNvCxnSpPr>
            <a:cxnSpLocks/>
          </p:cNvCxnSpPr>
          <p:nvPr userDrawn="1"/>
        </p:nvCxnSpPr>
        <p:spPr>
          <a:xfrm>
            <a:off x="0" y="1057862"/>
            <a:ext cx="12192000" cy="8938"/>
          </a:xfrm>
          <a:prstGeom prst="line">
            <a:avLst/>
          </a:prstGeom>
          <a:ln w="9525">
            <a:solidFill>
              <a:srgbClr val="1B6D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60383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C1348B-BD14-7B46-BFBD-AE51D89024F1}"/>
              </a:ext>
            </a:extLst>
          </p:cNvPr>
          <p:cNvSpPr txBox="1"/>
          <p:nvPr userDrawn="1"/>
        </p:nvSpPr>
        <p:spPr>
          <a:xfrm>
            <a:off x="92075" y="348392"/>
            <a:ext cx="264816" cy="707886"/>
          </a:xfrm>
          <a:prstGeom prst="rect">
            <a:avLst/>
          </a:prstGeom>
          <a:noFill/>
        </p:spPr>
        <p:txBody>
          <a:bodyPr wrap="non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lang="en-US" sz="800" kern="1200">
                <a:solidFill>
                  <a:srgbClr val="777878"/>
                </a:solidFill>
                <a:effectLst/>
                <a:latin typeface="Arial" panose="020B0604020202020204" pitchFamily="34" charset="0"/>
                <a:ea typeface="+mn-ea"/>
                <a:cs typeface="Arial" panose="020B0604020202020204" pitchFamily="34" charset="0"/>
              </a:rPr>
              <a:t>N</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A</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S</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D</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A</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Q</a:t>
            </a:r>
          </a:p>
        </p:txBody>
      </p:sp>
      <p:sp>
        <p:nvSpPr>
          <p:cNvPr id="11" name="TextBox 10">
            <a:extLst>
              <a:ext uri="{FF2B5EF4-FFF2-40B4-BE49-F238E27FC236}">
                <a16:creationId xmlns:a16="http://schemas.microsoft.com/office/drawing/2014/main" id="{B9DF737C-8C33-624A-8274-6AAF28658B15}"/>
              </a:ext>
            </a:extLst>
          </p:cNvPr>
          <p:cNvSpPr txBox="1"/>
          <p:nvPr userDrawn="1"/>
        </p:nvSpPr>
        <p:spPr>
          <a:xfrm>
            <a:off x="264296" y="348392"/>
            <a:ext cx="258405" cy="502702"/>
          </a:xfrm>
          <a:prstGeom prst="rect">
            <a:avLst/>
          </a:prstGeom>
          <a:noFill/>
        </p:spPr>
        <p:txBody>
          <a:bodyPr wrap="non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B</a:t>
            </a:r>
          </a:p>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Y</a:t>
            </a:r>
          </a:p>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S</a:t>
            </a:r>
          </a:p>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I</a:t>
            </a:r>
          </a:p>
        </p:txBody>
      </p:sp>
      <p:cxnSp>
        <p:nvCxnSpPr>
          <p:cNvPr id="9" name="Straight Connector 8">
            <a:extLst>
              <a:ext uri="{FF2B5EF4-FFF2-40B4-BE49-F238E27FC236}">
                <a16:creationId xmlns:a16="http://schemas.microsoft.com/office/drawing/2014/main" id="{F29F8970-5B8B-B14B-B3EF-7C00ADBE4D87}"/>
              </a:ext>
            </a:extLst>
          </p:cNvPr>
          <p:cNvCxnSpPr/>
          <p:nvPr userDrawn="1"/>
        </p:nvCxnSpPr>
        <p:spPr>
          <a:xfrm flipV="1">
            <a:off x="310896" y="0"/>
            <a:ext cx="0" cy="1005840"/>
          </a:xfrm>
          <a:prstGeom prst="line">
            <a:avLst/>
          </a:prstGeom>
          <a:ln>
            <a:solidFill>
              <a:srgbClr val="266FA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sp>
        <p:nvSpPr>
          <p:cNvPr id="5" name="Rectangle 4">
            <a:extLst>
              <a:ext uri="{FF2B5EF4-FFF2-40B4-BE49-F238E27FC236}">
                <a16:creationId xmlns:a16="http://schemas.microsoft.com/office/drawing/2014/main" id="{302EDCC8-D487-EF44-A5B2-240215342DAC}"/>
              </a:ext>
            </a:extLst>
          </p:cNvPr>
          <p:cNvSpPr/>
          <p:nvPr userDrawn="1"/>
        </p:nvSpPr>
        <p:spPr>
          <a:xfrm>
            <a:off x="0" y="0"/>
            <a:ext cx="12192000" cy="274320"/>
          </a:xfrm>
          <a:prstGeom prst="rect">
            <a:avLst/>
          </a:prstGeom>
          <a:gradFill>
            <a:gsLst>
              <a:gs pos="100000">
                <a:srgbClr val="6BB34B"/>
              </a:gs>
              <a:gs pos="0">
                <a:srgbClr val="266F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lt1"/>
                </a:solidFill>
                <a:effectLst/>
                <a:latin typeface="Trebuchet MS" panose="020B0703020202090204" pitchFamily="34" charset="0"/>
                <a:ea typeface="+mn-ea"/>
                <a:cs typeface="+mn-cs"/>
              </a:rPr>
              <a:t>Elevarpharma.com</a:t>
            </a:r>
          </a:p>
        </p:txBody>
      </p:sp>
      <p:pic>
        <p:nvPicPr>
          <p:cNvPr id="12" name="Picture 11" descr="A close up of a sign&#10;&#10;Description automatically generated">
            <a:extLst>
              <a:ext uri="{FF2B5EF4-FFF2-40B4-BE49-F238E27FC236}">
                <a16:creationId xmlns:a16="http://schemas.microsoft.com/office/drawing/2014/main" id="{DB507DA8-3587-4945-BD60-ECC8F82DDA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99774" y="6417765"/>
            <a:ext cx="966981" cy="258076"/>
          </a:xfrm>
          <a:prstGeom prst="rect">
            <a:avLst/>
          </a:prstGeom>
        </p:spPr>
      </p:pic>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15" name="Slide Number Placeholder 7">
            <a:extLst>
              <a:ext uri="{FF2B5EF4-FFF2-40B4-BE49-F238E27FC236}">
                <a16:creationId xmlns:a16="http://schemas.microsoft.com/office/drawing/2014/main" id="{4C45277D-B30D-7749-B87D-F723CD7F0000}"/>
              </a:ext>
            </a:extLst>
          </p:cNvPr>
          <p:cNvSpPr>
            <a:spLocks noGrp="1"/>
          </p:cNvSpPr>
          <p:nvPr>
            <p:ph type="sldNum" sz="quarter" idx="4"/>
          </p:nvPr>
        </p:nvSpPr>
        <p:spPr>
          <a:xfrm>
            <a:off x="9945973" y="6364241"/>
            <a:ext cx="750603" cy="365125"/>
          </a:xfrm>
          <a:prstGeom prst="rect">
            <a:avLst/>
          </a:prstGeom>
        </p:spPr>
        <p:txBody>
          <a:bodyPr vert="horz" lIns="91440" tIns="45720" rIns="91440" bIns="45720" rtlCol="0" anchor="ctr"/>
          <a:lstStyle>
            <a:lvl1pPr algn="r">
              <a:defRPr sz="800">
                <a:solidFill>
                  <a:srgbClr val="6BB34B"/>
                </a:solidFill>
                <a:latin typeface="Trebuchet MS" panose="020B0703020202090204" pitchFamily="34" charset="0"/>
              </a:defRPr>
            </a:lvl1pPr>
          </a:lstStyle>
          <a:p>
            <a:fld id="{6A7DE7FA-1F23-BB43-A355-05CBB43A7C0C}" type="slidenum">
              <a:rPr lang="en-US" smtClean="0"/>
              <a:pPr/>
              <a:t>‹#›</a:t>
            </a:fld>
            <a:endParaRPr lang="en-US"/>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5681E4-8ADD-BC4C-B630-9420CDC3094D}"/>
              </a:ext>
            </a:extLst>
          </p:cNvPr>
          <p:cNvSpPr>
            <a:spLocks noGrp="1"/>
          </p:cNvSpPr>
          <p:nvPr>
            <p:ph sz="quarter" idx="11" hasCustomPrompt="1"/>
          </p:nvPr>
        </p:nvSpPr>
        <p:spPr>
          <a:xfrm>
            <a:off x="224482" y="6363606"/>
            <a:ext cx="9426405" cy="365760"/>
          </a:xfrm>
          <a:prstGeom prst="rect">
            <a:avLst/>
          </a:prstGeom>
        </p:spPr>
        <p:txBody>
          <a:bodyPr anchor="b" anchorCtr="0"/>
          <a:lstStyle>
            <a:lvl1pPr marL="0" indent="0">
              <a:spcBef>
                <a:spcPts val="300"/>
              </a:spcBef>
              <a:buFontTx/>
              <a:buNone/>
              <a:defRPr sz="800"/>
            </a:lvl1pPr>
            <a:lvl2pPr marL="457200" indent="0">
              <a:buFontTx/>
              <a:buNone/>
              <a:defRPr sz="800"/>
            </a:lvl2pPr>
            <a:lvl3pPr marL="914400" indent="0">
              <a:buFontTx/>
              <a:buNone/>
              <a:defRPr sz="800"/>
            </a:lvl3pPr>
            <a:lvl4pPr marL="1371600" indent="0">
              <a:buFontTx/>
              <a:buNone/>
              <a:defRPr sz="800"/>
            </a:lvl4pPr>
          </a:lstStyle>
          <a:p>
            <a:pPr lvl="0"/>
            <a:r>
              <a:rPr lang="en-US"/>
              <a:t>Note:</a:t>
            </a:r>
          </a:p>
        </p:txBody>
      </p:sp>
    </p:spTree>
    <p:extLst>
      <p:ext uri="{BB962C8B-B14F-4D97-AF65-F5344CB8AC3E}">
        <p14:creationId xmlns:p14="http://schemas.microsoft.com/office/powerpoint/2010/main" val="15690909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642" y="393512"/>
            <a:ext cx="11906655" cy="678673"/>
          </a:xfrm>
          <a:prstGeom prst="rect">
            <a:avLst/>
          </a:prstGeom>
        </p:spPr>
        <p:txBody>
          <a:bodyPr anchor="b" anchorCtr="0"/>
          <a:lstStyle>
            <a:lvl1pPr>
              <a:defRPr sz="2800">
                <a:solidFill>
                  <a:srgbClr val="1B6DAC"/>
                </a:solidFill>
              </a:defRPr>
            </a:lvl1pPr>
          </a:lstStyle>
          <a:p>
            <a:r>
              <a:rPr lang="en-US"/>
              <a:t>Click to edit Master title style</a:t>
            </a:r>
          </a:p>
        </p:txBody>
      </p:sp>
      <p:sp>
        <p:nvSpPr>
          <p:cNvPr id="3" name="Rectangle 2"/>
          <p:cNvSpPr/>
          <p:nvPr userDrawn="1"/>
        </p:nvSpPr>
        <p:spPr>
          <a:xfrm>
            <a:off x="2" y="6317674"/>
            <a:ext cx="12192001" cy="404720"/>
          </a:xfrm>
          <a:prstGeom prst="rect">
            <a:avLst/>
          </a:prstGeom>
          <a:solidFill>
            <a:srgbClr val="1B6D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r>
              <a:rPr lang="en-US" sz="1400" kern="1200">
                <a:solidFill>
                  <a:schemeClr val="lt1"/>
                </a:solidFill>
                <a:latin typeface="+mn-lt"/>
                <a:ea typeface="+mn-ea"/>
                <a:cs typeface="+mn-cs"/>
              </a:rPr>
              <a:t>														Confidential</a:t>
            </a:r>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48" y="6332468"/>
            <a:ext cx="1800779" cy="36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a:extLst>
              <a:ext uri="{FF2B5EF4-FFF2-40B4-BE49-F238E27FC236}">
                <a16:creationId xmlns:a16="http://schemas.microsoft.com/office/drawing/2014/main" id="{737528B3-5F3B-41D0-A92D-FB087527BE8D}"/>
              </a:ext>
            </a:extLst>
          </p:cNvPr>
          <p:cNvCxnSpPr>
            <a:cxnSpLocks/>
          </p:cNvCxnSpPr>
          <p:nvPr userDrawn="1"/>
        </p:nvCxnSpPr>
        <p:spPr>
          <a:xfrm>
            <a:off x="0" y="1066802"/>
            <a:ext cx="12192000" cy="1"/>
          </a:xfrm>
          <a:prstGeom prst="line">
            <a:avLst/>
          </a:prstGeom>
          <a:ln w="9525">
            <a:solidFill>
              <a:srgbClr val="1B6DAC"/>
            </a:solidFill>
          </a:ln>
        </p:spPr>
        <p:style>
          <a:lnRef idx="2">
            <a:schemeClr val="accent1"/>
          </a:lnRef>
          <a:fillRef idx="0">
            <a:schemeClr val="accent1"/>
          </a:fillRef>
          <a:effectRef idx="1">
            <a:schemeClr val="accent1"/>
          </a:effectRef>
          <a:fontRef idx="minor">
            <a:schemeClr val="tx1"/>
          </a:fontRef>
        </p:style>
      </p:cxnSp>
      <p:sp>
        <p:nvSpPr>
          <p:cNvPr id="9" name="TextBox 16"/>
          <p:cNvSpPr txBox="1">
            <a:spLocks noChangeArrowheads="1"/>
          </p:cNvSpPr>
          <p:nvPr userDrawn="1"/>
        </p:nvSpPr>
        <p:spPr bwMode="auto">
          <a:xfrm>
            <a:off x="11277985" y="6414229"/>
            <a:ext cx="719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v"/>
              <a:defRPr sz="2400" b="1">
                <a:solidFill>
                  <a:schemeClr val="tx2"/>
                </a:solidFill>
                <a:latin typeface="Verdana" pitchFamily="34" charset="0"/>
                <a:ea typeface="HY견고딕"/>
                <a:cs typeface="HY견고딕"/>
              </a:defRPr>
            </a:lvl1pPr>
            <a:lvl2pPr marL="742950" indent="-28575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2pPr>
            <a:lvl3pPr marL="11430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3pPr>
            <a:lvl4pPr marL="16002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4pPr>
            <a:lvl5pPr marL="20574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5pPr>
            <a:lvl6pPr marL="25146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6pPr>
            <a:lvl7pPr marL="29718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7pPr>
            <a:lvl8pPr marL="34290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8pPr>
            <a:lvl9pPr marL="38862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9pPr>
          </a:lstStyle>
          <a:p>
            <a:pPr marL="0" algn="ctr" defTabSz="457200" rtl="0" eaLnBrk="1" latinLnBrk="0" hangingPunct="1">
              <a:spcBef>
                <a:spcPct val="0"/>
              </a:spcBef>
              <a:buClrTx/>
              <a:buFontTx/>
              <a:buNone/>
            </a:pPr>
            <a:fld id="{80F432F7-C2F3-4C0D-9F40-9DB5B85577E9}" type="slidenum">
              <a:rPr lang="en-US" altLang="en-US" sz="1000" b="0" kern="1200">
                <a:solidFill>
                  <a:schemeClr val="bg1"/>
                </a:solidFill>
                <a:latin typeface="+mj-lt"/>
                <a:ea typeface="Microsoft YaHei" pitchFamily="34" charset="-122"/>
                <a:cs typeface="HY견고딕"/>
              </a:rPr>
              <a:pPr marL="0" algn="ctr" defTabSz="457200" rtl="0" eaLnBrk="1" latinLnBrk="0" hangingPunct="1">
                <a:spcBef>
                  <a:spcPct val="0"/>
                </a:spcBef>
                <a:buClrTx/>
                <a:buFontTx/>
                <a:buNone/>
              </a:pPr>
              <a:t>‹#›</a:t>
            </a:fld>
            <a:endParaRPr lang="en-US" altLang="en-US" sz="1000" b="0" kern="1200">
              <a:solidFill>
                <a:schemeClr val="bg1"/>
              </a:solidFill>
              <a:latin typeface="+mj-lt"/>
              <a:ea typeface="Microsoft YaHei" pitchFamily="34" charset="-122"/>
              <a:cs typeface="HY견고딕"/>
            </a:endParaRPr>
          </a:p>
        </p:txBody>
      </p:sp>
    </p:spTree>
    <p:extLst>
      <p:ext uri="{BB962C8B-B14F-4D97-AF65-F5344CB8AC3E}">
        <p14:creationId xmlns:p14="http://schemas.microsoft.com/office/powerpoint/2010/main" val="96365313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5BB-1F93-D147-B457-5917A750282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322C3BB-F843-3E4A-AA89-8E378A1020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9048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9BAF14-E12B-9C9B-2060-D530B188BE2D}"/>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F6B9D3F-224E-FC45-9A48-4B53679595D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811" t="12303" r="24924" b="17433"/>
          <a:stretch/>
        </p:blipFill>
        <p:spPr>
          <a:xfrm>
            <a:off x="-51370" y="-864"/>
            <a:ext cx="12192000" cy="6858000"/>
          </a:xfrm>
          <a:prstGeom prst="rect">
            <a:avLst/>
          </a:prstGeom>
        </p:spPr>
      </p:pic>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595634"/>
            <a:ext cx="10515600" cy="1067626"/>
          </a:xfrm>
        </p:spPr>
        <p:txBody>
          <a:bodyPr wrap="square" anchor="b" anchorCtr="0">
            <a:noAutofit/>
          </a:bodyPr>
          <a:lstStyle>
            <a:lvl1pPr>
              <a:lnSpc>
                <a:spcPct val="100000"/>
              </a:lnSpc>
              <a:defRPr sz="36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034166"/>
            <a:ext cx="10515600" cy="1500187"/>
          </a:xfrm>
          <a:prstGeom prst="rect">
            <a:avLst/>
          </a:prstGeom>
        </p:spPr>
        <p:txBody>
          <a:bodyPr wrap="square"/>
          <a:lstStyle>
            <a:lvl1pPr marL="0" indent="0">
              <a:buNone/>
              <a:defRPr sz="32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1F13236F-E8D0-1F78-AC10-025B895F4A69}"/>
              </a:ext>
            </a:extLst>
          </p:cNvPr>
          <p:cNvPicPr>
            <a:picLocks noChangeAspect="1"/>
          </p:cNvPicPr>
          <p:nvPr userDrawn="1"/>
        </p:nvPicPr>
        <p:blipFill>
          <a:blip r:embed="rId3"/>
          <a:stretch>
            <a:fillRect/>
          </a:stretch>
        </p:blipFill>
        <p:spPr>
          <a:xfrm>
            <a:off x="9413200" y="465224"/>
            <a:ext cx="2492986" cy="1301892"/>
          </a:xfrm>
          <a:prstGeom prst="rect">
            <a:avLst/>
          </a:prstGeom>
        </p:spPr>
      </p:pic>
      <p:sp>
        <p:nvSpPr>
          <p:cNvPr id="10" name="TextBox 9">
            <a:extLst>
              <a:ext uri="{FF2B5EF4-FFF2-40B4-BE49-F238E27FC236}">
                <a16:creationId xmlns:a16="http://schemas.microsoft.com/office/drawing/2014/main" id="{93761B75-1357-2A1B-AFCF-DE8048109430}"/>
              </a:ext>
            </a:extLst>
          </p:cNvPr>
          <p:cNvSpPr txBox="1"/>
          <p:nvPr userDrawn="1"/>
        </p:nvSpPr>
        <p:spPr>
          <a:xfrm>
            <a:off x="9443138" y="6627030"/>
            <a:ext cx="2129950" cy="92332"/>
          </a:xfrm>
          <a:prstGeom prst="rect">
            <a:avLst/>
          </a:prstGeom>
          <a:noFill/>
        </p:spPr>
        <p:txBody>
          <a:bodyPr wrap="squar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274808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4" name="Text Placeholder 7">
            <a:extLst>
              <a:ext uri="{FF2B5EF4-FFF2-40B4-BE49-F238E27FC236}">
                <a16:creationId xmlns:a16="http://schemas.microsoft.com/office/drawing/2014/main" id="{5ADABB34-04EB-4116-633A-568CB5C0F498}"/>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47486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9BAF14-E12B-9C9B-2060-D530B188BE2D}"/>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hidden="1">
            <a:extLst>
              <a:ext uri="{FF2B5EF4-FFF2-40B4-BE49-F238E27FC236}">
                <a16:creationId xmlns:a16="http://schemas.microsoft.com/office/drawing/2014/main" id="{6F6B9D3F-224E-FC45-9A48-4B53679595D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811" t="12303" r="24924" b="17433"/>
          <a:stretch/>
        </p:blipFill>
        <p:spPr>
          <a:xfrm>
            <a:off x="-51370" y="-864"/>
            <a:ext cx="12192000" cy="6858000"/>
          </a:xfrm>
          <a:prstGeom prst="rect">
            <a:avLst/>
          </a:prstGeom>
        </p:spPr>
      </p:pic>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595634"/>
            <a:ext cx="10515600" cy="1067626"/>
          </a:xfrm>
        </p:spPr>
        <p:txBody>
          <a:bodyPr wrap="square" anchor="b" anchorCtr="0">
            <a:noAutofit/>
          </a:bodyPr>
          <a:lstStyle>
            <a:lvl1pPr>
              <a:lnSpc>
                <a:spcPct val="100000"/>
              </a:lnSpc>
              <a:defRPr sz="36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034166"/>
            <a:ext cx="10515600" cy="1500187"/>
          </a:xfrm>
          <a:prstGeom prst="rect">
            <a:avLst/>
          </a:prstGeom>
        </p:spPr>
        <p:txBody>
          <a:bodyPr wrap="square"/>
          <a:lstStyle>
            <a:lvl1pPr marL="0" indent="0">
              <a:buNone/>
              <a:defRPr sz="32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hidden="1">
            <a:extLst>
              <a:ext uri="{FF2B5EF4-FFF2-40B4-BE49-F238E27FC236}">
                <a16:creationId xmlns:a16="http://schemas.microsoft.com/office/drawing/2014/main" id="{1F13236F-E8D0-1F78-AC10-025B895F4A69}"/>
              </a:ext>
            </a:extLst>
          </p:cNvPr>
          <p:cNvPicPr>
            <a:picLocks noChangeAspect="1"/>
          </p:cNvPicPr>
          <p:nvPr userDrawn="1"/>
        </p:nvPicPr>
        <p:blipFill>
          <a:blip r:embed="rId3"/>
          <a:stretch>
            <a:fillRect/>
          </a:stretch>
        </p:blipFill>
        <p:spPr>
          <a:xfrm>
            <a:off x="9413200" y="465224"/>
            <a:ext cx="2492986" cy="1301892"/>
          </a:xfrm>
          <a:prstGeom prst="rect">
            <a:avLst/>
          </a:prstGeom>
        </p:spPr>
      </p:pic>
      <p:pic>
        <p:nvPicPr>
          <p:cNvPr id="2" name="Picture 1" descr="A picture containing knife, weapon&#10;&#10;Description automatically generated">
            <a:extLst>
              <a:ext uri="{FF2B5EF4-FFF2-40B4-BE49-F238E27FC236}">
                <a16:creationId xmlns:a16="http://schemas.microsoft.com/office/drawing/2014/main" id="{ECD2BA28-2653-266A-6650-C80969BA67C8}"/>
              </a:ext>
            </a:extLst>
          </p:cNvPr>
          <p:cNvPicPr>
            <a:picLocks noChangeAspect="1"/>
          </p:cNvPicPr>
          <p:nvPr userDrawn="1"/>
        </p:nvPicPr>
        <p:blipFill rotWithShape="1">
          <a:blip r:embed="rId4" r:link="rId5">
            <a:alphaModFix/>
            <a:extLst>
              <a:ext uri="{28A0092B-C50C-407E-A947-70E740481C1C}">
                <a14:useLocalDpi xmlns:a14="http://schemas.microsoft.com/office/drawing/2010/main" val="0"/>
              </a:ext>
            </a:extLst>
          </a:blip>
          <a:srcRect l="2" r="27656" b="34369"/>
          <a:stretch>
            <a:fillRect/>
          </a:stretch>
        </p:blipFill>
        <p:spPr>
          <a:xfrm>
            <a:off x="8785651" y="5886466"/>
            <a:ext cx="3406349" cy="971534"/>
          </a:xfrm>
          <a:prstGeom prst="rect">
            <a:avLst/>
          </a:prstGeom>
          <a:effectLst/>
        </p:spPr>
      </p:pic>
      <p:pic>
        <p:nvPicPr>
          <p:cNvPr id="4" name="Picture 3" descr="Logo, company name&#10;&#10;Description automatically generated">
            <a:extLst>
              <a:ext uri="{FF2B5EF4-FFF2-40B4-BE49-F238E27FC236}">
                <a16:creationId xmlns:a16="http://schemas.microsoft.com/office/drawing/2014/main" id="{63229111-65C8-5E34-603F-A1F5F5B6446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454" r="38853" b="63599"/>
          <a:stretch/>
        </p:blipFill>
        <p:spPr>
          <a:xfrm>
            <a:off x="11243265" y="6281050"/>
            <a:ext cx="855484" cy="527273"/>
          </a:xfrm>
          <a:prstGeom prst="rect">
            <a:avLst/>
          </a:prstGeom>
        </p:spPr>
      </p:pic>
      <p:pic>
        <p:nvPicPr>
          <p:cNvPr id="11" name="Picture 10" descr="A picture containing knife, weapon&#10;&#10;Description automatically generated">
            <a:extLst>
              <a:ext uri="{FF2B5EF4-FFF2-40B4-BE49-F238E27FC236}">
                <a16:creationId xmlns:a16="http://schemas.microsoft.com/office/drawing/2014/main" id="{EE817055-67C0-706E-7D59-7FE6EB2C3C00}"/>
              </a:ext>
            </a:extLst>
          </p:cNvPr>
          <p:cNvPicPr>
            <a:picLocks noChangeAspect="1"/>
          </p:cNvPicPr>
          <p:nvPr userDrawn="1"/>
        </p:nvPicPr>
        <p:blipFill rotWithShape="1">
          <a:blip r:embed="rId4" r:link="rId5">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2" name="Picture 11" descr="Logo, company name&#10;&#10;Description automatically generated">
            <a:extLst>
              <a:ext uri="{FF2B5EF4-FFF2-40B4-BE49-F238E27FC236}">
                <a16:creationId xmlns:a16="http://schemas.microsoft.com/office/drawing/2014/main" id="{8FC5C8D1-DE53-4789-8631-83EDFE01D88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0" name="TextBox 9">
            <a:extLst>
              <a:ext uri="{FF2B5EF4-FFF2-40B4-BE49-F238E27FC236}">
                <a16:creationId xmlns:a16="http://schemas.microsoft.com/office/drawing/2014/main" id="{AFB773B8-A4A6-55C1-4220-2F70A50EC24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62936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levar them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E10B3D-0DDE-C18A-5643-83E2EBFE5E82}"/>
              </a:ext>
            </a:extLst>
          </p:cNvPr>
          <p:cNvSpPr/>
          <p:nvPr userDrawn="1"/>
        </p:nvSpPr>
        <p:spPr>
          <a:xfrm>
            <a:off x="1"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1ABF5B-FDC9-33D7-D9F9-C76EBB5958FE}"/>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1"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36E4DAFA-323A-FB19-0FE6-44DA7899C6E5}"/>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1" y="5886466"/>
            <a:ext cx="3406349" cy="971534"/>
          </a:xfrm>
          <a:prstGeom prst="rect">
            <a:avLst/>
          </a:prstGeom>
          <a:effectLst/>
        </p:spPr>
      </p:pic>
      <p:pic>
        <p:nvPicPr>
          <p:cNvPr id="18" name="Picture 17" descr="Logo, company name&#10;&#10;Description automatically generated">
            <a:extLst>
              <a:ext uri="{FF2B5EF4-FFF2-40B4-BE49-F238E27FC236}">
                <a16:creationId xmlns:a16="http://schemas.microsoft.com/office/drawing/2014/main" id="{1328968D-DD79-AA03-4FA3-09D3C3B95F4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5" y="6281050"/>
            <a:ext cx="855484" cy="527273"/>
          </a:xfrm>
          <a:prstGeom prst="rect">
            <a:avLst/>
          </a:prstGeom>
        </p:spPr>
      </p:pic>
      <p:pic>
        <p:nvPicPr>
          <p:cNvPr id="5" name="Picture 4" descr="A picture containing knife, weapon&#10;&#10;Description automatically generated">
            <a:extLst>
              <a:ext uri="{FF2B5EF4-FFF2-40B4-BE49-F238E27FC236}">
                <a16:creationId xmlns:a16="http://schemas.microsoft.com/office/drawing/2014/main" id="{5F5E99A3-3BE3-D61E-C8A5-5C25C0FDC9F8}"/>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1" name="Picture 10" descr="Logo, company name&#10;&#10;Description automatically generated">
            <a:extLst>
              <a:ext uri="{FF2B5EF4-FFF2-40B4-BE49-F238E27FC236}">
                <a16:creationId xmlns:a16="http://schemas.microsoft.com/office/drawing/2014/main" id="{A3608417-67E8-AE90-1485-706B615D7D1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pic>
        <p:nvPicPr>
          <p:cNvPr id="2" name="Picture 1">
            <a:extLst>
              <a:ext uri="{FF2B5EF4-FFF2-40B4-BE49-F238E27FC236}">
                <a16:creationId xmlns:a16="http://schemas.microsoft.com/office/drawing/2014/main" id="{E58265D0-FB4D-0AB9-0189-F5621DF8990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594811" y="872838"/>
            <a:ext cx="8385119" cy="4239490"/>
          </a:xfrm>
          <a:prstGeom prst="rect">
            <a:avLst/>
          </a:prstGeom>
        </p:spPr>
      </p:pic>
      <p:sp>
        <p:nvSpPr>
          <p:cNvPr id="3" name="TextBox 2">
            <a:extLst>
              <a:ext uri="{FF2B5EF4-FFF2-40B4-BE49-F238E27FC236}">
                <a16:creationId xmlns:a16="http://schemas.microsoft.com/office/drawing/2014/main" id="{2A0785E4-2E3F-93A2-B0AF-9DDD0F25DD8F}"/>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9197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Elevar plai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E10B3D-0DDE-C18A-5643-83E2EBFE5E82}"/>
              </a:ext>
            </a:extLst>
          </p:cNvPr>
          <p:cNvSpPr/>
          <p:nvPr userDrawn="1"/>
        </p:nvSpPr>
        <p:spPr>
          <a:xfrm>
            <a:off x="1"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1ABF5B-FDC9-33D7-D9F9-C76EBB5958FE}"/>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1"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36E4DAFA-323A-FB19-0FE6-44DA7899C6E5}"/>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1" y="5886466"/>
            <a:ext cx="3406349" cy="971534"/>
          </a:xfrm>
          <a:prstGeom prst="rect">
            <a:avLst/>
          </a:prstGeom>
          <a:effectLst/>
        </p:spPr>
      </p:pic>
      <p:pic>
        <p:nvPicPr>
          <p:cNvPr id="18" name="Picture 17" descr="Logo, company name&#10;&#10;Description automatically generated">
            <a:extLst>
              <a:ext uri="{FF2B5EF4-FFF2-40B4-BE49-F238E27FC236}">
                <a16:creationId xmlns:a16="http://schemas.microsoft.com/office/drawing/2014/main" id="{1328968D-DD79-AA03-4FA3-09D3C3B95F4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5" y="6281050"/>
            <a:ext cx="855484" cy="527273"/>
          </a:xfrm>
          <a:prstGeom prst="rect">
            <a:avLst/>
          </a:prstGeom>
        </p:spPr>
      </p:pic>
      <p:pic>
        <p:nvPicPr>
          <p:cNvPr id="5" name="Picture 4" descr="A picture containing knife, weapon&#10;&#10;Description automatically generated">
            <a:extLst>
              <a:ext uri="{FF2B5EF4-FFF2-40B4-BE49-F238E27FC236}">
                <a16:creationId xmlns:a16="http://schemas.microsoft.com/office/drawing/2014/main" id="{5F5E99A3-3BE3-D61E-C8A5-5C25C0FDC9F8}"/>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1" name="Picture 10" descr="Logo, company name&#10;&#10;Description automatically generated">
            <a:extLst>
              <a:ext uri="{FF2B5EF4-FFF2-40B4-BE49-F238E27FC236}">
                <a16:creationId xmlns:a16="http://schemas.microsoft.com/office/drawing/2014/main" id="{A3608417-67E8-AE90-1485-706B615D7D1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extBox 1">
            <a:extLst>
              <a:ext uri="{FF2B5EF4-FFF2-40B4-BE49-F238E27FC236}">
                <a16:creationId xmlns:a16="http://schemas.microsoft.com/office/drawing/2014/main" id="{3208EA39-D277-4D90-1D28-646DED7C37C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8767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74D6B-1426-FE3C-BF18-B024EEF20089}"/>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5" name="Picture 4" descr="Logo, company name&#10;&#10;Description automatically generated">
            <a:extLst>
              <a:ext uri="{FF2B5EF4-FFF2-40B4-BE49-F238E27FC236}">
                <a16:creationId xmlns:a16="http://schemas.microsoft.com/office/drawing/2014/main" id="{0BE2B9AF-2837-1CF0-C744-09CBE51CD5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88A866F7-FE36-9434-17C2-ED0416308098}"/>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
        <p:nvSpPr>
          <p:cNvPr id="6" name="Title 1">
            <a:extLst>
              <a:ext uri="{FF2B5EF4-FFF2-40B4-BE49-F238E27FC236}">
                <a16:creationId xmlns:a16="http://schemas.microsoft.com/office/drawing/2014/main" id="{00006854-BE5E-2B47-3DF7-1611C71397E9}"/>
              </a:ext>
            </a:extLst>
          </p:cNvPr>
          <p:cNvSpPr txBox="1">
            <a:spLocks/>
          </p:cNvSpPr>
          <p:nvPr userDrawn="1"/>
        </p:nvSpPr>
        <p:spPr>
          <a:xfrm>
            <a:off x="831850" y="2595634"/>
            <a:ext cx="10515600" cy="1067626"/>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36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solidFill>
                  <a:schemeClr val="bg2"/>
                </a:solidFill>
              </a:rPr>
              <a:t>Click to edit Master title style</a:t>
            </a:r>
          </a:p>
        </p:txBody>
      </p:sp>
      <p:sp>
        <p:nvSpPr>
          <p:cNvPr id="9" name="Text Placeholder 2">
            <a:extLst>
              <a:ext uri="{FF2B5EF4-FFF2-40B4-BE49-F238E27FC236}">
                <a16:creationId xmlns:a16="http://schemas.microsoft.com/office/drawing/2014/main" id="{DB11AB11-FB66-233F-B759-6DDD839F0555}"/>
              </a:ext>
            </a:extLst>
          </p:cNvPr>
          <p:cNvSpPr>
            <a:spLocks noGrp="1"/>
          </p:cNvSpPr>
          <p:nvPr>
            <p:ph type="body" idx="10"/>
          </p:nvPr>
        </p:nvSpPr>
        <p:spPr>
          <a:xfrm>
            <a:off x="831850" y="4034166"/>
            <a:ext cx="10515600" cy="1500187"/>
          </a:xfrm>
          <a:prstGeom prst="rect">
            <a:avLst/>
          </a:prstGeom>
        </p:spPr>
        <p:txBody>
          <a:bodyPr wrap="square"/>
          <a:lstStyle>
            <a:lvl1pPr marL="0" indent="0">
              <a:buNone/>
              <a:defRPr sz="3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6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BCAF921-8E63-835A-B7CA-C45FB5841174}"/>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6" name="Text Placeholder 2">
            <a:extLst>
              <a:ext uri="{FF2B5EF4-FFF2-40B4-BE49-F238E27FC236}">
                <a16:creationId xmlns:a16="http://schemas.microsoft.com/office/drawing/2014/main" id="{89E6E565-5CD9-6EBB-0788-6A8C63EBC61C}"/>
              </a:ext>
            </a:extLst>
          </p:cNvPr>
          <p:cNvSpPr>
            <a:spLocks noGrp="1"/>
          </p:cNvSpPr>
          <p:nvPr>
            <p:ph idx="1"/>
          </p:nvPr>
        </p:nvSpPr>
        <p:spPr>
          <a:xfrm>
            <a:off x="560997" y="1097280"/>
            <a:ext cx="10126364" cy="5089568"/>
          </a:xfrm>
          <a:prstGeom prst="rect">
            <a:avLst/>
          </a:prstGeom>
        </p:spPr>
        <p:txBody>
          <a:bodyPr vert="horz" wrap="square" lIns="0" tIns="0" rIns="0" bIns="0" rtlCol="0">
            <a:noAutofit/>
          </a:bodyPr>
          <a:lstStyle>
            <a:lvl1pPr marL="228600" indent="-228600">
              <a:defRPr/>
            </a:lvl1pPr>
            <a:lvl2pPr marL="571500" indent="-223838">
              <a:defRPr/>
            </a:lvl2pPr>
            <a:lvl3pPr marL="800100" indent="-214313">
              <a:buFont typeface="Arial" panose="020B0604020202020204" pitchFamily="34" charset="0"/>
              <a:buChar char="•"/>
              <a:defRPr/>
            </a:lvl3pPr>
            <a:lvl4pPr marL="1143000" indent="-2286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a:extLst>
              <a:ext uri="{FF2B5EF4-FFF2-40B4-BE49-F238E27FC236}">
                <a16:creationId xmlns:a16="http://schemas.microsoft.com/office/drawing/2014/main" id="{D50A07E6-26AD-7EF2-BC4F-E14DD0520B30}"/>
              </a:ext>
            </a:extLst>
          </p:cNvPr>
          <p:cNvSpPr>
            <a:spLocks noGrp="1"/>
          </p:cNvSpPr>
          <p:nvPr>
            <p:ph type="body" sz="quarter" idx="10" hasCustomPrompt="1"/>
          </p:nvPr>
        </p:nvSpPr>
        <p:spPr>
          <a:xfrm>
            <a:off x="548640" y="6304836"/>
            <a:ext cx="7406640"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7249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mn-lt"/>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mn-lt"/>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mn-lt"/>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mn-lt"/>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mn-lt"/>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pic>
        <p:nvPicPr>
          <p:cNvPr id="6" name="Picture 5">
            <a:extLst>
              <a:ext uri="{FF2B5EF4-FFF2-40B4-BE49-F238E27FC236}">
                <a16:creationId xmlns:a16="http://schemas.microsoft.com/office/drawing/2014/main" id="{58FF3E8F-F3E4-329A-E776-89BA663C581D}"/>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7" name="Picture 6" descr="Logo, company name&#10;&#10;Description automatically generated">
            <a:extLst>
              <a:ext uri="{FF2B5EF4-FFF2-40B4-BE49-F238E27FC236}">
                <a16:creationId xmlns:a16="http://schemas.microsoft.com/office/drawing/2014/main" id="{ED73B088-87D4-824E-D076-A1B69727E5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7406640"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10" name="TextBox 9">
            <a:extLst>
              <a:ext uri="{FF2B5EF4-FFF2-40B4-BE49-F238E27FC236}">
                <a16:creationId xmlns:a16="http://schemas.microsoft.com/office/drawing/2014/main" id="{C3EC8772-CB49-87F9-4E8F-35BDC9BBDB75}"/>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17007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o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5558F-B5E6-F281-5B2A-D08EE70B1326}"/>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knife, weapon&#10;&#10;Description automatically generated">
            <a:extLst>
              <a:ext uri="{FF2B5EF4-FFF2-40B4-BE49-F238E27FC236}">
                <a16:creationId xmlns:a16="http://schemas.microsoft.com/office/drawing/2014/main" id="{D02F8CBA-A680-E3DD-C44E-1DE878985D22}"/>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1" name="Picture 10" descr="Logo, company name&#10;&#10;Description automatically generated">
            <a:extLst>
              <a:ext uri="{FF2B5EF4-FFF2-40B4-BE49-F238E27FC236}">
                <a16:creationId xmlns:a16="http://schemas.microsoft.com/office/drawing/2014/main" id="{1DBE40AE-32A7-1429-FBC0-58D83E1684E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2" name="TextBox 11">
            <a:extLst>
              <a:ext uri="{FF2B5EF4-FFF2-40B4-BE49-F238E27FC236}">
                <a16:creationId xmlns:a16="http://schemas.microsoft.com/office/drawing/2014/main" id="{FE53093C-4F7D-2538-64EB-A5E6ED1DCDA5}"/>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15" name="Text Placeholder 14">
            <a:extLst>
              <a:ext uri="{FF2B5EF4-FFF2-40B4-BE49-F238E27FC236}">
                <a16:creationId xmlns:a16="http://schemas.microsoft.com/office/drawing/2014/main" id="{117D90AF-B0DE-BDBC-9B48-1D38BC11DFF2}"/>
              </a:ext>
            </a:extLst>
          </p:cNvPr>
          <p:cNvSpPr>
            <a:spLocks noGrp="1"/>
          </p:cNvSpPr>
          <p:nvPr>
            <p:ph type="body" sz="quarter" idx="11"/>
          </p:nvPr>
        </p:nvSpPr>
        <p:spPr>
          <a:xfrm>
            <a:off x="542660" y="1403350"/>
            <a:ext cx="10266362" cy="4585403"/>
          </a:xfrm>
        </p:spPr>
        <p:txBody>
          <a:bodyPr/>
          <a:lstStyle>
            <a:lvl1pPr marL="228600" indent="-228600">
              <a:buClr>
                <a:schemeClr val="accent2"/>
              </a:buClr>
              <a:defRPr>
                <a:solidFill>
                  <a:schemeClr val="bg1"/>
                </a:solidFill>
              </a:defRPr>
            </a:lvl1pPr>
            <a:lvl2pPr marL="628650" indent="-287338">
              <a:buClr>
                <a:schemeClr val="accent2"/>
              </a:buClr>
              <a:defRPr>
                <a:solidFill>
                  <a:schemeClr val="bg1"/>
                </a:solidFill>
              </a:defRPr>
            </a:lvl2pPr>
            <a:lvl3pPr marL="971550" indent="-287338">
              <a:buClr>
                <a:schemeClr val="accent2"/>
              </a:buClr>
              <a:buFont typeface="Arial" panose="020B0604020202020204" pitchFamily="34" charset="0"/>
              <a:buChar char="•"/>
              <a:defRPr>
                <a:solidFill>
                  <a:schemeClr val="bg1"/>
                </a:solidFill>
              </a:defRPr>
            </a:lvl3pPr>
            <a:lvl4pPr marL="1314450" indent="-260350">
              <a:buClr>
                <a:schemeClr val="accent2"/>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8105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on black">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8052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4" name="Text Placeholder 7">
            <a:extLst>
              <a:ext uri="{FF2B5EF4-FFF2-40B4-BE49-F238E27FC236}">
                <a16:creationId xmlns:a16="http://schemas.microsoft.com/office/drawing/2014/main" id="{5ADABB34-04EB-4116-633A-568CB5C0F498}"/>
              </a:ext>
            </a:extLst>
          </p:cNvPr>
          <p:cNvSpPr>
            <a:spLocks noGrp="1"/>
          </p:cNvSpPr>
          <p:nvPr>
            <p:ph type="body" sz="quarter" idx="10" hasCustomPrompt="1"/>
          </p:nvPr>
        </p:nvSpPr>
        <p:spPr>
          <a:xfrm>
            <a:off x="548640" y="6304836"/>
            <a:ext cx="7406640"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85047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09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9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only on blue gr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C293B-6DE4-844C-A3B2-5A3FA949E5DB}"/>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gn="ctr">
              <a:lnSpc>
                <a:spcPct val="100000"/>
              </a:lnSpc>
              <a:defRPr>
                <a:solidFill>
                  <a:schemeClr val="bg1"/>
                </a:solidFill>
              </a:defRPr>
            </a:lvl1pPr>
          </a:lstStyle>
          <a:p>
            <a:r>
              <a:rPr lang="en-US"/>
              <a:t>Click to edit Master title style</a:t>
            </a:r>
          </a:p>
        </p:txBody>
      </p:sp>
      <p:pic>
        <p:nvPicPr>
          <p:cNvPr id="7" name="Picture 6" descr="A picture containing knife, weapon&#10;&#10;Description automatically generated">
            <a:extLst>
              <a:ext uri="{FF2B5EF4-FFF2-40B4-BE49-F238E27FC236}">
                <a16:creationId xmlns:a16="http://schemas.microsoft.com/office/drawing/2014/main" id="{0EB1E456-B770-E6CA-197A-085ACB398DB7}"/>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8" name="Picture 7" descr="Logo, company name&#10;&#10;Description automatically generated">
            <a:extLst>
              <a:ext uri="{FF2B5EF4-FFF2-40B4-BE49-F238E27FC236}">
                <a16:creationId xmlns:a16="http://schemas.microsoft.com/office/drawing/2014/main" id="{FDE843FF-F5A9-3004-5A9C-BF3DC601590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58764C69-EB4A-17FD-CA86-9B58436CC5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07330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only on blue gr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C293B-6DE4-844C-A3B2-5A3FA949E5DB}"/>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knife, weapon&#10;&#10;Description automatically generated">
            <a:extLst>
              <a:ext uri="{FF2B5EF4-FFF2-40B4-BE49-F238E27FC236}">
                <a16:creationId xmlns:a16="http://schemas.microsoft.com/office/drawing/2014/main" id="{0EB1E456-B770-E6CA-197A-085ACB398DB7}"/>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8" name="Picture 7" descr="Logo, company name&#10;&#10;Description automatically generated">
            <a:extLst>
              <a:ext uri="{FF2B5EF4-FFF2-40B4-BE49-F238E27FC236}">
                <a16:creationId xmlns:a16="http://schemas.microsoft.com/office/drawing/2014/main" id="{FDE843FF-F5A9-3004-5A9C-BF3DC601590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58764C69-EB4A-17FD-CA86-9B58436CC5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8389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le only lower on blue gr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2DE795-575F-0F1F-75C4-4A3B4EB828C4}"/>
              </a:ext>
            </a:extLst>
          </p:cNvPr>
          <p:cNvSpPr/>
          <p:nvPr userDrawn="1"/>
        </p:nvSpPr>
        <p:spPr>
          <a:xfrm>
            <a:off x="-1" y="0"/>
            <a:ext cx="12192000" cy="6866494"/>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a:xfrm>
            <a:off x="548640" y="770768"/>
            <a:ext cx="11098429" cy="613532"/>
          </a:xfrm>
        </p:spPr>
        <p:txBody>
          <a:bodyPr anchor="b" anchorCtr="0"/>
          <a:lstStyle>
            <a:lvl1pPr algn="ctr">
              <a:lnSpc>
                <a:spcPct val="100000"/>
              </a:lnSpc>
              <a:defRPr>
                <a:solidFill>
                  <a:schemeClr val="bg1"/>
                </a:solidFill>
              </a:defRPr>
            </a:lvl1pPr>
          </a:lstStyle>
          <a:p>
            <a:r>
              <a:rPr lang="en-US"/>
              <a:t>Click to edit Master title style</a:t>
            </a:r>
          </a:p>
        </p:txBody>
      </p:sp>
      <p:pic>
        <p:nvPicPr>
          <p:cNvPr id="7" name="Picture 6" descr="A picture containing knife, weapon&#10;&#10;Description automatically generated">
            <a:extLst>
              <a:ext uri="{FF2B5EF4-FFF2-40B4-BE49-F238E27FC236}">
                <a16:creationId xmlns:a16="http://schemas.microsoft.com/office/drawing/2014/main" id="{0EB1E456-B770-E6CA-197A-085ACB398DB7}"/>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8" name="Picture 7" descr="Logo, company name&#10;&#10;Description automatically generated">
            <a:extLst>
              <a:ext uri="{FF2B5EF4-FFF2-40B4-BE49-F238E27FC236}">
                <a16:creationId xmlns:a16="http://schemas.microsoft.com/office/drawing/2014/main" id="{FDE843FF-F5A9-3004-5A9C-BF3DC601590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58764C69-EB4A-17FD-CA86-9B58436CC5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295900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Only no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84204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344">
          <p15:clr>
            <a:srgbClr val="FBAE40"/>
          </p15:clr>
        </p15:guide>
        <p15:guide id="4" pos="3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igher title no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a:xfrm>
            <a:off x="548640" y="91440"/>
            <a:ext cx="11098429" cy="613532"/>
          </a:xfrm>
        </p:spPr>
        <p:txBody>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428006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344">
          <p15:clr>
            <a:srgbClr val="FBAE40"/>
          </p15:clr>
        </p15:guide>
        <p15:guide id="4" pos="33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51669EF2-41E0-F20D-3466-A19D6C4278D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Inc. All Rights Reserved.</a:t>
            </a:r>
          </a:p>
        </p:txBody>
      </p:sp>
    </p:spTree>
    <p:extLst>
      <p:ext uri="{BB962C8B-B14F-4D97-AF65-F5344CB8AC3E}">
        <p14:creationId xmlns:p14="http://schemas.microsoft.com/office/powerpoint/2010/main" val="41889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3FB7A-1D36-8430-B5A4-875F8C60C4A8}"/>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6" name="Picture 5" descr="Logo, company name&#10;&#10;Description automatically generated">
            <a:extLst>
              <a:ext uri="{FF2B5EF4-FFF2-40B4-BE49-F238E27FC236}">
                <a16:creationId xmlns:a16="http://schemas.microsoft.com/office/drawing/2014/main" id="{13E94C56-E783-5729-D511-3F2DF1F74F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0" name="Title Placeholder 1">
            <a:extLst>
              <a:ext uri="{FF2B5EF4-FFF2-40B4-BE49-F238E27FC236}">
                <a16:creationId xmlns:a16="http://schemas.microsoft.com/office/drawing/2014/main" id="{34036008-95A2-66D9-EA93-7D5397D9AE55}"/>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11" name="Text Placeholder 2">
            <a:extLst>
              <a:ext uri="{FF2B5EF4-FFF2-40B4-BE49-F238E27FC236}">
                <a16:creationId xmlns:a16="http://schemas.microsoft.com/office/drawing/2014/main" id="{4A7840D2-0C7F-578A-6D95-90A0C400D9A0}"/>
              </a:ext>
            </a:extLst>
          </p:cNvPr>
          <p:cNvSpPr>
            <a:spLocks noGrp="1"/>
          </p:cNvSpPr>
          <p:nvPr>
            <p:ph idx="1" hasCustomPrompt="1"/>
          </p:nvPr>
        </p:nvSpPr>
        <p:spPr>
          <a:xfrm>
            <a:off x="560997" y="1097280"/>
            <a:ext cx="10126364" cy="5089568"/>
          </a:xfrm>
          <a:prstGeom prst="rect">
            <a:avLst/>
          </a:prstGeom>
        </p:spPr>
        <p:txBody>
          <a:bodyPr vert="horz" wrap="square" lIns="0" tIns="0" rIns="0" bIns="0" rtlCol="0">
            <a:noAutofit/>
          </a:body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15" name="Text Placeholder 7">
            <a:extLst>
              <a:ext uri="{FF2B5EF4-FFF2-40B4-BE49-F238E27FC236}">
                <a16:creationId xmlns:a16="http://schemas.microsoft.com/office/drawing/2014/main" id="{BE343C7E-23B1-A708-76F4-31E921C7F2E7}"/>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4" name="TextBox 3">
            <a:extLst>
              <a:ext uri="{FF2B5EF4-FFF2-40B4-BE49-F238E27FC236}">
                <a16:creationId xmlns:a16="http://schemas.microsoft.com/office/drawing/2014/main" id="{1D85E7C7-A723-A8B1-115A-3C445375F66C}"/>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5809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CBE7-8F85-328A-6778-E8A1FEE72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0F20A-AE45-07B7-8DFF-E2F9D223D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E76BB-06C4-11E7-9F97-412F068CB32C}"/>
              </a:ext>
            </a:extLst>
          </p:cNvPr>
          <p:cNvSpPr>
            <a:spLocks noGrp="1"/>
          </p:cNvSpPr>
          <p:nvPr>
            <p:ph type="dt" sz="half" idx="10"/>
          </p:nvPr>
        </p:nvSpPr>
        <p:spPr/>
        <p:txBody>
          <a:bodyPr/>
          <a:lstStyle/>
          <a:p>
            <a:fld id="{88DD3FAA-2C8A-4214-8740-9CC52C9A5A74}" type="datetimeFigureOut">
              <a:rPr lang="en-US" smtClean="0"/>
              <a:t>1/21/2025</a:t>
            </a:fld>
            <a:endParaRPr lang="en-US"/>
          </a:p>
        </p:txBody>
      </p:sp>
      <p:sp>
        <p:nvSpPr>
          <p:cNvPr id="5" name="Footer Placeholder 4">
            <a:extLst>
              <a:ext uri="{FF2B5EF4-FFF2-40B4-BE49-F238E27FC236}">
                <a16:creationId xmlns:a16="http://schemas.microsoft.com/office/drawing/2014/main" id="{6EE3CC44-5537-07DD-C825-0B729D76C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0FC0C-C430-6C4E-C550-6973CFE83C7A}"/>
              </a:ext>
            </a:extLst>
          </p:cNvPr>
          <p:cNvSpPr>
            <a:spLocks noGrp="1"/>
          </p:cNvSpPr>
          <p:nvPr>
            <p:ph type="sldNum" sz="quarter" idx="12"/>
          </p:nvPr>
        </p:nvSpPr>
        <p:spPr/>
        <p:txBody>
          <a:bodyPr/>
          <a:lstStyle/>
          <a:p>
            <a:fld id="{193792E6-183E-4DCE-825E-1EB0022B44FE}" type="slidenum">
              <a:rPr lang="en-US" smtClean="0"/>
              <a:t>‹#›</a:t>
            </a:fld>
            <a:endParaRPr lang="en-US"/>
          </a:p>
        </p:txBody>
      </p:sp>
    </p:spTree>
    <p:extLst>
      <p:ext uri="{BB962C8B-B14F-4D97-AF65-F5344CB8AC3E}">
        <p14:creationId xmlns:p14="http://schemas.microsoft.com/office/powerpoint/2010/main" val="14164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image" Target="../media/image2.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image" Target="../media/image5.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8"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1.emf"/><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DC749-881E-FDC5-2999-0FC9203A3297}"/>
              </a:ext>
            </a:extLst>
          </p:cNvPr>
          <p:cNvPicPr>
            <a:picLocks noChangeAspect="1"/>
          </p:cNvPicPr>
          <p:nvPr userDrawn="1"/>
        </p:nvPicPr>
        <p:blipFill rotWithShape="1">
          <a:blip r:embed="rId19"/>
          <a:srcRect l="-1" t="-76448" r="27035" b="36154"/>
          <a:stretch/>
        </p:blipFill>
        <p:spPr>
          <a:xfrm>
            <a:off x="8693750" y="4749801"/>
            <a:ext cx="3498250" cy="2108199"/>
          </a:xfrm>
          <a:prstGeom prst="rect">
            <a:avLst/>
          </a:prstGeom>
        </p:spPr>
      </p:pic>
      <p:pic>
        <p:nvPicPr>
          <p:cNvPr id="10" name="Picture 9" descr="Logo, company name&#10;&#10;Description automatically generated">
            <a:extLst>
              <a:ext uri="{FF2B5EF4-FFF2-40B4-BE49-F238E27FC236}">
                <a16:creationId xmlns:a16="http://schemas.microsoft.com/office/drawing/2014/main" id="{BE49AC63-3C67-E6A7-4A0F-C813021A0D16}"/>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8640" y="365760"/>
            <a:ext cx="11098429" cy="613532"/>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8640"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07352074-4962-6899-BA6B-7848776D0F50}"/>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E9B1BA4-2B14-C24B-BE32-4608C22012F2}"/>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444020520"/>
      </p:ext>
    </p:extLst>
  </p:cSld>
  <p:clrMap bg1="lt1" tx1="dk1" bg2="lt2" tx2="dk2" accent1="accent1" accent2="accent2" accent3="accent3" accent4="accent4" accent5="accent5" accent6="accent6" hlink="hlink" folHlink="folHlink"/>
  <p:sldLayoutIdLst>
    <p:sldLayoutId id="2147483702" r:id="rId1"/>
    <p:sldLayoutId id="2147483721" r:id="rId2"/>
    <p:sldLayoutId id="2147483704" r:id="rId3"/>
    <p:sldLayoutId id="2147483703" r:id="rId4"/>
    <p:sldLayoutId id="2147483761" r:id="rId5"/>
    <p:sldLayoutId id="2147483762" r:id="rId6"/>
    <p:sldLayoutId id="2147483777" r:id="rId7"/>
    <p:sldLayoutId id="2147483708" r:id="rId8"/>
    <p:sldLayoutId id="2147483711" r:id="rId9"/>
    <p:sldLayoutId id="2147483778" r:id="rId10"/>
    <p:sldLayoutId id="2147483853" r:id="rId11"/>
    <p:sldLayoutId id="2147483780" r:id="rId12"/>
    <p:sldLayoutId id="2147483785" r:id="rId13"/>
    <p:sldLayoutId id="2147483817" r:id="rId14"/>
    <p:sldLayoutId id="2147483852" r:id="rId15"/>
    <p:sldLayoutId id="2147483781" r:id="rId16"/>
    <p:sldLayoutId id="214748383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p:titleStyle>
    <p:body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DC749-881E-FDC5-2999-0FC9203A3297}"/>
              </a:ext>
            </a:extLst>
          </p:cNvPr>
          <p:cNvPicPr>
            <a:picLocks noChangeAspect="1"/>
          </p:cNvPicPr>
          <p:nvPr userDrawn="1"/>
        </p:nvPicPr>
        <p:blipFill rotWithShape="1">
          <a:blip r:embed="rId31"/>
          <a:srcRect l="-1" t="-76448" r="27035" b="36154"/>
          <a:stretch/>
        </p:blipFill>
        <p:spPr>
          <a:xfrm>
            <a:off x="8693750" y="4749801"/>
            <a:ext cx="3498250" cy="2108199"/>
          </a:xfrm>
          <a:prstGeom prst="rect">
            <a:avLst/>
          </a:prstGeom>
        </p:spPr>
      </p:pic>
      <p:pic>
        <p:nvPicPr>
          <p:cNvPr id="10" name="Picture 9" descr="Logo, company name&#10;&#10;Description automatically generated">
            <a:extLst>
              <a:ext uri="{FF2B5EF4-FFF2-40B4-BE49-F238E27FC236}">
                <a16:creationId xmlns:a16="http://schemas.microsoft.com/office/drawing/2014/main" id="{BE49AC63-3C67-E6A7-4A0F-C813021A0D16}"/>
              </a:ext>
            </a:extLst>
          </p:cNvPr>
          <p:cNvPicPr>
            <a:picLocks noChangeAspect="1"/>
          </p:cNvPicPr>
          <p:nvPr userDrawn="1"/>
        </p:nvPicPr>
        <p:blipFill rotWithShape="1">
          <a:blip r:embed="rId32">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8640" y="365760"/>
            <a:ext cx="11098429" cy="613532"/>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8640"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07352074-4962-6899-BA6B-7848776D0F50}"/>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93918ADE-9336-FC59-7887-AD1B0FE4C4AF}"/>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420516992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p:titleStyle>
    <p:body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9EF69E-115C-A34A-B62A-1E85A4BBBE23}"/>
              </a:ext>
            </a:extLst>
          </p:cNvPr>
          <p:cNvGrpSpPr/>
          <p:nvPr userDrawn="1"/>
        </p:nvGrpSpPr>
        <p:grpSpPr>
          <a:xfrm>
            <a:off x="9278654" y="-7306"/>
            <a:ext cx="2923680" cy="6871986"/>
            <a:chOff x="9265775" y="-15257"/>
            <a:chExt cx="2923680" cy="6871986"/>
          </a:xfrm>
        </p:grpSpPr>
        <p:sp>
          <p:nvSpPr>
            <p:cNvPr id="22" name="Freeform 21">
              <a:extLst>
                <a:ext uri="{FF2B5EF4-FFF2-40B4-BE49-F238E27FC236}">
                  <a16:creationId xmlns:a16="http://schemas.microsoft.com/office/drawing/2014/main" id="{D5BE0563-318E-2441-95DB-AEA733888D69}"/>
                </a:ext>
              </a:extLst>
            </p:cNvPr>
            <p:cNvSpPr/>
            <p:nvPr userDrawn="1"/>
          </p:nvSpPr>
          <p:spPr>
            <a:xfrm>
              <a:off x="10935053" y="-15257"/>
              <a:ext cx="1254402" cy="6871986"/>
            </a:xfrm>
            <a:custGeom>
              <a:avLst/>
              <a:gdLst>
                <a:gd name="connsiteX0" fmla="*/ 818329 w 1254402"/>
                <a:gd name="connsiteY0" fmla="*/ 0 h 6871986"/>
                <a:gd name="connsiteX1" fmla="*/ 1254402 w 1254402"/>
                <a:gd name="connsiteY1" fmla="*/ 0 h 6871986"/>
                <a:gd name="connsiteX2" fmla="*/ 1254402 w 1254402"/>
                <a:gd name="connsiteY2" fmla="*/ 6871986 h 6871986"/>
                <a:gd name="connsiteX3" fmla="*/ 0 w 1254402"/>
                <a:gd name="connsiteY3" fmla="*/ 6871986 h 6871986"/>
                <a:gd name="connsiteX4" fmla="*/ 99831 w 1254402"/>
                <a:gd name="connsiteY4" fmla="*/ 6661249 h 6871986"/>
                <a:gd name="connsiteX5" fmla="*/ 769456 w 1254402"/>
                <a:gd name="connsiteY5" fmla="*/ 4813827 h 6871986"/>
                <a:gd name="connsiteX6" fmla="*/ 955288 w 1254402"/>
                <a:gd name="connsiteY6" fmla="*/ 3861754 h 6871986"/>
                <a:gd name="connsiteX7" fmla="*/ 1010686 w 1254402"/>
                <a:gd name="connsiteY7" fmla="*/ 3218191 h 6871986"/>
                <a:gd name="connsiteX8" fmla="*/ 1014521 w 1254402"/>
                <a:gd name="connsiteY8" fmla="*/ 3011407 h 6871986"/>
                <a:gd name="connsiteX9" fmla="*/ 1058387 w 1254402"/>
                <a:gd name="connsiteY9" fmla="*/ 2853676 h 6871986"/>
                <a:gd name="connsiteX10" fmla="*/ 1083844 w 1254402"/>
                <a:gd name="connsiteY10" fmla="*/ 873160 h 6871986"/>
                <a:gd name="connsiteX11" fmla="*/ 900020 w 1254402"/>
                <a:gd name="connsiteY11" fmla="*/ 205343 h 6871986"/>
                <a:gd name="connsiteX12" fmla="*/ 818329 w 1254402"/>
                <a:gd name="connsiteY12" fmla="*/ 0 h 687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402" h="6871986">
                  <a:moveTo>
                    <a:pt x="818329" y="0"/>
                  </a:moveTo>
                  <a:lnTo>
                    <a:pt x="1254402" y="0"/>
                  </a:lnTo>
                  <a:lnTo>
                    <a:pt x="1254402" y="6871986"/>
                  </a:lnTo>
                  <a:lnTo>
                    <a:pt x="0" y="6871986"/>
                  </a:lnTo>
                  <a:lnTo>
                    <a:pt x="99831" y="6661249"/>
                  </a:lnTo>
                  <a:cubicBezTo>
                    <a:pt x="338306" y="6142079"/>
                    <a:pt x="600170" y="5460899"/>
                    <a:pt x="769456" y="4813827"/>
                  </a:cubicBezTo>
                  <a:cubicBezTo>
                    <a:pt x="842007" y="4535078"/>
                    <a:pt x="914558" y="4253784"/>
                    <a:pt x="955288" y="3861754"/>
                  </a:cubicBezTo>
                  <a:cubicBezTo>
                    <a:pt x="971517" y="3702810"/>
                    <a:pt x="999200" y="3479429"/>
                    <a:pt x="1010686" y="3218191"/>
                  </a:cubicBezTo>
                  <a:lnTo>
                    <a:pt x="1014521" y="3011407"/>
                  </a:lnTo>
                  <a:lnTo>
                    <a:pt x="1058387" y="2853676"/>
                  </a:lnTo>
                  <a:cubicBezTo>
                    <a:pt x="1137303" y="2540560"/>
                    <a:pt x="1241674" y="1843053"/>
                    <a:pt x="1083844" y="873160"/>
                  </a:cubicBezTo>
                  <a:cubicBezTo>
                    <a:pt x="1045659" y="642142"/>
                    <a:pt x="978836" y="416851"/>
                    <a:pt x="900020" y="205343"/>
                  </a:cubicBezTo>
                  <a:lnTo>
                    <a:pt x="818329" y="0"/>
                  </a:lnTo>
                  <a:close/>
                </a:path>
              </a:pathLst>
            </a:custGeom>
            <a:solidFill>
              <a:schemeClr val="accent1">
                <a:lumMod val="40000"/>
                <a:lumOff val="60000"/>
              </a:schemeClr>
            </a:solidFill>
            <a:ln w="9525" cap="flat">
              <a:noFill/>
              <a:prstDash val="solid"/>
              <a:miter/>
            </a:ln>
          </p:spPr>
          <p:txBody>
            <a:bodyPr wrap="square" rtlCol="0" anchor="ctr">
              <a:noAutofit/>
            </a:bodyPr>
            <a:lstStyle/>
            <a:p>
              <a:endParaRPr lang="en-US" b="0" i="0">
                <a:latin typeface="Arial Nova" panose="020B0504020202020204" pitchFamily="34" charset="0"/>
              </a:endParaRPr>
            </a:p>
          </p:txBody>
        </p:sp>
        <p:sp>
          <p:nvSpPr>
            <p:cNvPr id="23" name="Freeform 22">
              <a:extLst>
                <a:ext uri="{FF2B5EF4-FFF2-40B4-BE49-F238E27FC236}">
                  <a16:creationId xmlns:a16="http://schemas.microsoft.com/office/drawing/2014/main" id="{51BC62B7-323F-EC49-B806-E4C54DA19C96}"/>
                </a:ext>
              </a:extLst>
            </p:cNvPr>
            <p:cNvSpPr/>
            <p:nvPr userDrawn="1"/>
          </p:nvSpPr>
          <p:spPr>
            <a:xfrm>
              <a:off x="10217779" y="-15257"/>
              <a:ext cx="1883243" cy="3011407"/>
            </a:xfrm>
            <a:custGeom>
              <a:avLst/>
              <a:gdLst>
                <a:gd name="connsiteX0" fmla="*/ 0 w 1883243"/>
                <a:gd name="connsiteY0" fmla="*/ 0 h 3011407"/>
                <a:gd name="connsiteX1" fmla="*/ 1535603 w 1883243"/>
                <a:gd name="connsiteY1" fmla="*/ 0 h 3011407"/>
                <a:gd name="connsiteX2" fmla="*/ 1617294 w 1883243"/>
                <a:gd name="connsiteY2" fmla="*/ 205343 h 3011407"/>
                <a:gd name="connsiteX3" fmla="*/ 1801118 w 1883243"/>
                <a:gd name="connsiteY3" fmla="*/ 873160 h 3011407"/>
                <a:gd name="connsiteX4" fmla="*/ 1775661 w 1883243"/>
                <a:gd name="connsiteY4" fmla="*/ 2853676 h 3011407"/>
                <a:gd name="connsiteX5" fmla="*/ 1731795 w 1883243"/>
                <a:gd name="connsiteY5" fmla="*/ 3011407 h 3011407"/>
                <a:gd name="connsiteX6" fmla="*/ 1733021 w 1883243"/>
                <a:gd name="connsiteY6" fmla="*/ 2945319 h 3011407"/>
                <a:gd name="connsiteX7" fmla="*/ 1522369 w 1883243"/>
                <a:gd name="connsiteY7" fmla="*/ 1719588 h 3011407"/>
                <a:gd name="connsiteX8" fmla="*/ 810860 w 1883243"/>
                <a:gd name="connsiteY8" fmla="*/ 560045 h 3011407"/>
                <a:gd name="connsiteX9" fmla="*/ 146803 w 1883243"/>
                <a:gd name="connsiteY9" fmla="*/ 75418 h 3011407"/>
                <a:gd name="connsiteX10" fmla="*/ 0 w 1883243"/>
                <a:gd name="connsiteY10" fmla="*/ 0 h 301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3243" h="3011407">
                  <a:moveTo>
                    <a:pt x="0" y="0"/>
                  </a:moveTo>
                  <a:lnTo>
                    <a:pt x="1535603" y="0"/>
                  </a:lnTo>
                  <a:lnTo>
                    <a:pt x="1617294" y="205343"/>
                  </a:lnTo>
                  <a:cubicBezTo>
                    <a:pt x="1696110" y="416851"/>
                    <a:pt x="1762933" y="642142"/>
                    <a:pt x="1801118" y="873160"/>
                  </a:cubicBezTo>
                  <a:cubicBezTo>
                    <a:pt x="1958948" y="1843053"/>
                    <a:pt x="1854577" y="2540560"/>
                    <a:pt x="1775661" y="2853676"/>
                  </a:cubicBezTo>
                  <a:lnTo>
                    <a:pt x="1731795" y="3011407"/>
                  </a:lnTo>
                  <a:lnTo>
                    <a:pt x="1733021" y="2945319"/>
                  </a:lnTo>
                  <a:cubicBezTo>
                    <a:pt x="1729839" y="2567290"/>
                    <a:pt x="1681472" y="2137712"/>
                    <a:pt x="1522369" y="1719588"/>
                  </a:cubicBezTo>
                  <a:cubicBezTo>
                    <a:pt x="1316171" y="1179910"/>
                    <a:pt x="982691" y="738240"/>
                    <a:pt x="810860" y="560045"/>
                  </a:cubicBezTo>
                  <a:cubicBezTo>
                    <a:pt x="607048" y="348437"/>
                    <a:pt x="467555" y="244024"/>
                    <a:pt x="146803" y="75418"/>
                  </a:cubicBezTo>
                  <a:lnTo>
                    <a:pt x="0" y="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US" b="0" i="0">
                <a:latin typeface="Arial Nova" panose="020B0504020202020204" pitchFamily="34" charset="0"/>
              </a:endParaRPr>
            </a:p>
          </p:txBody>
        </p:sp>
        <p:sp>
          <p:nvSpPr>
            <p:cNvPr id="24" name="Freeform 23">
              <a:extLst>
                <a:ext uri="{FF2B5EF4-FFF2-40B4-BE49-F238E27FC236}">
                  <a16:creationId xmlns:a16="http://schemas.microsoft.com/office/drawing/2014/main" id="{489435D4-EC7C-674D-93FD-691D16102544}"/>
                </a:ext>
              </a:extLst>
            </p:cNvPr>
            <p:cNvSpPr/>
            <p:nvPr userDrawn="1"/>
          </p:nvSpPr>
          <p:spPr>
            <a:xfrm>
              <a:off x="9265775" y="2996150"/>
              <a:ext cx="2683799" cy="3860579"/>
            </a:xfrm>
            <a:custGeom>
              <a:avLst/>
              <a:gdLst>
                <a:gd name="connsiteX0" fmla="*/ 2683799 w 2683799"/>
                <a:gd name="connsiteY0" fmla="*/ 0 h 3860579"/>
                <a:gd name="connsiteX1" fmla="*/ 2679964 w 2683799"/>
                <a:gd name="connsiteY1" fmla="*/ 206784 h 3860579"/>
                <a:gd name="connsiteX2" fmla="*/ 2624566 w 2683799"/>
                <a:gd name="connsiteY2" fmla="*/ 850347 h 3860579"/>
                <a:gd name="connsiteX3" fmla="*/ 2438734 w 2683799"/>
                <a:gd name="connsiteY3" fmla="*/ 1802420 h 3860579"/>
                <a:gd name="connsiteX4" fmla="*/ 1769109 w 2683799"/>
                <a:gd name="connsiteY4" fmla="*/ 3649842 h 3860579"/>
                <a:gd name="connsiteX5" fmla="*/ 1669278 w 2683799"/>
                <a:gd name="connsiteY5" fmla="*/ 3860579 h 3860579"/>
                <a:gd name="connsiteX6" fmla="*/ 0 w 2683799"/>
                <a:gd name="connsiteY6" fmla="*/ 3860579 h 3860579"/>
                <a:gd name="connsiteX7" fmla="*/ 113281 w 2683799"/>
                <a:gd name="connsiteY7" fmla="*/ 3765117 h 3860579"/>
                <a:gd name="connsiteX8" fmla="*/ 1779410 w 2683799"/>
                <a:gd name="connsiteY8" fmla="*/ 1975525 h 3860579"/>
                <a:gd name="connsiteX9" fmla="*/ 2642545 w 2683799"/>
                <a:gd name="connsiteY9" fmla="*/ 148341 h 3860579"/>
                <a:gd name="connsiteX10" fmla="*/ 2683799 w 2683799"/>
                <a:gd name="connsiteY10" fmla="*/ 0 h 38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3799" h="3860579">
                  <a:moveTo>
                    <a:pt x="2683799" y="0"/>
                  </a:moveTo>
                  <a:lnTo>
                    <a:pt x="2679964" y="206784"/>
                  </a:lnTo>
                  <a:cubicBezTo>
                    <a:pt x="2668478" y="468022"/>
                    <a:pt x="2640795" y="691403"/>
                    <a:pt x="2624566" y="850347"/>
                  </a:cubicBezTo>
                  <a:cubicBezTo>
                    <a:pt x="2583836" y="1242377"/>
                    <a:pt x="2511285" y="1523671"/>
                    <a:pt x="2438734" y="1802420"/>
                  </a:cubicBezTo>
                  <a:cubicBezTo>
                    <a:pt x="2269448" y="2449492"/>
                    <a:pt x="2007584" y="3130672"/>
                    <a:pt x="1769109" y="3649842"/>
                  </a:cubicBezTo>
                  <a:lnTo>
                    <a:pt x="1669278" y="3860579"/>
                  </a:lnTo>
                  <a:lnTo>
                    <a:pt x="0" y="3860579"/>
                  </a:lnTo>
                  <a:cubicBezTo>
                    <a:pt x="38185" y="3830031"/>
                    <a:pt x="75096" y="3798211"/>
                    <a:pt x="113281" y="3765117"/>
                  </a:cubicBezTo>
                  <a:cubicBezTo>
                    <a:pt x="425124" y="3497824"/>
                    <a:pt x="1113723" y="2973420"/>
                    <a:pt x="1779410" y="1975525"/>
                  </a:cubicBezTo>
                  <a:cubicBezTo>
                    <a:pt x="2119095" y="1466553"/>
                    <a:pt x="2429546" y="850386"/>
                    <a:pt x="2642545" y="148341"/>
                  </a:cubicBezTo>
                  <a:lnTo>
                    <a:pt x="2683799" y="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US" b="0" i="0">
                <a:latin typeface="Arial Nova" panose="020B0504020202020204" pitchFamily="34" charset="0"/>
              </a:endParaRPr>
            </a:p>
          </p:txBody>
        </p:sp>
      </p:grpSp>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1636" y="164757"/>
            <a:ext cx="11098429" cy="85673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1635" y="1087395"/>
            <a:ext cx="11098429" cy="50895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Picture 24">
            <a:extLst>
              <a:ext uri="{FF2B5EF4-FFF2-40B4-BE49-F238E27FC236}">
                <a16:creationId xmlns:a16="http://schemas.microsoft.com/office/drawing/2014/main" id="{EB55EE2D-C15B-3240-9C8C-F792E6268E40}"/>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0661" y="6312191"/>
            <a:ext cx="930875" cy="484026"/>
          </a:xfrm>
          <a:prstGeom prst="rect">
            <a:avLst/>
          </a:prstGeom>
        </p:spPr>
      </p:pic>
      <p:sp>
        <p:nvSpPr>
          <p:cNvPr id="26" name="TextBox 25">
            <a:extLst>
              <a:ext uri="{FF2B5EF4-FFF2-40B4-BE49-F238E27FC236}">
                <a16:creationId xmlns:a16="http://schemas.microsoft.com/office/drawing/2014/main" id="{796AD595-C8DA-BF4C-AFD9-C3F6AC334A84}"/>
              </a:ext>
            </a:extLst>
          </p:cNvPr>
          <p:cNvSpPr txBox="1"/>
          <p:nvPr userDrawn="1"/>
        </p:nvSpPr>
        <p:spPr>
          <a:xfrm>
            <a:off x="11590638" y="6538095"/>
            <a:ext cx="481802" cy="253916"/>
          </a:xfrm>
          <a:prstGeom prst="rect">
            <a:avLst/>
          </a:prstGeom>
          <a:noFill/>
        </p:spPr>
        <p:txBody>
          <a:bodyPr wrap="square" rtlCol="0">
            <a:spAutoFit/>
          </a:bodyPr>
          <a:lstStyle/>
          <a:p>
            <a:pPr algn="r"/>
            <a:fld id="{A281D9BE-EAFF-CC43-95FC-6CC24C3D533F}" type="slidenum">
              <a:rPr lang="en-US" sz="1050" smtClean="0">
                <a:solidFill>
                  <a:schemeClr val="tx2"/>
                </a:solidFill>
                <a:latin typeface="Arial Nova" panose="020B0504020202020204" pitchFamily="34" charset="0"/>
              </a:rPr>
              <a:pPr algn="r"/>
              <a:t>‹#›</a:t>
            </a:fld>
            <a:endParaRPr lang="en-US" sz="1050">
              <a:solidFill>
                <a:schemeClr val="tx2"/>
              </a:solidFill>
              <a:latin typeface="Arial Nova" panose="020B0504020202020204" pitchFamily="34" charset="0"/>
            </a:endParaRPr>
          </a:p>
        </p:txBody>
      </p:sp>
    </p:spTree>
    <p:extLst>
      <p:ext uri="{BB962C8B-B14F-4D97-AF65-F5344CB8AC3E}">
        <p14:creationId xmlns:p14="http://schemas.microsoft.com/office/powerpoint/2010/main" val="525075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9" r:id="rId27"/>
    <p:sldLayoutId id="2147483690" r:id="rId28"/>
    <p:sldLayoutId id="2147483691" r:id="rId29"/>
    <p:sldLayoutId id="2147483694" r:id="rId30"/>
    <p:sldLayoutId id="2147483695" r:id="rId31"/>
    <p:sldLayoutId id="2147483697" r:id="rId32"/>
  </p:sldLayoutIdLst>
  <p:hf sldNum="0" hdr="0" dt="0"/>
  <p:txStyles>
    <p:titleStyle>
      <a:lvl1pPr algn="l" defTabSz="914400" rtl="0" eaLnBrk="1" latinLnBrk="0" hangingPunct="1">
        <a:lnSpc>
          <a:spcPct val="90000"/>
        </a:lnSpc>
        <a:spcBef>
          <a:spcPct val="0"/>
        </a:spcBef>
        <a:buNone/>
        <a:defRPr sz="4000" b="0" i="0" kern="1200">
          <a:solidFill>
            <a:schemeClr val="accent1">
              <a:lumMod val="75000"/>
            </a:schemeClr>
          </a:solidFill>
          <a:latin typeface="Arial Nova" panose="020B0504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100" b="0" i="0" kern="1200">
          <a:solidFill>
            <a:schemeClr val="tx2">
              <a:lumMod val="75000"/>
            </a:schemeClr>
          </a:solidFill>
          <a:latin typeface="Arial Nova" panose="020B0504020202020204" pitchFamily="34" charset="0"/>
          <a:ea typeface="+mn-ea"/>
          <a:cs typeface="+mn-cs"/>
        </a:defRPr>
      </a:lvl1pPr>
      <a:lvl2pPr marL="515938" indent="-230188" algn="l" defTabSz="914400" rtl="0" eaLnBrk="1" latinLnBrk="0" hangingPunct="1">
        <a:lnSpc>
          <a:spcPct val="100000"/>
        </a:lnSpc>
        <a:spcBef>
          <a:spcPts val="300"/>
        </a:spcBef>
        <a:buClr>
          <a:schemeClr val="accent1"/>
        </a:buClr>
        <a:buFont typeface="System Font Regular"/>
        <a:buChar char="–"/>
        <a:tabLst/>
        <a:defRPr sz="1800" b="0" i="0" kern="1200">
          <a:solidFill>
            <a:schemeClr val="tx2">
              <a:lumMod val="75000"/>
            </a:schemeClr>
          </a:solidFill>
          <a:latin typeface="Arial Nova" panose="020B0504020202020204" pitchFamily="34" charset="0"/>
          <a:ea typeface="+mn-ea"/>
          <a:cs typeface="+mn-cs"/>
        </a:defRPr>
      </a:lvl2pPr>
      <a:lvl3pPr marL="801688" indent="-228600" algn="l" defTabSz="914400" rtl="0" eaLnBrk="1" latinLnBrk="0" hangingPunct="1">
        <a:lnSpc>
          <a:spcPct val="100000"/>
        </a:lnSpc>
        <a:spcBef>
          <a:spcPts val="500"/>
        </a:spcBef>
        <a:buClr>
          <a:schemeClr val="accent1"/>
        </a:buClr>
        <a:buFont typeface="Courier New" panose="02070309020205020404" pitchFamily="49" charset="0"/>
        <a:buChar char="o"/>
        <a:tabLst/>
        <a:defRPr sz="1600" b="0" i="0" kern="1200">
          <a:solidFill>
            <a:schemeClr val="tx2">
              <a:lumMod val="75000"/>
            </a:schemeClr>
          </a:solidFill>
          <a:latin typeface="Arial Nova" panose="020B0504020202020204" pitchFamily="34" charset="0"/>
          <a:ea typeface="+mn-ea"/>
          <a:cs typeface="+mn-cs"/>
        </a:defRPr>
      </a:lvl3pPr>
      <a:lvl4pPr marL="1146175" indent="-228600" algn="l" defTabSz="914400" rtl="0" eaLnBrk="1" latinLnBrk="0" hangingPunct="1">
        <a:lnSpc>
          <a:spcPct val="100000"/>
        </a:lnSpc>
        <a:spcBef>
          <a:spcPts val="500"/>
        </a:spcBef>
        <a:buClr>
          <a:schemeClr val="accent1"/>
        </a:buClr>
        <a:buFont typeface="System Font Regular"/>
        <a:buChar char="–"/>
        <a:tabLst/>
        <a:defRPr sz="1400" b="0" i="0" kern="1200">
          <a:solidFill>
            <a:schemeClr val="tx2">
              <a:lumMod val="75000"/>
            </a:schemeClr>
          </a:solidFill>
          <a:latin typeface="Arial Nova" panose="020B0504020202020204" pitchFamily="34" charset="0"/>
          <a:ea typeface="+mn-ea"/>
          <a:cs typeface="+mn-cs"/>
        </a:defRPr>
      </a:lvl4pPr>
      <a:lvl5pPr marL="1433513" indent="-230188" algn="l" defTabSz="914400" rtl="0" eaLnBrk="1" latinLnBrk="0" hangingPunct="1">
        <a:lnSpc>
          <a:spcPct val="100000"/>
        </a:lnSpc>
        <a:spcBef>
          <a:spcPts val="500"/>
        </a:spcBef>
        <a:buClr>
          <a:schemeClr val="accent1"/>
        </a:buClr>
        <a:buFont typeface="System Font Regular"/>
        <a:buChar char="–"/>
        <a:tabLst/>
        <a:defRPr sz="1400" b="0" i="0" kern="1200">
          <a:solidFill>
            <a:schemeClr val="tx2">
              <a:lumMod val="75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DC749-881E-FDC5-2999-0FC9203A3297}"/>
              </a:ext>
            </a:extLst>
          </p:cNvPr>
          <p:cNvPicPr>
            <a:picLocks noChangeAspect="1"/>
          </p:cNvPicPr>
          <p:nvPr userDrawn="1"/>
        </p:nvPicPr>
        <p:blipFill rotWithShape="1">
          <a:blip r:embed="rId21"/>
          <a:srcRect l="-1" t="-76448" r="27035" b="36154"/>
          <a:stretch/>
        </p:blipFill>
        <p:spPr>
          <a:xfrm>
            <a:off x="8693750" y="4749801"/>
            <a:ext cx="3498250" cy="2108199"/>
          </a:xfrm>
          <a:prstGeom prst="rect">
            <a:avLst/>
          </a:prstGeom>
        </p:spPr>
      </p:pic>
      <p:pic>
        <p:nvPicPr>
          <p:cNvPr id="10" name="Picture 9" descr="Logo, company name&#10;&#10;Description automatically generated">
            <a:extLst>
              <a:ext uri="{FF2B5EF4-FFF2-40B4-BE49-F238E27FC236}">
                <a16:creationId xmlns:a16="http://schemas.microsoft.com/office/drawing/2014/main" id="{BE49AC63-3C67-E6A7-4A0F-C813021A0D16}"/>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8640" y="365760"/>
            <a:ext cx="11098429" cy="613532"/>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8640"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93918ADE-9336-FC59-7887-AD1B0FE4C4AF}"/>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0462951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6" r:id="rId17"/>
    <p:sldLayoutId id="2147483835" r:id="rId18"/>
    <p:sldLayoutId id="214748383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p:titleStyle>
    <p:body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2400" b="0" i="0" kern="1200">
          <a:solidFill>
            <a:schemeClr val="tx2"/>
          </a:solidFill>
          <a:latin typeface="+mn-lt"/>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2000" b="0" i="0" kern="1200">
          <a:solidFill>
            <a:schemeClr val="tx2"/>
          </a:solidFill>
          <a:latin typeface="+mn-lt"/>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800" b="0" i="0" kern="1200">
          <a:solidFill>
            <a:schemeClr val="tx2"/>
          </a:solidFill>
          <a:latin typeface="+mn-lt"/>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100" b="0" i="0" kern="1200">
          <a:solidFill>
            <a:schemeClr val="tx2"/>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file:////Users/mrogowski/Desktop/Elevar-Logo-Lockup_RGB_Dk_TM.png" TargetMode="Externa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Users/mrogowski/Desktop/Elevar/Random%20Decks%20for%20Josh/Assets/Albi2Chart%20copy.pn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file:////Users/mrogowski/Desktop/Screenshot%202024-02-12%20at%201.52.08%20PM.png" TargetMode="External"/><Relationship Id="rId3" Type="http://schemas.openxmlformats.org/officeDocument/2006/relationships/image" Target="../media/image1.emf"/><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file:////Users/mrogowski/Desktop/Screenshot%202024-02-12%20at%201.51.53%20PM.png" TargetMode="External"/><Relationship Id="rId5" Type="http://schemas.openxmlformats.org/officeDocument/2006/relationships/image" Target="../media/image50.png"/><Relationship Id="rId10" Type="http://schemas.openxmlformats.org/officeDocument/2006/relationships/image" Target="file:////Users/mrogowski/Desktop/Screenshot%202024-02-12%20at%201.52.18%20PM.png" TargetMode="External"/><Relationship Id="rId4" Type="http://schemas.openxmlformats.org/officeDocument/2006/relationships/image" Target="../media/image2.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chart" Target="../charts/chart3.xml"/><Relationship Id="rId5" Type="http://schemas.openxmlformats.org/officeDocument/2006/relationships/tags" Target="../tags/tag7.xml"/><Relationship Id="rId10" Type="http://schemas.openxmlformats.org/officeDocument/2006/relationships/image" Target="../media/image58.png"/><Relationship Id="rId4" Type="http://schemas.openxmlformats.org/officeDocument/2006/relationships/tags" Target="../tags/tag6.xml"/><Relationship Id="rId9"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3.jpeg"/><Relationship Id="rId3" Type="http://schemas.openxmlformats.org/officeDocument/2006/relationships/image" Target="../media/image11.jpeg"/><Relationship Id="rId21" Type="http://schemas.openxmlformats.org/officeDocument/2006/relationships/image" Target="../media/image29.png"/><Relationship Id="rId34"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2.jpeg"/><Relationship Id="rId33"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1.emf"/><Relationship Id="rId32" Type="http://schemas.openxmlformats.org/officeDocument/2006/relationships/image" Target="../media/image3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svg"/><Relationship Id="rId28" Type="http://schemas.openxmlformats.org/officeDocument/2006/relationships/image" Target="../media/image35.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4.jpeg"/><Relationship Id="rId30" Type="http://schemas.openxmlformats.org/officeDocument/2006/relationships/image" Target="../media/image37.png"/><Relationship Id="rId8"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hyperlink" Target="https://elevartherapeutics.com/2023/10/17/elevar-therapeutics-and-jiangsu-hengrui-pharma-announce-global-commercialization-licensing-agreement-for-pd-1-inhibitor-camrelizumab-in-combination-with-rivoceranib-for-uhc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0BA791-80A9-3C47-8CA5-E45546BB181F}"/>
              </a:ext>
            </a:extLst>
          </p:cNvPr>
          <p:cNvSpPr>
            <a:spLocks noGrp="1"/>
          </p:cNvSpPr>
          <p:nvPr>
            <p:ph type="title"/>
          </p:nvPr>
        </p:nvSpPr>
        <p:spPr>
          <a:xfrm>
            <a:off x="835510" y="1623633"/>
            <a:ext cx="8057478" cy="3939540"/>
          </a:xfrm>
        </p:spPr>
        <p:txBody>
          <a:bodyPr wrap="square" lIns="0" tIns="0" rIns="0" bIns="0" anchor="t">
            <a:spAutoFit/>
          </a:bodyPr>
          <a:lstStyle/>
          <a:p>
            <a:pPr>
              <a:lnSpc>
                <a:spcPct val="100000"/>
              </a:lnSpc>
            </a:pPr>
            <a:r>
              <a:rPr lang="en-US" sz="5200" b="0" i="1" dirty="0">
                <a:solidFill>
                  <a:schemeClr val="bg1"/>
                </a:solidFill>
                <a:latin typeface="Verdana"/>
                <a:ea typeface="Verdana"/>
              </a:rPr>
              <a:t>Elevating</a:t>
            </a:r>
            <a:r>
              <a:rPr lang="en-US" sz="5200" b="0" dirty="0">
                <a:solidFill>
                  <a:schemeClr val="bg1"/>
                </a:solidFill>
                <a:latin typeface="Verdana"/>
                <a:ea typeface="Verdana"/>
              </a:rPr>
              <a:t> </a:t>
            </a:r>
            <a:br>
              <a:rPr lang="en-US" sz="5200" b="0" dirty="0"/>
            </a:br>
            <a:r>
              <a:rPr lang="en-US" sz="5200" b="0" dirty="0">
                <a:solidFill>
                  <a:schemeClr val="bg1"/>
                </a:solidFill>
                <a:latin typeface="Verdana"/>
                <a:ea typeface="Verdana"/>
              </a:rPr>
              <a:t>Treatment Outcomes </a:t>
            </a:r>
            <a:br>
              <a:rPr lang="en-US" sz="5200" b="0" dirty="0">
                <a:latin typeface="Verdana"/>
                <a:ea typeface="Verdana"/>
              </a:rPr>
            </a:br>
            <a:r>
              <a:rPr lang="en-US" sz="5200" b="0" dirty="0">
                <a:solidFill>
                  <a:schemeClr val="bg1"/>
                </a:solidFill>
                <a:latin typeface="Verdana"/>
                <a:ea typeface="Verdana"/>
              </a:rPr>
              <a:t>For Patients</a:t>
            </a:r>
            <a:br>
              <a:rPr lang="en-US" sz="2800" spc="300" dirty="0">
                <a:solidFill>
                  <a:schemeClr val="bg1"/>
                </a:solidFill>
                <a:latin typeface="Verdana"/>
                <a:ea typeface="Verdana"/>
              </a:rPr>
            </a:br>
            <a:br>
              <a:rPr lang="en-US" sz="2800" spc="300" dirty="0">
                <a:solidFill>
                  <a:schemeClr val="bg1"/>
                </a:solidFill>
                <a:latin typeface="Verdana"/>
                <a:ea typeface="Verdana"/>
              </a:rPr>
            </a:br>
            <a:br>
              <a:rPr lang="en-US" sz="2000" b="0" i="1" dirty="0">
                <a:solidFill>
                  <a:schemeClr val="accent6"/>
                </a:solidFill>
                <a:latin typeface="Verdana"/>
                <a:ea typeface="Verdana"/>
              </a:rPr>
            </a:br>
            <a:br>
              <a:rPr lang="en-US" sz="2000" b="0" i="1" dirty="0">
                <a:solidFill>
                  <a:schemeClr val="accent6"/>
                </a:solidFill>
                <a:latin typeface="Verdana"/>
                <a:ea typeface="Verdana"/>
              </a:rPr>
            </a:br>
            <a:r>
              <a:rPr lang="en-US" sz="3200" b="0" i="1" dirty="0">
                <a:solidFill>
                  <a:schemeClr val="accent6"/>
                </a:solidFill>
                <a:latin typeface="Verdana"/>
                <a:ea typeface="Verdana"/>
              </a:rPr>
              <a:t>NON-CONFIDENTIAL VERSION</a:t>
            </a:r>
            <a:endParaRPr lang="en-US" sz="3200" b="0" spc="250" dirty="0">
              <a:solidFill>
                <a:schemeClr val="accent6"/>
              </a:solidFill>
              <a:latin typeface="Verdana"/>
              <a:ea typeface="Verdana"/>
            </a:endParaRPr>
          </a:p>
        </p:txBody>
      </p:sp>
      <p:pic>
        <p:nvPicPr>
          <p:cNvPr id="3" name="Picture 2">
            <a:extLst>
              <a:ext uri="{FF2B5EF4-FFF2-40B4-BE49-F238E27FC236}">
                <a16:creationId xmlns:a16="http://schemas.microsoft.com/office/drawing/2014/main" id="{4AA347AB-5A18-CDF2-9388-5CA26FB43CE2}"/>
              </a:ext>
            </a:extLst>
          </p:cNvPr>
          <p:cNvPicPr>
            <a:picLocks noChangeAspect="1"/>
          </p:cNvPicPr>
          <p:nvPr/>
        </p:nvPicPr>
        <p:blipFill>
          <a:blip r:embed="rId3"/>
          <a:stretch>
            <a:fillRect/>
          </a:stretch>
        </p:blipFill>
        <p:spPr>
          <a:xfrm>
            <a:off x="9150374" y="465224"/>
            <a:ext cx="2492986" cy="1301892"/>
          </a:xfrm>
          <a:prstGeom prst="rect">
            <a:avLst/>
          </a:prstGeom>
        </p:spPr>
      </p:pic>
      <p:sp>
        <p:nvSpPr>
          <p:cNvPr id="2" name="TextBox 1">
            <a:extLst>
              <a:ext uri="{FF2B5EF4-FFF2-40B4-BE49-F238E27FC236}">
                <a16:creationId xmlns:a16="http://schemas.microsoft.com/office/drawing/2014/main" id="{15E370A5-1B4C-B61E-AD53-F255CB2A981F}"/>
              </a:ext>
            </a:extLst>
          </p:cNvPr>
          <p:cNvSpPr txBox="1"/>
          <p:nvPr/>
        </p:nvSpPr>
        <p:spPr>
          <a:xfrm>
            <a:off x="9905982" y="6593164"/>
            <a:ext cx="2129950" cy="92332"/>
          </a:xfrm>
          <a:prstGeom prst="rect">
            <a:avLst/>
          </a:prstGeom>
          <a:noFill/>
        </p:spPr>
        <p:txBody>
          <a:bodyPr wrap="square" lIns="0" tIns="0" rIns="0" bIns="0" anchor="t">
            <a:noAutofit/>
          </a:bodyPr>
          <a:lstStyle/>
          <a:p>
            <a:pPr algn="r"/>
            <a:r>
              <a:rPr lang="en-US" sz="600">
                <a:solidFill>
                  <a:schemeClr val="bg1"/>
                </a:solidFill>
                <a:latin typeface="Verdana"/>
                <a:ea typeface="Verdana"/>
                <a:cs typeface="Verdana" panose="020B0604030504040204" pitchFamily="34" charset="0"/>
              </a:rPr>
              <a:t>©</a:t>
            </a:r>
            <a:r>
              <a:rPr lang="en-US" sz="600" spc="-150">
                <a:solidFill>
                  <a:schemeClr val="bg1"/>
                </a:solidFill>
                <a:latin typeface="Verdana"/>
                <a:ea typeface="Verdana"/>
                <a:cs typeface="Verdana" panose="020B0604030504040204" pitchFamily="34" charset="0"/>
              </a:rPr>
              <a:t> </a:t>
            </a:r>
            <a:r>
              <a:rPr lang="en-US" sz="600">
                <a:solidFill>
                  <a:schemeClr val="bg1"/>
                </a:solidFill>
                <a:latin typeface="Verdana"/>
                <a:ea typeface="Verdana"/>
                <a:cs typeface="Verdana" panose="020B0604030504040204" pitchFamily="34" charset="0"/>
              </a:rPr>
              <a:t>2025 Elevar Therapeutics, Inc. All Rights Reserved.</a:t>
            </a:r>
          </a:p>
        </p:txBody>
      </p:sp>
    </p:spTree>
    <p:extLst>
      <p:ext uri="{BB962C8B-B14F-4D97-AF65-F5344CB8AC3E}">
        <p14:creationId xmlns:p14="http://schemas.microsoft.com/office/powerpoint/2010/main" val="418814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0C8BFC-6C7A-A886-CADE-AD825FE67082}"/>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5EEFBB13-B939-0B3C-94EC-C02030009DCE}"/>
              </a:ext>
            </a:extLst>
          </p:cNvPr>
          <p:cNvSpPr/>
          <p:nvPr/>
        </p:nvSpPr>
        <p:spPr>
          <a:xfrm>
            <a:off x="4216298" y="475489"/>
            <a:ext cx="7467702" cy="5994872"/>
          </a:xfrm>
          <a:prstGeom prst="roundRect">
            <a:avLst>
              <a:gd name="adj" fmla="val 30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5EFF241-F54B-18BA-9BE4-0CC25AA18FD4}"/>
              </a:ext>
            </a:extLst>
          </p:cNvPr>
          <p:cNvSpPr>
            <a:spLocks noGrp="1"/>
          </p:cNvSpPr>
          <p:nvPr>
            <p:ph type="title"/>
          </p:nvPr>
        </p:nvSpPr>
        <p:spPr>
          <a:xfrm>
            <a:off x="381215" y="749609"/>
            <a:ext cx="3191041" cy="2235772"/>
          </a:xfrm>
        </p:spPr>
        <p:txBody>
          <a:bodyPr/>
          <a:lstStyle/>
          <a:p>
            <a:r>
              <a:rPr lang="en-US" sz="2400" err="1">
                <a:solidFill>
                  <a:schemeClr val="accent3"/>
                </a:solidFill>
                <a:latin typeface="Verdana"/>
                <a:ea typeface="Verdana"/>
              </a:rPr>
              <a:t>Camrelizumab</a:t>
            </a:r>
            <a:r>
              <a:rPr lang="en-US" sz="2400">
                <a:solidFill>
                  <a:schemeClr val="accent3"/>
                </a:solidFill>
                <a:latin typeface="Verdana"/>
                <a:ea typeface="Verdana"/>
              </a:rPr>
              <a:t> </a:t>
            </a:r>
            <a:br>
              <a:rPr lang="en-US" sz="2400">
                <a:solidFill>
                  <a:schemeClr val="accent3"/>
                </a:solidFill>
                <a:latin typeface="Verdana"/>
                <a:ea typeface="Verdana"/>
              </a:rPr>
            </a:br>
            <a:r>
              <a:rPr lang="en-US" sz="2400">
                <a:solidFill>
                  <a:schemeClr val="accent3"/>
                </a:solidFill>
                <a:latin typeface="Verdana"/>
                <a:ea typeface="Verdana"/>
              </a:rPr>
              <a:t>and </a:t>
            </a:r>
            <a:r>
              <a:rPr lang="en-US" sz="2400" err="1">
                <a:solidFill>
                  <a:schemeClr val="accent3"/>
                </a:solidFill>
                <a:latin typeface="Verdana"/>
                <a:ea typeface="Verdana"/>
              </a:rPr>
              <a:t>Rivoceranib</a:t>
            </a:r>
            <a:r>
              <a:rPr lang="en-US" sz="2400">
                <a:solidFill>
                  <a:schemeClr val="accent3"/>
                </a:solidFill>
                <a:latin typeface="Verdana"/>
                <a:ea typeface="Verdana"/>
              </a:rPr>
              <a:t> are Proven Therapies with Large Commercial Opportunities </a:t>
            </a:r>
          </a:p>
        </p:txBody>
      </p:sp>
      <p:sp>
        <p:nvSpPr>
          <p:cNvPr id="12" name="Content Placeholder 3">
            <a:extLst>
              <a:ext uri="{FF2B5EF4-FFF2-40B4-BE49-F238E27FC236}">
                <a16:creationId xmlns:a16="http://schemas.microsoft.com/office/drawing/2014/main" id="{684996EC-84E0-3F09-1308-C3DA74F7FCED}"/>
              </a:ext>
            </a:extLst>
          </p:cNvPr>
          <p:cNvSpPr txBox="1">
            <a:spLocks/>
          </p:cNvSpPr>
          <p:nvPr/>
        </p:nvSpPr>
        <p:spPr>
          <a:xfrm>
            <a:off x="381215" y="3267878"/>
            <a:ext cx="2890019" cy="1969770"/>
          </a:xfrm>
          <a:prstGeom prst="rect">
            <a:avLst/>
          </a:prstGeom>
          <a:noFill/>
        </p:spPr>
        <p:txBody>
          <a:bodyPr vert="horz" wrap="square" lIns="0" tIns="0" rIns="0" bIns="0" rtlCol="0" anchor="t">
            <a:sp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err="1">
                <a:latin typeface="Verdana"/>
                <a:ea typeface="Verdana"/>
              </a:rPr>
              <a:t>Camrelizumab</a:t>
            </a:r>
            <a:r>
              <a:rPr lang="en-US" sz="1600">
                <a:latin typeface="Verdana"/>
                <a:ea typeface="Verdana"/>
              </a:rPr>
              <a:t> and </a:t>
            </a:r>
            <a:r>
              <a:rPr lang="en-US" sz="1600" err="1">
                <a:latin typeface="Verdana"/>
                <a:ea typeface="Verdana"/>
              </a:rPr>
              <a:t>rivoceranib</a:t>
            </a:r>
            <a:r>
              <a:rPr lang="en-US" sz="1600">
                <a:latin typeface="Verdana"/>
                <a:ea typeface="Verdana"/>
              </a:rPr>
              <a:t> are being developed for HCC and </a:t>
            </a:r>
            <a:r>
              <a:rPr lang="en-US" sz="1600" err="1">
                <a:latin typeface="Verdana"/>
                <a:ea typeface="Verdana"/>
              </a:rPr>
              <a:t>uHCC</a:t>
            </a:r>
            <a:r>
              <a:rPr lang="en-US" sz="1600">
                <a:latin typeface="Verdana"/>
                <a:ea typeface="Verdana"/>
              </a:rPr>
              <a:t> – areas of large unmet medical need representing a </a:t>
            </a:r>
            <a:br>
              <a:rPr lang="en-US" sz="1600">
                <a:latin typeface="Verdana"/>
                <a:ea typeface="Verdana"/>
              </a:rPr>
            </a:br>
            <a:r>
              <a:rPr lang="en-US" sz="1600" b="1">
                <a:latin typeface="Verdana"/>
                <a:ea typeface="Verdana"/>
              </a:rPr>
              <a:t>$10B+ global potential market opportunity</a:t>
            </a:r>
          </a:p>
        </p:txBody>
      </p:sp>
      <p:sp>
        <p:nvSpPr>
          <p:cNvPr id="10" name="Round Same Side Corner Rectangle 9">
            <a:extLst>
              <a:ext uri="{FF2B5EF4-FFF2-40B4-BE49-F238E27FC236}">
                <a16:creationId xmlns:a16="http://schemas.microsoft.com/office/drawing/2014/main" id="{45224BD9-C8D8-CB54-C0CF-09AF1C1C1690}"/>
              </a:ext>
            </a:extLst>
          </p:cNvPr>
          <p:cNvSpPr/>
          <p:nvPr/>
        </p:nvSpPr>
        <p:spPr>
          <a:xfrm>
            <a:off x="4216298" y="475488"/>
            <a:ext cx="7467702" cy="411480"/>
          </a:xfrm>
          <a:prstGeom prst="round2SameRect">
            <a:avLst>
              <a:gd name="adj1" fmla="val 4332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endParaRPr lang="en-US"/>
          </a:p>
        </p:txBody>
      </p:sp>
      <p:sp>
        <p:nvSpPr>
          <p:cNvPr id="5" name="Content Placeholder 3">
            <a:extLst>
              <a:ext uri="{FF2B5EF4-FFF2-40B4-BE49-F238E27FC236}">
                <a16:creationId xmlns:a16="http://schemas.microsoft.com/office/drawing/2014/main" id="{12284826-E521-1CC5-D7F2-9105B8BA178B}"/>
              </a:ext>
            </a:extLst>
          </p:cNvPr>
          <p:cNvSpPr txBox="1">
            <a:spLocks/>
          </p:cNvSpPr>
          <p:nvPr/>
        </p:nvSpPr>
        <p:spPr>
          <a:xfrm>
            <a:off x="4547203" y="4512256"/>
            <a:ext cx="6803549" cy="1331072"/>
          </a:xfrm>
          <a:prstGeom prst="rect">
            <a:avLst/>
          </a:prstGeom>
        </p:spPr>
        <p:txBody>
          <a:bodyPr vert="horz" wrap="square" lIns="0" tIns="0" rIns="0" bIns="0" rtlCol="0" anchor="t">
            <a:no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7305">
              <a:spcBef>
                <a:spcPts val="0"/>
              </a:spcBef>
              <a:buNone/>
            </a:pPr>
            <a:r>
              <a:rPr lang="en-US" sz="1600" b="1" err="1">
                <a:solidFill>
                  <a:schemeClr val="accent3"/>
                </a:solidFill>
                <a:latin typeface="Verdana"/>
                <a:ea typeface="Verdana"/>
              </a:rPr>
              <a:t>Camrelizumab</a:t>
            </a:r>
            <a:endParaRPr lang="en-US" sz="1600" b="1">
              <a:solidFill>
                <a:schemeClr val="accent3"/>
              </a:solidFill>
              <a:latin typeface="Verdana"/>
              <a:ea typeface="Verdana"/>
            </a:endParaRPr>
          </a:p>
          <a:p>
            <a:pPr marL="285750" lvl="2" indent="-285750">
              <a:spcBef>
                <a:spcPts val="0"/>
              </a:spcBef>
              <a:buFont typeface="Arial" panose="020B0604020202020204" pitchFamily="34" charset="0"/>
              <a:buChar char="•"/>
            </a:pPr>
            <a:r>
              <a:rPr lang="en-US">
                <a:latin typeface="Verdana"/>
                <a:ea typeface="Verdana"/>
              </a:rPr>
              <a:t>Commercialized by </a:t>
            </a:r>
            <a:r>
              <a:rPr lang="en-US" err="1">
                <a:latin typeface="Verdana"/>
                <a:ea typeface="Verdana"/>
              </a:rPr>
              <a:t>Hengrui</a:t>
            </a:r>
            <a:r>
              <a:rPr lang="en-US">
                <a:latin typeface="Verdana"/>
                <a:ea typeface="Verdana"/>
              </a:rPr>
              <a:t> Pharma in China as </a:t>
            </a:r>
            <a:r>
              <a:rPr lang="en-US" err="1">
                <a:latin typeface="Verdana"/>
                <a:ea typeface="Verdana"/>
              </a:rPr>
              <a:t>AiRuiKa</a:t>
            </a:r>
            <a:r>
              <a:rPr lang="en-US" baseline="30000">
                <a:latin typeface="Verdana"/>
                <a:ea typeface="Verdana"/>
              </a:rPr>
              <a:t>®</a:t>
            </a:r>
            <a:endParaRPr lang="en-US">
              <a:latin typeface="Verdana"/>
              <a:ea typeface="Verdana"/>
            </a:endParaRPr>
          </a:p>
          <a:p>
            <a:pPr marL="285750" lvl="2" indent="-285750">
              <a:spcBef>
                <a:spcPts val="0"/>
              </a:spcBef>
              <a:buFont typeface="Arial" panose="020B0604020202020204" pitchFamily="34" charset="0"/>
              <a:buChar char="•"/>
            </a:pPr>
            <a:r>
              <a:rPr lang="en-US">
                <a:latin typeface="Verdana"/>
                <a:ea typeface="Verdana"/>
              </a:rPr>
              <a:t>One of the top-selling anti-PD-1s in China with eight approved indications; administered by IV infusion</a:t>
            </a:r>
          </a:p>
          <a:p>
            <a:pPr marL="285750" lvl="2" indent="-285750">
              <a:spcBef>
                <a:spcPts val="0"/>
              </a:spcBef>
              <a:buFont typeface="Arial" panose="020B0604020202020204" pitchFamily="34" charset="0"/>
              <a:buChar char="•"/>
            </a:pPr>
            <a:r>
              <a:rPr lang="en-US" err="1">
                <a:latin typeface="Verdana"/>
                <a:ea typeface="Verdana"/>
              </a:rPr>
              <a:t>Elevar</a:t>
            </a:r>
            <a:r>
              <a:rPr lang="en-US">
                <a:latin typeface="Verdana"/>
                <a:ea typeface="Verdana"/>
              </a:rPr>
              <a:t> has global rights to </a:t>
            </a:r>
            <a:r>
              <a:rPr lang="en-US" err="1">
                <a:latin typeface="Verdana"/>
                <a:ea typeface="Verdana"/>
              </a:rPr>
              <a:t>camrelizumab</a:t>
            </a:r>
            <a:r>
              <a:rPr lang="en-US">
                <a:latin typeface="Verdana"/>
                <a:ea typeface="Verdana"/>
              </a:rPr>
              <a:t> for HCC with ability to add indications (excluding Greater China and Korea)</a:t>
            </a:r>
          </a:p>
          <a:p>
            <a:pPr marL="285750" lvl="2" indent="-285750">
              <a:spcBef>
                <a:spcPts val="0"/>
              </a:spcBef>
              <a:buFont typeface="Arial" panose="020B0604020202020204" pitchFamily="34" charset="0"/>
              <a:buChar char="•"/>
            </a:pPr>
            <a:endParaRPr lang="en-US">
              <a:latin typeface="Verdana"/>
              <a:ea typeface="Verdana"/>
            </a:endParaRPr>
          </a:p>
        </p:txBody>
      </p:sp>
      <p:sp>
        <p:nvSpPr>
          <p:cNvPr id="7" name="Rectangle 6">
            <a:extLst>
              <a:ext uri="{FF2B5EF4-FFF2-40B4-BE49-F238E27FC236}">
                <a16:creationId xmlns:a16="http://schemas.microsoft.com/office/drawing/2014/main" id="{44D43BC7-24AD-3F14-C309-97E8F841B728}"/>
              </a:ext>
            </a:extLst>
          </p:cNvPr>
          <p:cNvSpPr/>
          <p:nvPr/>
        </p:nvSpPr>
        <p:spPr>
          <a:xfrm>
            <a:off x="4643018" y="512517"/>
            <a:ext cx="6291072" cy="345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100">
                <a:latin typeface="Verdana" panose="020B0604030504040204" pitchFamily="34" charset="0"/>
                <a:ea typeface="Verdana" panose="020B0604030504040204" pitchFamily="34" charset="0"/>
                <a:cs typeface="Verdana" panose="020B0604030504040204" pitchFamily="34" charset="0"/>
              </a:rPr>
              <a:t>COMMERCIAL PRODUCTS AVAILABLE OUTSIDE US</a:t>
            </a:r>
          </a:p>
        </p:txBody>
      </p:sp>
      <p:sp>
        <p:nvSpPr>
          <p:cNvPr id="11" name="Content Placeholder 3">
            <a:extLst>
              <a:ext uri="{FF2B5EF4-FFF2-40B4-BE49-F238E27FC236}">
                <a16:creationId xmlns:a16="http://schemas.microsoft.com/office/drawing/2014/main" id="{2D5B2E38-5C07-B448-34E9-CD25A8B677E4}"/>
              </a:ext>
            </a:extLst>
          </p:cNvPr>
          <p:cNvSpPr txBox="1">
            <a:spLocks/>
          </p:cNvSpPr>
          <p:nvPr/>
        </p:nvSpPr>
        <p:spPr>
          <a:xfrm>
            <a:off x="4547203" y="1203495"/>
            <a:ext cx="6888893" cy="2800767"/>
          </a:xfrm>
          <a:prstGeom prst="rect">
            <a:avLst/>
          </a:prstGeom>
        </p:spPr>
        <p:txBody>
          <a:bodyPr vert="horz" wrap="square" lIns="0" tIns="0" rIns="0" bIns="0" rtlCol="0" anchor="t">
            <a:sp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7305">
              <a:spcBef>
                <a:spcPts val="0"/>
              </a:spcBef>
              <a:buNone/>
            </a:pPr>
            <a:r>
              <a:rPr lang="en-US" sz="1600" b="1" err="1">
                <a:solidFill>
                  <a:schemeClr val="bg2"/>
                </a:solidFill>
                <a:latin typeface="Verdana"/>
                <a:ea typeface="Verdana"/>
              </a:rPr>
              <a:t>Rivoceranib</a:t>
            </a:r>
            <a:r>
              <a:rPr lang="en-US" sz="1600" b="1">
                <a:solidFill>
                  <a:schemeClr val="bg2"/>
                </a:solidFill>
                <a:latin typeface="Verdana"/>
                <a:ea typeface="Verdana"/>
              </a:rPr>
              <a:t> </a:t>
            </a:r>
            <a:endParaRPr lang="en-US">
              <a:solidFill>
                <a:schemeClr val="bg2"/>
              </a:solidFill>
              <a:latin typeface="Verdana"/>
              <a:ea typeface="Verdana"/>
            </a:endParaRPr>
          </a:p>
          <a:p>
            <a:pPr marL="137160" lvl="2" indent="-137160">
              <a:spcBef>
                <a:spcPts val="0"/>
              </a:spcBef>
              <a:buFont typeface="Arial" panose="020B0604020202020204" pitchFamily="34" charset="0"/>
              <a:buChar char="•"/>
            </a:pPr>
            <a:r>
              <a:rPr lang="en-US">
                <a:latin typeface="Verdana"/>
                <a:ea typeface="Verdana"/>
              </a:rPr>
              <a:t>Commercialized by </a:t>
            </a:r>
            <a:r>
              <a:rPr lang="en-US" err="1">
                <a:latin typeface="Verdana"/>
                <a:ea typeface="Verdana"/>
              </a:rPr>
              <a:t>Hengrui</a:t>
            </a:r>
            <a:r>
              <a:rPr lang="en-US">
                <a:latin typeface="Verdana"/>
                <a:ea typeface="Verdana"/>
              </a:rPr>
              <a:t> Pharma in China as </a:t>
            </a:r>
            <a:r>
              <a:rPr lang="en-US" err="1">
                <a:latin typeface="Verdana"/>
                <a:ea typeface="Verdana"/>
              </a:rPr>
              <a:t>Apatinib</a:t>
            </a:r>
            <a:r>
              <a:rPr lang="en-US" baseline="30000">
                <a:latin typeface="Verdana"/>
                <a:ea typeface="Verdana"/>
              </a:rPr>
              <a:t>®</a:t>
            </a:r>
            <a:r>
              <a:rPr lang="en-US">
                <a:latin typeface="Verdana"/>
                <a:ea typeface="Verdana"/>
              </a:rPr>
              <a:t> </a:t>
            </a:r>
          </a:p>
          <a:p>
            <a:pPr marL="137160" lvl="2" indent="-137160">
              <a:spcBef>
                <a:spcPts val="0"/>
              </a:spcBef>
              <a:buFont typeface="Arial" panose="020B0604020202020204" pitchFamily="34" charset="0"/>
              <a:buChar char="•"/>
            </a:pPr>
            <a:r>
              <a:rPr lang="en-US">
                <a:latin typeface="Verdana"/>
                <a:ea typeface="Verdana"/>
              </a:rPr>
              <a:t>Approved in China for:</a:t>
            </a:r>
          </a:p>
          <a:p>
            <a:pPr marL="468630" lvl="3" indent="-285750">
              <a:spcBef>
                <a:spcPts val="0"/>
              </a:spcBef>
              <a:buFont typeface="Courier New" panose="020B0604020202020204" pitchFamily="34" charset="0"/>
              <a:buChar char="o"/>
            </a:pPr>
            <a:r>
              <a:rPr lang="en-US" sz="1400">
                <a:latin typeface="Verdana"/>
                <a:ea typeface="Verdana"/>
              </a:rPr>
              <a:t>Gastric cancer 1L monotherapy (2014)</a:t>
            </a:r>
          </a:p>
          <a:p>
            <a:pPr marL="468630" lvl="3" indent="-285750">
              <a:spcBef>
                <a:spcPts val="0"/>
              </a:spcBef>
              <a:buFont typeface="Courier New" panose="020B0604020202020204" pitchFamily="34" charset="0"/>
              <a:buChar char="o"/>
            </a:pPr>
            <a:r>
              <a:rPr lang="en-US" sz="1400">
                <a:latin typeface="Verdana"/>
                <a:ea typeface="Verdana"/>
              </a:rPr>
              <a:t>Advanced hepatocellular carcinoma (HCC) 2L monotherapy (2020) </a:t>
            </a:r>
          </a:p>
          <a:p>
            <a:pPr marL="468630" lvl="3" indent="-285750">
              <a:spcBef>
                <a:spcPts val="0"/>
              </a:spcBef>
              <a:buFont typeface="Courier New" panose="020B0604020202020204" pitchFamily="34" charset="0"/>
              <a:buChar char="o"/>
            </a:pPr>
            <a:r>
              <a:rPr lang="en-US" sz="1400">
                <a:latin typeface="Verdana"/>
                <a:ea typeface="Verdana"/>
              </a:rPr>
              <a:t>Unresectable hepatocellular carcinoma (</a:t>
            </a:r>
            <a:r>
              <a:rPr lang="en-US" sz="1400" err="1">
                <a:latin typeface="Verdana"/>
                <a:ea typeface="Verdana"/>
              </a:rPr>
              <a:t>uHCC</a:t>
            </a:r>
            <a:r>
              <a:rPr lang="en-US" sz="1400">
                <a:latin typeface="Verdana"/>
                <a:ea typeface="Verdana"/>
              </a:rPr>
              <a:t>) in combination with </a:t>
            </a:r>
            <a:r>
              <a:rPr lang="en-US" sz="1400" err="1">
                <a:latin typeface="Verdana"/>
                <a:ea typeface="Verdana"/>
              </a:rPr>
              <a:t>Hengrui</a:t>
            </a:r>
            <a:r>
              <a:rPr lang="en-US" sz="1400">
                <a:latin typeface="Verdana"/>
                <a:ea typeface="Verdana"/>
              </a:rPr>
              <a:t> Pharma’s </a:t>
            </a:r>
            <a:r>
              <a:rPr lang="en-US" sz="1400" err="1">
                <a:latin typeface="Verdana"/>
                <a:ea typeface="Verdana"/>
              </a:rPr>
              <a:t>camrelizumab</a:t>
            </a:r>
            <a:r>
              <a:rPr lang="en-US" sz="1400">
                <a:latin typeface="Verdana"/>
                <a:ea typeface="Verdana"/>
              </a:rPr>
              <a:t> 1L (January 2023)</a:t>
            </a:r>
          </a:p>
          <a:p>
            <a:pPr marL="137160" lvl="2" indent="-137160">
              <a:spcBef>
                <a:spcPts val="0"/>
              </a:spcBef>
              <a:buFont typeface="Arial" panose="020B0604020202020204" pitchFamily="34" charset="0"/>
              <a:buChar char="•"/>
            </a:pPr>
            <a:r>
              <a:rPr lang="en-US">
                <a:latin typeface="Verdana"/>
                <a:ea typeface="Verdana"/>
              </a:rPr>
              <a:t>Small molecule, TKI selective for the VEGF receptor, orally administered </a:t>
            </a:r>
          </a:p>
          <a:p>
            <a:pPr marL="137160" lvl="2" indent="-137160">
              <a:spcBef>
                <a:spcPts val="0"/>
              </a:spcBef>
              <a:buFont typeface="Arial" panose="020B0604020202020204" pitchFamily="34" charset="0"/>
              <a:buChar char="•"/>
            </a:pPr>
            <a:r>
              <a:rPr lang="en-US" err="1">
                <a:latin typeface="Verdana"/>
                <a:ea typeface="Verdana"/>
              </a:rPr>
              <a:t>Elevar</a:t>
            </a:r>
            <a:r>
              <a:rPr lang="en-US">
                <a:latin typeface="Verdana"/>
                <a:ea typeface="Verdana"/>
              </a:rPr>
              <a:t> has global rights to </a:t>
            </a:r>
            <a:r>
              <a:rPr lang="en-US" err="1">
                <a:latin typeface="Verdana"/>
                <a:ea typeface="Verdana"/>
              </a:rPr>
              <a:t>rivoceranib</a:t>
            </a:r>
            <a:r>
              <a:rPr lang="en-US">
                <a:latin typeface="Verdana"/>
                <a:ea typeface="Verdana"/>
              </a:rPr>
              <a:t> (excluding Greater China and Korea)</a:t>
            </a:r>
          </a:p>
          <a:p>
            <a:pPr marL="137160" lvl="2" indent="-137160">
              <a:spcBef>
                <a:spcPts val="0"/>
              </a:spcBef>
              <a:buSzPct val="120000"/>
              <a:buFont typeface="Arial" panose="020B0604020202020204" pitchFamily="34" charset="0"/>
              <a:buChar char="•"/>
            </a:pPr>
            <a:endParaRPr lang="en-US">
              <a:latin typeface="Verdana"/>
              <a:ea typeface="Verdana"/>
            </a:endParaRPr>
          </a:p>
        </p:txBody>
      </p:sp>
      <p:cxnSp>
        <p:nvCxnSpPr>
          <p:cNvPr id="18" name="Straight Connector 17">
            <a:extLst>
              <a:ext uri="{FF2B5EF4-FFF2-40B4-BE49-F238E27FC236}">
                <a16:creationId xmlns:a16="http://schemas.microsoft.com/office/drawing/2014/main" id="{7611C9AC-B6C3-3CC3-FE3B-508C786E0956}"/>
              </a:ext>
            </a:extLst>
          </p:cNvPr>
          <p:cNvCxnSpPr>
            <a:cxnSpLocks/>
          </p:cNvCxnSpPr>
          <p:nvPr/>
        </p:nvCxnSpPr>
        <p:spPr>
          <a:xfrm flipH="1">
            <a:off x="4439507" y="4166906"/>
            <a:ext cx="699658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2810478-EBF9-9D33-303B-A528686D0359}"/>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4" name="Picture 13" descr="Logo, company name&#10;&#10;Description automatically generated">
            <a:extLst>
              <a:ext uri="{FF2B5EF4-FFF2-40B4-BE49-F238E27FC236}">
                <a16:creationId xmlns:a16="http://schemas.microsoft.com/office/drawing/2014/main" id="{815B09F3-FC8B-9068-8465-201405C67A20}"/>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5" name="TextBox 14">
            <a:extLst>
              <a:ext uri="{FF2B5EF4-FFF2-40B4-BE49-F238E27FC236}">
                <a16:creationId xmlns:a16="http://schemas.microsoft.com/office/drawing/2014/main" id="{FDC7766B-8EC8-71F4-F266-A1D1247BE4A0}"/>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10</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303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Connector: Elbow 83">
            <a:extLst>
              <a:ext uri="{FF2B5EF4-FFF2-40B4-BE49-F238E27FC236}">
                <a16:creationId xmlns:a16="http://schemas.microsoft.com/office/drawing/2014/main" id="{49424612-F0AC-2D50-EE60-BD8B0C7C171B}"/>
              </a:ext>
            </a:extLst>
          </p:cNvPr>
          <p:cNvCxnSpPr>
            <a:cxnSpLocks/>
            <a:endCxn id="75" idx="1"/>
          </p:cNvCxnSpPr>
          <p:nvPr/>
        </p:nvCxnSpPr>
        <p:spPr>
          <a:xfrm rot="16200000" flipH="1">
            <a:off x="-26431" y="4379661"/>
            <a:ext cx="2341580" cy="323249"/>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Connector: Elbow 41">
            <a:extLst>
              <a:ext uri="{FF2B5EF4-FFF2-40B4-BE49-F238E27FC236}">
                <a16:creationId xmlns:a16="http://schemas.microsoft.com/office/drawing/2014/main" id="{B06AEE46-5C1C-E990-7665-E4A643171FAA}"/>
              </a:ext>
            </a:extLst>
          </p:cNvPr>
          <p:cNvCxnSpPr>
            <a:cxnSpLocks/>
          </p:cNvCxnSpPr>
          <p:nvPr/>
        </p:nvCxnSpPr>
        <p:spPr>
          <a:xfrm>
            <a:off x="6594956" y="3471721"/>
            <a:ext cx="1196247" cy="8790"/>
          </a:xfrm>
          <a:prstGeom prst="straightConnector1">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0BA218-26CD-C865-33F2-9AEC597B981A}"/>
              </a:ext>
            </a:extLst>
          </p:cNvPr>
          <p:cNvSpPr txBox="1"/>
          <p:nvPr/>
        </p:nvSpPr>
        <p:spPr>
          <a:xfrm>
            <a:off x="6937648" y="2961498"/>
            <a:ext cx="3613254" cy="425910"/>
          </a:xfrm>
          <a:prstGeom prst="roundRect">
            <a:avLst>
              <a:gd name="adj" fmla="val 8191"/>
            </a:avLst>
          </a:prstGeom>
          <a:solidFill>
            <a:schemeClr val="bg1"/>
          </a:solidFill>
          <a:ln>
            <a:solidFill>
              <a:schemeClr val="accent4"/>
            </a:solidFill>
          </a:ln>
        </p:spPr>
        <p:txBody>
          <a:bodyPr wrap="square" lIns="18288" tIns="18288" rIns="18288" bIns="18288" anchor="ctr" anchorCtr="0">
            <a:noAutofit/>
          </a:bodyPr>
          <a:lstStyle>
            <a:defPPr>
              <a:defRPr lang="ko-KR"/>
            </a:defPPr>
            <a:lvl1pPr algn="ctr">
              <a:defRPr sz="700">
                <a:solidFill>
                  <a:srgbClr val="0C1E33"/>
                </a:solidFill>
                <a:latin typeface="Verdana" panose="020B0604030504040204" pitchFamily="34" charset="0"/>
                <a:ea typeface="Verdana" panose="020B0604030504040204" pitchFamily="34" charset="0"/>
              </a:defRPr>
            </a:lvl1pPr>
          </a:lstStyle>
          <a:p>
            <a:r>
              <a:rPr lang="en-US" sz="1000">
                <a:latin typeface="Verdana"/>
                <a:ea typeface="Verdana"/>
              </a:rPr>
              <a:t>Sorafenib*</a:t>
            </a:r>
            <a:endParaRPr lang="en-US" sz="1000"/>
          </a:p>
        </p:txBody>
      </p:sp>
      <p:cxnSp>
        <p:nvCxnSpPr>
          <p:cNvPr id="24" name="Connector: Elbow 41">
            <a:extLst>
              <a:ext uri="{FF2B5EF4-FFF2-40B4-BE49-F238E27FC236}">
                <a16:creationId xmlns:a16="http://schemas.microsoft.com/office/drawing/2014/main" id="{0EDD3108-F33F-D060-428F-5480F53F5153}"/>
              </a:ext>
            </a:extLst>
          </p:cNvPr>
          <p:cNvCxnSpPr>
            <a:cxnSpLocks/>
            <a:endCxn id="54" idx="0"/>
          </p:cNvCxnSpPr>
          <p:nvPr/>
        </p:nvCxnSpPr>
        <p:spPr>
          <a:xfrm>
            <a:off x="4459636" y="2530891"/>
            <a:ext cx="1015180" cy="430607"/>
          </a:xfrm>
          <a:prstGeom prst="straightConnector1">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AC7D0918-FCF7-A4A3-25BD-91B979FEECFA}"/>
              </a:ext>
            </a:extLst>
          </p:cNvPr>
          <p:cNvCxnSpPr>
            <a:cxnSpLocks/>
            <a:endCxn id="72" idx="1"/>
          </p:cNvCxnSpPr>
          <p:nvPr/>
        </p:nvCxnSpPr>
        <p:spPr>
          <a:xfrm rot="16200000" flipH="1">
            <a:off x="956553" y="4116498"/>
            <a:ext cx="375612" cy="318808"/>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A6A5474-36D8-5C08-2176-B996E715A53C}"/>
              </a:ext>
            </a:extLst>
          </p:cNvPr>
          <p:cNvCxnSpPr>
            <a:cxnSpLocks/>
          </p:cNvCxnSpPr>
          <p:nvPr/>
        </p:nvCxnSpPr>
        <p:spPr>
          <a:xfrm rot="16200000" flipH="1">
            <a:off x="640324" y="4422497"/>
            <a:ext cx="1009998" cy="317286"/>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39A92362-D94A-2599-F3CC-C2AF7F5A3B9E}"/>
              </a:ext>
            </a:extLst>
          </p:cNvPr>
          <p:cNvCxnSpPr>
            <a:cxnSpLocks/>
            <a:endCxn id="74" idx="1"/>
          </p:cNvCxnSpPr>
          <p:nvPr/>
        </p:nvCxnSpPr>
        <p:spPr>
          <a:xfrm rot="16200000" flipH="1">
            <a:off x="903820" y="3449412"/>
            <a:ext cx="478859" cy="321027"/>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20CBE98-8AE3-56B9-DF49-F47FE35DBBEB}"/>
              </a:ext>
            </a:extLst>
          </p:cNvPr>
          <p:cNvCxnSpPr>
            <a:cxnSpLocks/>
            <a:endCxn id="36" idx="0"/>
          </p:cNvCxnSpPr>
          <p:nvPr/>
        </p:nvCxnSpPr>
        <p:spPr>
          <a:xfrm flipH="1">
            <a:off x="1897374" y="2523316"/>
            <a:ext cx="1056642" cy="438182"/>
          </a:xfrm>
          <a:prstGeom prst="straightConnector1">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7" name="Rectangle 76" hidden="1">
            <a:extLst>
              <a:ext uri="{FF2B5EF4-FFF2-40B4-BE49-F238E27FC236}">
                <a16:creationId xmlns:a16="http://schemas.microsoft.com/office/drawing/2014/main" id="{4345FCBF-9C7D-CF4F-1220-67905E061B47}"/>
              </a:ext>
            </a:extLst>
          </p:cNvPr>
          <p:cNvSpPr/>
          <p:nvPr/>
        </p:nvSpPr>
        <p:spPr>
          <a:xfrm>
            <a:off x="684171" y="3377986"/>
            <a:ext cx="134979" cy="4026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EF4D98A-3176-BC1E-F1C5-5DB6B24779E1}"/>
              </a:ext>
            </a:extLst>
          </p:cNvPr>
          <p:cNvSpPr txBox="1"/>
          <p:nvPr/>
        </p:nvSpPr>
        <p:spPr>
          <a:xfrm>
            <a:off x="3309264" y="1082331"/>
            <a:ext cx="5573476" cy="400160"/>
          </a:xfrm>
          <a:prstGeom prst="roundRect">
            <a:avLst/>
          </a:prstGeom>
          <a:gradFill>
            <a:gsLst>
              <a:gs pos="50000">
                <a:srgbClr val="0099A8"/>
              </a:gs>
              <a:gs pos="0">
                <a:schemeClr val="accent1"/>
              </a:gs>
              <a:gs pos="100000">
                <a:srgbClr val="544588"/>
              </a:gs>
            </a:gsLst>
            <a:lin ang="6000000" scaled="0"/>
          </a:gradFill>
        </p:spPr>
        <p:txBody>
          <a:bodyPr wrap="square" anchor="ctr" anchorCtr="0">
            <a:noAutofit/>
          </a:bodyPr>
          <a:lstStyle/>
          <a:p>
            <a:pPr algn="ctr"/>
            <a:r>
              <a:rPr lang="en-US" sz="1200" b="1" spc="100">
                <a:solidFill>
                  <a:schemeClr val="bg1"/>
                </a:solidFill>
                <a:latin typeface="Verdana" panose="020B0604030504040204" pitchFamily="34" charset="0"/>
                <a:ea typeface="Verdana" panose="020B0604030504040204" pitchFamily="34" charset="0"/>
              </a:rPr>
              <a:t>UNRESECTABLE HCC</a:t>
            </a:r>
          </a:p>
        </p:txBody>
      </p:sp>
      <p:sp>
        <p:nvSpPr>
          <p:cNvPr id="15" name="TextBox 14">
            <a:extLst>
              <a:ext uri="{FF2B5EF4-FFF2-40B4-BE49-F238E27FC236}">
                <a16:creationId xmlns:a16="http://schemas.microsoft.com/office/drawing/2014/main" id="{30069EF1-2ECE-4BED-7570-8A4743D0E305}"/>
              </a:ext>
            </a:extLst>
          </p:cNvPr>
          <p:cNvSpPr txBox="1"/>
          <p:nvPr/>
        </p:nvSpPr>
        <p:spPr>
          <a:xfrm>
            <a:off x="2413496" y="1797253"/>
            <a:ext cx="2497168" cy="340826"/>
          </a:xfrm>
          <a:prstGeom prst="roundRect">
            <a:avLst/>
          </a:prstGeom>
          <a:solidFill>
            <a:schemeClr val="accent3">
              <a:alpha val="59868"/>
            </a:schemeClr>
          </a:solidFill>
          <a:ln>
            <a:noFill/>
          </a:ln>
        </p:spPr>
        <p:txBody>
          <a:bodyPr wrap="square" anchor="ctr">
            <a:noAutofit/>
          </a:bodyPr>
          <a:lstStyle/>
          <a:p>
            <a:pPr algn="ctr"/>
            <a:r>
              <a:rPr lang="en-US" sz="1000" b="1">
                <a:solidFill>
                  <a:srgbClr val="0C1E33"/>
                </a:solidFill>
                <a:latin typeface="Verdana" panose="020B0604030504040204" pitchFamily="34" charset="0"/>
                <a:ea typeface="Verdana" panose="020B0604030504040204" pitchFamily="34" charset="0"/>
              </a:rPr>
              <a:t>Child-Pugh A or B ECOG PS 0-2</a:t>
            </a:r>
          </a:p>
        </p:txBody>
      </p:sp>
      <p:sp>
        <p:nvSpPr>
          <p:cNvPr id="16" name="TextBox 15">
            <a:extLst>
              <a:ext uri="{FF2B5EF4-FFF2-40B4-BE49-F238E27FC236}">
                <a16:creationId xmlns:a16="http://schemas.microsoft.com/office/drawing/2014/main" id="{C54208F8-5AA0-0B80-FC5E-D03B6AEA0A7A}"/>
              </a:ext>
            </a:extLst>
          </p:cNvPr>
          <p:cNvSpPr txBox="1"/>
          <p:nvPr/>
        </p:nvSpPr>
        <p:spPr>
          <a:xfrm>
            <a:off x="7423910" y="1753303"/>
            <a:ext cx="2359152" cy="340826"/>
          </a:xfrm>
          <a:prstGeom prst="roundRect">
            <a:avLst/>
          </a:prstGeom>
          <a:solidFill>
            <a:schemeClr val="accent3">
              <a:alpha val="59868"/>
            </a:schemeClr>
          </a:solidFill>
          <a:ln>
            <a:noFill/>
          </a:ln>
        </p:spPr>
        <p:txBody>
          <a:bodyPr wrap="square" anchor="ctr">
            <a:noAutofit/>
          </a:bodyPr>
          <a:lstStyle/>
          <a:p>
            <a:pPr algn="ctr"/>
            <a:r>
              <a:rPr lang="en-US" sz="1000" b="1">
                <a:solidFill>
                  <a:srgbClr val="0C1E33"/>
                </a:solidFill>
                <a:latin typeface="Verdana" panose="020B0604030504040204" pitchFamily="34" charset="0"/>
                <a:ea typeface="Verdana" panose="020B0604030504040204" pitchFamily="34" charset="0"/>
              </a:rPr>
              <a:t>Child-Pugh C ECOG PS 3+</a:t>
            </a:r>
          </a:p>
        </p:txBody>
      </p:sp>
      <p:cxnSp>
        <p:nvCxnSpPr>
          <p:cNvPr id="19" name="Connector: Elbow 18">
            <a:extLst>
              <a:ext uri="{FF2B5EF4-FFF2-40B4-BE49-F238E27FC236}">
                <a16:creationId xmlns:a16="http://schemas.microsoft.com/office/drawing/2014/main" id="{005D5D11-17CD-F16E-D745-D5EA6064EE9A}"/>
              </a:ext>
            </a:extLst>
          </p:cNvPr>
          <p:cNvCxnSpPr>
            <a:cxnSpLocks/>
            <a:stCxn id="14" idx="2"/>
            <a:endCxn id="15" idx="0"/>
          </p:cNvCxnSpPr>
          <p:nvPr/>
        </p:nvCxnSpPr>
        <p:spPr>
          <a:xfrm rot="5400000">
            <a:off x="4721660" y="422911"/>
            <a:ext cx="314762" cy="2433922"/>
          </a:xfrm>
          <a:prstGeom prst="bentConnector3">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E6EA07B-D320-7B1C-2E3A-8266A29EF51D}"/>
              </a:ext>
            </a:extLst>
          </p:cNvPr>
          <p:cNvCxnSpPr>
            <a:cxnSpLocks/>
            <a:stCxn id="14" idx="2"/>
            <a:endCxn id="16" idx="0"/>
          </p:cNvCxnSpPr>
          <p:nvPr/>
        </p:nvCxnSpPr>
        <p:spPr>
          <a:xfrm rot="16200000" flipH="1">
            <a:off x="7214338" y="364155"/>
            <a:ext cx="270812" cy="2507484"/>
          </a:xfrm>
          <a:prstGeom prst="bentConnector3">
            <a:avLst>
              <a:gd name="adj1" fmla="val 59004"/>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0A9D017-D734-30BF-1FD8-91D6434EDBB7}"/>
              </a:ext>
            </a:extLst>
          </p:cNvPr>
          <p:cNvSpPr txBox="1"/>
          <p:nvPr/>
        </p:nvSpPr>
        <p:spPr>
          <a:xfrm>
            <a:off x="2483047" y="2238733"/>
            <a:ext cx="2358066" cy="536519"/>
          </a:xfrm>
          <a:prstGeom prst="ellipse">
            <a:avLst/>
          </a:prstGeom>
          <a:solidFill>
            <a:schemeClr val="bg2"/>
          </a:solidFill>
          <a:ln>
            <a:noFill/>
          </a:ln>
        </p:spPr>
        <p:txBody>
          <a:bodyPr wrap="none" anchor="ctr" anchorCtr="0">
            <a:noAutofit/>
          </a:bodyPr>
          <a:lstStyle/>
          <a:p>
            <a:pPr algn="ctr"/>
            <a:r>
              <a:rPr lang="en-US" sz="1000" b="1">
                <a:solidFill>
                  <a:schemeClr val="bg1"/>
                </a:solidFill>
                <a:latin typeface="Verdana" panose="020B0604030504040204" pitchFamily="34" charset="0"/>
                <a:ea typeface="Verdana" panose="020B0604030504040204" pitchFamily="34" charset="0"/>
              </a:rPr>
              <a:t>First-Line </a:t>
            </a:r>
            <a:br>
              <a:rPr lang="en-US" sz="1000" b="1">
                <a:solidFill>
                  <a:schemeClr val="bg1"/>
                </a:solidFill>
                <a:latin typeface="Verdana" panose="020B0604030504040204" pitchFamily="34" charset="0"/>
                <a:ea typeface="Verdana" panose="020B0604030504040204" pitchFamily="34" charset="0"/>
              </a:rPr>
            </a:br>
            <a:r>
              <a:rPr lang="en-US" sz="1000" b="1">
                <a:solidFill>
                  <a:schemeClr val="bg1"/>
                </a:solidFill>
                <a:latin typeface="Verdana" panose="020B0604030504040204" pitchFamily="34" charset="0"/>
                <a:ea typeface="Verdana" panose="020B0604030504040204" pitchFamily="34" charset="0"/>
              </a:rPr>
              <a:t>Systemic Therapy</a:t>
            </a:r>
          </a:p>
        </p:txBody>
      </p:sp>
      <p:sp>
        <p:nvSpPr>
          <p:cNvPr id="27" name="TextBox 26">
            <a:extLst>
              <a:ext uri="{FF2B5EF4-FFF2-40B4-BE49-F238E27FC236}">
                <a16:creationId xmlns:a16="http://schemas.microsoft.com/office/drawing/2014/main" id="{55E4377F-DB9C-09DB-5483-C57D53A54020}"/>
              </a:ext>
            </a:extLst>
          </p:cNvPr>
          <p:cNvSpPr txBox="1"/>
          <p:nvPr/>
        </p:nvSpPr>
        <p:spPr>
          <a:xfrm>
            <a:off x="7423908" y="2296530"/>
            <a:ext cx="2359152" cy="536519"/>
          </a:xfrm>
          <a:prstGeom prst="ellipse">
            <a:avLst/>
          </a:prstGeom>
          <a:solidFill>
            <a:schemeClr val="bg2"/>
          </a:solidFill>
          <a:ln>
            <a:noFill/>
          </a:ln>
        </p:spPr>
        <p:txBody>
          <a:bodyPr wrap="none" anchor="ctr" anchorCtr="0">
            <a:noAutofit/>
          </a:bodyPr>
          <a:lstStyle/>
          <a:p>
            <a:pPr algn="ctr"/>
            <a:r>
              <a:rPr lang="en-US" sz="1000" b="1">
                <a:solidFill>
                  <a:schemeClr val="bg1"/>
                </a:solidFill>
                <a:latin typeface="Verdana" panose="020B0604030504040204" pitchFamily="34" charset="0"/>
                <a:ea typeface="Verdana" panose="020B0604030504040204" pitchFamily="34" charset="0"/>
              </a:rPr>
              <a:t>Best</a:t>
            </a:r>
            <a:br>
              <a:rPr lang="en-US" sz="1000" b="1">
                <a:solidFill>
                  <a:schemeClr val="bg1"/>
                </a:solidFill>
                <a:latin typeface="Verdana" panose="020B0604030504040204" pitchFamily="34" charset="0"/>
                <a:ea typeface="Verdana" panose="020B0604030504040204" pitchFamily="34" charset="0"/>
              </a:rPr>
            </a:br>
            <a:r>
              <a:rPr lang="en-US" sz="1000" b="1">
                <a:solidFill>
                  <a:schemeClr val="bg1"/>
                </a:solidFill>
                <a:latin typeface="Verdana" panose="020B0604030504040204" pitchFamily="34" charset="0"/>
                <a:ea typeface="Verdana" panose="020B0604030504040204" pitchFamily="34" charset="0"/>
              </a:rPr>
              <a:t>Supportive Care</a:t>
            </a:r>
          </a:p>
        </p:txBody>
      </p:sp>
      <p:cxnSp>
        <p:nvCxnSpPr>
          <p:cNvPr id="28" name="Connector: Elbow 27">
            <a:extLst>
              <a:ext uri="{FF2B5EF4-FFF2-40B4-BE49-F238E27FC236}">
                <a16:creationId xmlns:a16="http://schemas.microsoft.com/office/drawing/2014/main" id="{5A976C64-5062-1384-1E30-CC3E4F3E3556}"/>
              </a:ext>
            </a:extLst>
          </p:cNvPr>
          <p:cNvCxnSpPr>
            <a:cxnSpLocks/>
            <a:stCxn id="15" idx="2"/>
            <a:endCxn id="26" idx="0"/>
          </p:cNvCxnSpPr>
          <p:nvPr/>
        </p:nvCxnSpPr>
        <p:spPr>
          <a:xfrm>
            <a:off x="3662080" y="2138079"/>
            <a:ext cx="0" cy="100654"/>
          </a:xfrm>
          <a:prstGeom prst="straightConnector1">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Connector: Elbow 27">
            <a:extLst>
              <a:ext uri="{FF2B5EF4-FFF2-40B4-BE49-F238E27FC236}">
                <a16:creationId xmlns:a16="http://schemas.microsoft.com/office/drawing/2014/main" id="{3BEF68BE-E8FF-5646-5EEC-AC1A2C2D7020}"/>
              </a:ext>
            </a:extLst>
          </p:cNvPr>
          <p:cNvCxnSpPr>
            <a:cxnSpLocks/>
            <a:stCxn id="16" idx="2"/>
            <a:endCxn id="27" idx="0"/>
          </p:cNvCxnSpPr>
          <p:nvPr/>
        </p:nvCxnSpPr>
        <p:spPr>
          <a:xfrm flipH="1">
            <a:off x="8603484" y="2094129"/>
            <a:ext cx="2" cy="202401"/>
          </a:xfrm>
          <a:prstGeom prst="straightConnector1">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D82D41B-A066-1CD7-DDB4-C56D52DD009F}"/>
              </a:ext>
            </a:extLst>
          </p:cNvPr>
          <p:cNvSpPr txBox="1"/>
          <p:nvPr/>
        </p:nvSpPr>
        <p:spPr>
          <a:xfrm>
            <a:off x="775258" y="2961498"/>
            <a:ext cx="2244231" cy="425910"/>
          </a:xfrm>
          <a:prstGeom prst="roundRect">
            <a:avLst>
              <a:gd name="adj" fmla="val 8191"/>
            </a:avLst>
          </a:prstGeom>
          <a:solidFill>
            <a:schemeClr val="accent2">
              <a:lumMod val="60000"/>
              <a:lumOff val="40000"/>
              <a:alpha val="59868"/>
            </a:schemeClr>
          </a:solidFill>
          <a:ln>
            <a:noFill/>
          </a:ln>
        </p:spPr>
        <p:txBody>
          <a:bodyPr wrap="square" lIns="18288" tIns="18288" rIns="18288" bIns="18288" anchor="ctr" anchorCtr="0">
            <a:noAutofit/>
          </a:bodyPr>
          <a:lstStyle/>
          <a:p>
            <a:pPr algn="ctr"/>
            <a:r>
              <a:rPr lang="en-US" sz="1000">
                <a:solidFill>
                  <a:srgbClr val="0C1E33"/>
                </a:solidFill>
                <a:latin typeface="Verdana" panose="020B0604030504040204" pitchFamily="34" charset="0"/>
                <a:ea typeface="Verdana" panose="020B0604030504040204" pitchFamily="34" charset="0"/>
              </a:rPr>
              <a:t>Child-Pugh A</a:t>
            </a:r>
          </a:p>
        </p:txBody>
      </p:sp>
      <p:sp>
        <p:nvSpPr>
          <p:cNvPr id="72" name="TextBox 71">
            <a:extLst>
              <a:ext uri="{FF2B5EF4-FFF2-40B4-BE49-F238E27FC236}">
                <a16:creationId xmlns:a16="http://schemas.microsoft.com/office/drawing/2014/main" id="{FE857799-4F40-206D-D3C5-4555A5EDA173}"/>
              </a:ext>
            </a:extLst>
          </p:cNvPr>
          <p:cNvSpPr txBox="1"/>
          <p:nvPr/>
        </p:nvSpPr>
        <p:spPr>
          <a:xfrm>
            <a:off x="1303763" y="4250753"/>
            <a:ext cx="3613254" cy="425910"/>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algn="ctr"/>
            <a:r>
              <a:rPr lang="en-US" sz="1000">
                <a:solidFill>
                  <a:schemeClr val="bg2"/>
                </a:solidFill>
                <a:latin typeface="Verdana"/>
                <a:ea typeface="Verdana"/>
              </a:rPr>
              <a:t>Atezolizumab plus Bevacizumab</a:t>
            </a:r>
            <a:r>
              <a:rPr lang="en-US" sz="1000" baseline="30000">
                <a:solidFill>
                  <a:schemeClr val="bg2"/>
                </a:solidFill>
                <a:latin typeface="Verdana"/>
                <a:ea typeface="Verdana"/>
              </a:rPr>
              <a:t>2,3</a:t>
            </a:r>
          </a:p>
        </p:txBody>
      </p:sp>
      <p:sp>
        <p:nvSpPr>
          <p:cNvPr id="73" name="TextBox 72">
            <a:extLst>
              <a:ext uri="{FF2B5EF4-FFF2-40B4-BE49-F238E27FC236}">
                <a16:creationId xmlns:a16="http://schemas.microsoft.com/office/drawing/2014/main" id="{C5CB68A1-F331-1AA3-B076-1BEDA70D9645}"/>
              </a:ext>
            </a:extLst>
          </p:cNvPr>
          <p:cNvSpPr txBox="1"/>
          <p:nvPr/>
        </p:nvSpPr>
        <p:spPr>
          <a:xfrm>
            <a:off x="1303763" y="4874937"/>
            <a:ext cx="3613254" cy="425910"/>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algn="ctr"/>
            <a:r>
              <a:rPr lang="en-US" sz="1000">
                <a:solidFill>
                  <a:schemeClr val="bg2"/>
                </a:solidFill>
                <a:latin typeface="Verdana"/>
                <a:ea typeface="Verdana"/>
              </a:rPr>
              <a:t>Durvalumab plus Tremelimumab</a:t>
            </a:r>
            <a:r>
              <a:rPr lang="en-US" sz="1000" baseline="30000">
                <a:solidFill>
                  <a:schemeClr val="bg2"/>
                </a:solidFill>
                <a:latin typeface="Verdana"/>
                <a:ea typeface="Verdana"/>
              </a:rPr>
              <a:t>4</a:t>
            </a:r>
          </a:p>
        </p:txBody>
      </p:sp>
      <p:sp>
        <p:nvSpPr>
          <p:cNvPr id="74" name="TextBox 73">
            <a:extLst>
              <a:ext uri="{FF2B5EF4-FFF2-40B4-BE49-F238E27FC236}">
                <a16:creationId xmlns:a16="http://schemas.microsoft.com/office/drawing/2014/main" id="{1E630E6A-8691-E0CD-4594-27DB17908681}"/>
              </a:ext>
            </a:extLst>
          </p:cNvPr>
          <p:cNvSpPr txBox="1"/>
          <p:nvPr/>
        </p:nvSpPr>
        <p:spPr>
          <a:xfrm>
            <a:off x="1303763" y="3636401"/>
            <a:ext cx="3613254" cy="425910"/>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algn="ctr"/>
            <a:r>
              <a:rPr lang="en-US" sz="1000">
                <a:solidFill>
                  <a:schemeClr val="bg2"/>
                </a:solidFill>
                <a:latin typeface="Verdana"/>
                <a:ea typeface="Verdana"/>
              </a:rPr>
              <a:t>Sorafenib/Lenvatinib </a:t>
            </a:r>
            <a:endParaRPr lang="en-US" sz="1000">
              <a:solidFill>
                <a:schemeClr val="bg2"/>
              </a:solidFill>
              <a:latin typeface="Verdana" panose="020B0604030504040204" pitchFamily="34" charset="0"/>
              <a:ea typeface="Verdana" panose="020B0604030504040204" pitchFamily="34" charset="0"/>
            </a:endParaRPr>
          </a:p>
        </p:txBody>
      </p:sp>
      <p:sp>
        <p:nvSpPr>
          <p:cNvPr id="54" name="TextBox 53">
            <a:extLst>
              <a:ext uri="{FF2B5EF4-FFF2-40B4-BE49-F238E27FC236}">
                <a16:creationId xmlns:a16="http://schemas.microsoft.com/office/drawing/2014/main" id="{5AFB632D-D19F-4DA7-F9A2-6A6262A5FC33}"/>
              </a:ext>
            </a:extLst>
          </p:cNvPr>
          <p:cNvSpPr txBox="1"/>
          <p:nvPr/>
        </p:nvSpPr>
        <p:spPr>
          <a:xfrm>
            <a:off x="4354676" y="2961498"/>
            <a:ext cx="2240280" cy="425910"/>
          </a:xfrm>
          <a:prstGeom prst="roundRect">
            <a:avLst>
              <a:gd name="adj" fmla="val 8191"/>
            </a:avLst>
          </a:prstGeom>
          <a:solidFill>
            <a:schemeClr val="accent2">
              <a:lumMod val="60000"/>
              <a:lumOff val="40000"/>
              <a:alpha val="59868"/>
            </a:schemeClr>
          </a:solidFill>
          <a:ln>
            <a:noFill/>
          </a:ln>
        </p:spPr>
        <p:txBody>
          <a:bodyPr wrap="square" lIns="18288" tIns="18288" rIns="18288" bIns="18288" anchor="ctr" anchorCtr="0">
            <a:noAutofit/>
          </a:bodyPr>
          <a:lstStyle>
            <a:defPPr>
              <a:defRPr lang="ko-KR"/>
            </a:defPPr>
            <a:lvl1pPr algn="ctr">
              <a:defRPr sz="700">
                <a:solidFill>
                  <a:srgbClr val="0C1E33"/>
                </a:solidFill>
                <a:latin typeface="Verdana" panose="020B0604030504040204" pitchFamily="34" charset="0"/>
                <a:ea typeface="Verdana" panose="020B0604030504040204" pitchFamily="34" charset="0"/>
              </a:defRPr>
            </a:lvl1pPr>
          </a:lstStyle>
          <a:p>
            <a:r>
              <a:rPr lang="en-US" sz="1000">
                <a:latin typeface="Verdana"/>
                <a:ea typeface="Verdana"/>
              </a:rPr>
              <a:t>Child-Pugh B</a:t>
            </a:r>
            <a:endParaRPr lang="en-US" sz="1000"/>
          </a:p>
        </p:txBody>
      </p:sp>
      <p:sp>
        <p:nvSpPr>
          <p:cNvPr id="75" name="TextBox 74">
            <a:extLst>
              <a:ext uri="{FF2B5EF4-FFF2-40B4-BE49-F238E27FC236}">
                <a16:creationId xmlns:a16="http://schemas.microsoft.com/office/drawing/2014/main" id="{8A75A7E0-9BF1-8B08-5D20-8DD0F38D6176}"/>
              </a:ext>
            </a:extLst>
          </p:cNvPr>
          <p:cNvSpPr txBox="1"/>
          <p:nvPr/>
        </p:nvSpPr>
        <p:spPr>
          <a:xfrm>
            <a:off x="1305984" y="5499121"/>
            <a:ext cx="3613254" cy="425910"/>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algn="ctr"/>
            <a:r>
              <a:rPr lang="en-US" sz="1000" b="1">
                <a:solidFill>
                  <a:schemeClr val="bg2"/>
                </a:solidFill>
                <a:latin typeface="Verdana"/>
                <a:ea typeface="Verdana"/>
              </a:rPr>
              <a:t>              </a:t>
            </a:r>
            <a:r>
              <a:rPr lang="en-US" sz="1100" b="1" err="1">
                <a:solidFill>
                  <a:schemeClr val="bg2"/>
                </a:solidFill>
                <a:latin typeface="Verdana"/>
                <a:ea typeface="Verdana"/>
              </a:rPr>
              <a:t>Camrelizumab</a:t>
            </a:r>
            <a:r>
              <a:rPr lang="en-US" sz="1100" b="1">
                <a:solidFill>
                  <a:schemeClr val="bg2"/>
                </a:solidFill>
                <a:latin typeface="Verdana"/>
                <a:ea typeface="Verdana"/>
              </a:rPr>
              <a:t> plus Rivoceranib</a:t>
            </a:r>
            <a:r>
              <a:rPr lang="en-US" sz="1100" baseline="30000">
                <a:solidFill>
                  <a:schemeClr val="bg2"/>
                </a:solidFill>
                <a:latin typeface="Verdana"/>
                <a:ea typeface="Verdana"/>
              </a:rPr>
              <a:t>5,6</a:t>
            </a:r>
            <a:endParaRPr lang="en-US" sz="700">
              <a:solidFill>
                <a:srgbClr val="0C1E33"/>
              </a:solidFill>
              <a:latin typeface="Verdana"/>
              <a:ea typeface="Verdana"/>
            </a:endParaRPr>
          </a:p>
        </p:txBody>
      </p:sp>
      <p:pic>
        <p:nvPicPr>
          <p:cNvPr id="1028" name="Picture 4">
            <a:extLst>
              <a:ext uri="{FF2B5EF4-FFF2-40B4-BE49-F238E27FC236}">
                <a16:creationId xmlns:a16="http://schemas.microsoft.com/office/drawing/2014/main" id="{11B6E8CF-796D-CD62-BA83-8572FED0226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432965" y="5560659"/>
            <a:ext cx="587569" cy="297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Table 36">
            <a:extLst>
              <a:ext uri="{FF2B5EF4-FFF2-40B4-BE49-F238E27FC236}">
                <a16:creationId xmlns:a16="http://schemas.microsoft.com/office/drawing/2014/main" id="{2DD62022-AC1E-CCAB-7578-B5942C5E0C9E}"/>
              </a:ext>
            </a:extLst>
          </p:cNvPr>
          <p:cNvGraphicFramePr>
            <a:graphicFrameLocks noGrp="1"/>
          </p:cNvGraphicFramePr>
          <p:nvPr>
            <p:custDataLst>
              <p:tags r:id="rId1"/>
            </p:custDataLst>
            <p:extLst>
              <p:ext uri="{D42A27DB-BD31-4B8C-83A1-F6EECF244321}">
                <p14:modId xmlns:p14="http://schemas.microsoft.com/office/powerpoint/2010/main" val="2232157949"/>
              </p:ext>
            </p:extLst>
          </p:nvPr>
        </p:nvGraphicFramePr>
        <p:xfrm>
          <a:off x="5091002" y="3382844"/>
          <a:ext cx="6229796" cy="2673470"/>
        </p:xfrm>
        <a:graphic>
          <a:graphicData uri="http://schemas.openxmlformats.org/drawingml/2006/table">
            <a:tbl>
              <a:tblPr firstRow="1" bandRow="1">
                <a:tableStyleId>{5C22544A-7EE6-4342-B048-85BDC9FD1C3A}</a:tableStyleId>
              </a:tblPr>
              <a:tblGrid>
                <a:gridCol w="1557449">
                  <a:extLst>
                    <a:ext uri="{9D8B030D-6E8A-4147-A177-3AD203B41FA5}">
                      <a16:colId xmlns:a16="http://schemas.microsoft.com/office/drawing/2014/main" val="3345783187"/>
                    </a:ext>
                  </a:extLst>
                </a:gridCol>
                <a:gridCol w="1697327">
                  <a:extLst>
                    <a:ext uri="{9D8B030D-6E8A-4147-A177-3AD203B41FA5}">
                      <a16:colId xmlns:a16="http://schemas.microsoft.com/office/drawing/2014/main" val="671166580"/>
                    </a:ext>
                  </a:extLst>
                </a:gridCol>
                <a:gridCol w="1513268">
                  <a:extLst>
                    <a:ext uri="{9D8B030D-6E8A-4147-A177-3AD203B41FA5}">
                      <a16:colId xmlns:a16="http://schemas.microsoft.com/office/drawing/2014/main" val="3962589228"/>
                    </a:ext>
                  </a:extLst>
                </a:gridCol>
                <a:gridCol w="1461752">
                  <a:extLst>
                    <a:ext uri="{9D8B030D-6E8A-4147-A177-3AD203B41FA5}">
                      <a16:colId xmlns:a16="http://schemas.microsoft.com/office/drawing/2014/main" val="369778762"/>
                    </a:ext>
                  </a:extLst>
                </a:gridCol>
              </a:tblGrid>
              <a:tr h="457162">
                <a:tc>
                  <a:txBody>
                    <a:bodyPr/>
                    <a:lstStyle/>
                    <a:p>
                      <a:pPr algn="ctr"/>
                      <a:r>
                        <a:rPr lang="en-US" sz="1100"/>
                        <a:t>MOA</a:t>
                      </a:r>
                    </a:p>
                  </a:txBody>
                  <a:tcPr anchor="ctr">
                    <a:solidFill>
                      <a:schemeClr val="bg2"/>
                    </a:solidFill>
                  </a:tcPr>
                </a:tc>
                <a:tc>
                  <a:txBody>
                    <a:bodyPr/>
                    <a:lstStyle/>
                    <a:p>
                      <a:pPr algn="ctr"/>
                      <a:r>
                        <a:rPr lang="en-US" sz="1100"/>
                        <a:t>OS</a:t>
                      </a:r>
                    </a:p>
                  </a:txBody>
                  <a:tcPr anchor="ctr">
                    <a:solidFill>
                      <a:schemeClr val="bg2"/>
                    </a:solidFill>
                  </a:tcPr>
                </a:tc>
                <a:tc>
                  <a:txBody>
                    <a:bodyPr/>
                    <a:lstStyle/>
                    <a:p>
                      <a:pPr algn="ctr"/>
                      <a:r>
                        <a:rPr lang="en-US" sz="1100"/>
                        <a:t>PFS</a:t>
                      </a:r>
                    </a:p>
                  </a:txBody>
                  <a:tcPr anchor="ctr">
                    <a:solidFill>
                      <a:schemeClr val="bg2"/>
                    </a:solidFill>
                  </a:tcPr>
                </a:tc>
                <a:tc>
                  <a:txBody>
                    <a:bodyPr/>
                    <a:lstStyle/>
                    <a:p>
                      <a:pPr algn="ctr"/>
                      <a:r>
                        <a:rPr lang="en-US" sz="1100"/>
                        <a:t>Safety</a:t>
                      </a:r>
                    </a:p>
                    <a:p>
                      <a:pPr algn="ctr"/>
                      <a:r>
                        <a:rPr lang="en-US" sz="700"/>
                        <a:t>(TRAE Discontinuation Rates)</a:t>
                      </a:r>
                    </a:p>
                  </a:txBody>
                  <a:tcPr anchor="ctr">
                    <a:solidFill>
                      <a:schemeClr val="bg2"/>
                    </a:solidFill>
                  </a:tcPr>
                </a:tc>
                <a:extLst>
                  <a:ext uri="{0D108BD9-81ED-4DB2-BD59-A6C34878D82A}">
                    <a16:rowId xmlns:a16="http://schemas.microsoft.com/office/drawing/2014/main" val="2159239271"/>
                  </a:ext>
                </a:extLst>
              </a:tr>
              <a:tr h="758129">
                <a:tc>
                  <a:txBody>
                    <a:bodyPr/>
                    <a:lstStyle/>
                    <a:p>
                      <a:r>
                        <a:rPr lang="en-US" sz="800">
                          <a:solidFill>
                            <a:srgbClr val="0C1E33"/>
                          </a:solidFill>
                        </a:rPr>
                        <a:t>Atezolizumab (PD-L1 inhibitor) in combination with bevacizumab (VEGF inhibitor)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kern="1200" noProof="0">
                          <a:solidFill>
                            <a:srgbClr val="0C1E33"/>
                          </a:solidFill>
                          <a:latin typeface="+mn-lt"/>
                          <a:ea typeface="+mn-ea"/>
                          <a:cs typeface="+mn-cs"/>
                        </a:rPr>
                        <a:t>19.2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a:solidFill>
                            <a:srgbClr val="0C1E33"/>
                          </a:solidFill>
                          <a:latin typeface="+mn-lt"/>
                          <a:ea typeface="+mn-ea"/>
                          <a:cs typeface="+mn-cs"/>
                        </a:rPr>
                        <a:t>(95% CI,17.0-23.7)</a:t>
                      </a:r>
                    </a:p>
                    <a:p>
                      <a:pPr marL="0" marR="0" lvl="0" indent="0" algn="l" rtl="0" eaLnBrk="1" fontAlgn="auto" latinLnBrk="0" hangingPunct="1">
                        <a:lnSpc>
                          <a:spcPct val="100000"/>
                        </a:lnSpc>
                        <a:spcBef>
                          <a:spcPts val="0"/>
                        </a:spcBef>
                        <a:spcAft>
                          <a:spcPts val="0"/>
                        </a:spcAft>
                        <a:buClrTx/>
                        <a:buSzTx/>
                        <a:buFontTx/>
                        <a:buNone/>
                      </a:pPr>
                      <a:r>
                        <a:rPr lang="en-US" sz="800" i="1" kern="1200" noProof="0">
                          <a:solidFill>
                            <a:srgbClr val="0C1E33"/>
                          </a:solidFill>
                          <a:latin typeface="+mn-lt"/>
                          <a:ea typeface="+mn-ea"/>
                          <a:cs typeface="+mn-cs"/>
                        </a:rPr>
                        <a:t>P</a:t>
                      </a:r>
                      <a:r>
                        <a:rPr lang="en-US" sz="800" kern="1200" noProof="0">
                          <a:solidFill>
                            <a:srgbClr val="0C1E33"/>
                          </a:solidFill>
                          <a:latin typeface="+mn-lt"/>
                          <a:ea typeface="+mn-ea"/>
                          <a:cs typeface="+mn-cs"/>
                        </a:rPr>
                        <a:t> &lt;.001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a:solidFill>
                            <a:srgbClr val="0C1E33"/>
                          </a:solidFill>
                          <a:latin typeface="+mn-lt"/>
                          <a:ea typeface="+mn-ea"/>
                          <a:cs typeface="+mn-cs"/>
                        </a:rPr>
                        <a:t>[HR 0.66 (95% CI, 0.52-0.85)] </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6.9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(95% CI, 5.7-8.6)</a:t>
                      </a:r>
                    </a:p>
                    <a:p>
                      <a:pPr marL="0" marR="0" lvl="0" indent="0" algn="l" rtl="0" eaLnBrk="1" fontAlgn="auto" latinLnBrk="0" hangingPunct="1">
                        <a:lnSpc>
                          <a:spcPct val="100000"/>
                        </a:lnSpc>
                        <a:spcBef>
                          <a:spcPts val="0"/>
                        </a:spcBef>
                        <a:spcAft>
                          <a:spcPts val="0"/>
                        </a:spcAft>
                        <a:buClrTx/>
                        <a:buSzTx/>
                        <a:buFontTx/>
                        <a:buNone/>
                      </a:pPr>
                      <a:r>
                        <a:rPr lang="en-US" sz="800" i="1" kern="1200">
                          <a:solidFill>
                            <a:srgbClr val="0C1E33"/>
                          </a:solidFill>
                          <a:latin typeface="+mn-lt"/>
                          <a:ea typeface="+mn-ea"/>
                          <a:cs typeface="+mn-cs"/>
                        </a:rPr>
                        <a:t>P</a:t>
                      </a:r>
                      <a:r>
                        <a:rPr lang="en-US" sz="800" kern="1200">
                          <a:solidFill>
                            <a:srgbClr val="0C1E33"/>
                          </a:solidFill>
                          <a:latin typeface="+mn-lt"/>
                          <a:ea typeface="+mn-ea"/>
                          <a:cs typeface="+mn-cs"/>
                        </a:rPr>
                        <a:t> &lt;.001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[HR 0.65 (95% CI, 0.53-0.81)]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7% (both components)</a:t>
                      </a:r>
                    </a:p>
                  </a:txBody>
                  <a:tcPr anchor="ctr"/>
                </a:tc>
                <a:extLst>
                  <a:ext uri="{0D108BD9-81ED-4DB2-BD59-A6C34878D82A}">
                    <a16:rowId xmlns:a16="http://schemas.microsoft.com/office/drawing/2014/main" val="162855599"/>
                  </a:ext>
                </a:extLst>
              </a:tr>
              <a:tr h="70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Durvalumab (PD-L1 blocking antibody) in combination with tremelimumab-actl (CTLA-4 inhibitor)</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it-IT" sz="800" kern="1200">
                          <a:solidFill>
                            <a:srgbClr val="0C1E33"/>
                          </a:solidFill>
                          <a:latin typeface="+mn-lt"/>
                          <a:ea typeface="+mn-ea"/>
                          <a:cs typeface="+mn-cs"/>
                        </a:rPr>
                        <a:t>16.4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800" kern="1200">
                          <a:solidFill>
                            <a:srgbClr val="0C1E33"/>
                          </a:solidFill>
                          <a:latin typeface="+mn-lt"/>
                          <a:ea typeface="+mn-ea"/>
                          <a:cs typeface="+mn-cs"/>
                        </a:rPr>
                        <a:t>(95% CI, 14.16-19.58)</a:t>
                      </a:r>
                    </a:p>
                    <a:p>
                      <a:pPr marL="0" marR="0" lvl="0" indent="0" algn="l" rtl="0" eaLnBrk="1" fontAlgn="auto" latinLnBrk="0" hangingPunct="1">
                        <a:lnSpc>
                          <a:spcPct val="100000"/>
                        </a:lnSpc>
                        <a:spcBef>
                          <a:spcPts val="0"/>
                        </a:spcBef>
                        <a:spcAft>
                          <a:spcPts val="0"/>
                        </a:spcAft>
                        <a:buClrTx/>
                        <a:buSzTx/>
                        <a:buFontTx/>
                        <a:buNone/>
                      </a:pPr>
                      <a:r>
                        <a:rPr lang="it-IT" sz="800" i="1" kern="1200">
                          <a:solidFill>
                            <a:srgbClr val="0C1E33"/>
                          </a:solidFill>
                          <a:latin typeface="+mn-lt"/>
                          <a:ea typeface="+mn-ea"/>
                          <a:cs typeface="+mn-cs"/>
                        </a:rPr>
                        <a:t>P</a:t>
                      </a:r>
                      <a:r>
                        <a:rPr lang="it-IT" sz="800" kern="1200">
                          <a:solidFill>
                            <a:srgbClr val="0C1E33"/>
                          </a:solidFill>
                          <a:latin typeface="+mn-lt"/>
                          <a:ea typeface="+mn-ea"/>
                          <a:cs typeface="+mn-cs"/>
                        </a:rPr>
                        <a:t> =.0035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800" kern="1200">
                          <a:solidFill>
                            <a:srgbClr val="0C1E33"/>
                          </a:solidFill>
                          <a:latin typeface="+mn-lt"/>
                          <a:ea typeface="+mn-ea"/>
                          <a:cs typeface="+mn-cs"/>
                        </a:rPr>
                        <a:t>[HR 0.78 (96.02% CI, 0.65-0.93)]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3.8 months</a:t>
                      </a:r>
                    </a:p>
                    <a:p>
                      <a:pPr marL="0" marR="0" lvl="0" indent="0" algn="l"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Not significantly different </a:t>
                      </a:r>
                    </a:p>
                    <a:p>
                      <a:pPr marL="0" marR="0" lvl="0" indent="0" algn="l"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[HR 0.90 (95% CI, 0.77-1.05)]</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13.7% </a:t>
                      </a:r>
                    </a:p>
                  </a:txBody>
                  <a:tcPr anchor="ctr"/>
                </a:tc>
                <a:extLst>
                  <a:ext uri="{0D108BD9-81ED-4DB2-BD59-A6C34878D82A}">
                    <a16:rowId xmlns:a16="http://schemas.microsoft.com/office/drawing/2014/main" val="3961037459"/>
                  </a:ext>
                </a:extLst>
              </a:tr>
              <a:tr h="758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err="1">
                          <a:solidFill>
                            <a:srgbClr val="0C1E33"/>
                          </a:solidFill>
                          <a:latin typeface="+mn-lt"/>
                          <a:ea typeface="+mn-ea"/>
                          <a:cs typeface="+mn-cs"/>
                        </a:rPr>
                        <a:t>Camrelizumab</a:t>
                      </a:r>
                      <a:r>
                        <a:rPr lang="en-US" sz="800" kern="1200">
                          <a:solidFill>
                            <a:srgbClr val="0C1E33"/>
                          </a:solidFill>
                          <a:latin typeface="+mn-lt"/>
                          <a:ea typeface="+mn-ea"/>
                          <a:cs typeface="+mn-cs"/>
                        </a:rPr>
                        <a:t> (PD-1 inhibitor) in combination with </a:t>
                      </a:r>
                      <a:r>
                        <a:rPr lang="en-US" sz="800" kern="1200" err="1">
                          <a:solidFill>
                            <a:srgbClr val="0C1E33"/>
                          </a:solidFill>
                          <a:latin typeface="+mn-lt"/>
                          <a:ea typeface="+mn-ea"/>
                          <a:cs typeface="+mn-cs"/>
                        </a:rPr>
                        <a:t>rivoceranib</a:t>
                      </a:r>
                      <a:r>
                        <a:rPr lang="en-US" sz="800" kern="1200">
                          <a:solidFill>
                            <a:srgbClr val="0C1E33"/>
                          </a:solidFill>
                          <a:latin typeface="+mn-lt"/>
                          <a:ea typeface="+mn-ea"/>
                          <a:cs typeface="+mn-cs"/>
                        </a:rPr>
                        <a:t> (TKI)</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23.8 months </a:t>
                      </a:r>
                    </a:p>
                    <a:p>
                      <a:pPr marL="0" marR="0" lvl="0" indent="0" algn="l"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(95% CI, 20.61-27.2) </a:t>
                      </a:r>
                    </a:p>
                    <a:p>
                      <a:pPr marL="0" marR="0" lvl="0" indent="0" algn="l" rtl="0" eaLnBrk="1" fontAlgn="auto" latinLnBrk="0" hangingPunct="1">
                        <a:lnSpc>
                          <a:spcPct val="100000"/>
                        </a:lnSpc>
                        <a:spcBef>
                          <a:spcPts val="0"/>
                        </a:spcBef>
                        <a:spcAft>
                          <a:spcPts val="0"/>
                        </a:spcAft>
                        <a:buClrTx/>
                        <a:buSzTx/>
                        <a:buFontTx/>
                        <a:buNone/>
                      </a:pPr>
                      <a:r>
                        <a:rPr lang="en-US" sz="800" i="1" kern="1200">
                          <a:solidFill>
                            <a:srgbClr val="0C1E33"/>
                          </a:solidFill>
                          <a:latin typeface="+mn-lt"/>
                          <a:ea typeface="+mn-ea"/>
                          <a:cs typeface="+mn-cs"/>
                        </a:rPr>
                        <a:t>P</a:t>
                      </a:r>
                      <a:r>
                        <a:rPr lang="en-US" sz="800" kern="1200">
                          <a:solidFill>
                            <a:srgbClr val="0C1E33"/>
                          </a:solidFill>
                          <a:latin typeface="+mn-lt"/>
                          <a:ea typeface="+mn-ea"/>
                          <a:cs typeface="+mn-cs"/>
                        </a:rPr>
                        <a:t> &lt;.0001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[HR 0.64 (95% CI, 0.52-0.79)]</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5.6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(95% CI, 5.5-7.43)</a:t>
                      </a:r>
                    </a:p>
                    <a:p>
                      <a:pPr marL="0" marR="0" lvl="0" indent="0" algn="l" rtl="0" eaLnBrk="1" fontAlgn="auto" latinLnBrk="0" hangingPunct="1">
                        <a:lnSpc>
                          <a:spcPct val="100000"/>
                        </a:lnSpc>
                        <a:spcBef>
                          <a:spcPts val="0"/>
                        </a:spcBef>
                        <a:spcAft>
                          <a:spcPts val="0"/>
                        </a:spcAft>
                        <a:buClrTx/>
                        <a:buSzTx/>
                        <a:buFontTx/>
                        <a:buNone/>
                      </a:pPr>
                      <a:r>
                        <a:rPr lang="en-US" sz="800" i="1" kern="1200">
                          <a:solidFill>
                            <a:srgbClr val="0C1E33"/>
                          </a:solidFill>
                          <a:latin typeface="+mn-lt"/>
                          <a:ea typeface="+mn-ea"/>
                          <a:cs typeface="+mn-cs"/>
                        </a:rPr>
                        <a:t>P </a:t>
                      </a:r>
                      <a:r>
                        <a:rPr lang="en-US" sz="800" kern="1200">
                          <a:solidFill>
                            <a:srgbClr val="0C1E33"/>
                          </a:solidFill>
                          <a:latin typeface="+mn-lt"/>
                          <a:ea typeface="+mn-ea"/>
                          <a:cs typeface="+mn-cs"/>
                        </a:rPr>
                        <a:t>&lt;.0001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[HR 0.54 (95% CI, 0.44-.67)]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4.4% (both components)</a:t>
                      </a:r>
                    </a:p>
                  </a:txBody>
                  <a:tcPr anchor="ctr"/>
                </a:tc>
                <a:extLst>
                  <a:ext uri="{0D108BD9-81ED-4DB2-BD59-A6C34878D82A}">
                    <a16:rowId xmlns:a16="http://schemas.microsoft.com/office/drawing/2014/main" val="1655463900"/>
                  </a:ext>
                </a:extLst>
              </a:tr>
            </a:tbl>
          </a:graphicData>
        </a:graphic>
      </p:graphicFrame>
      <p:sp>
        <p:nvSpPr>
          <p:cNvPr id="52" name="Rectangle: Rounded Corners 51">
            <a:extLst>
              <a:ext uri="{FF2B5EF4-FFF2-40B4-BE49-F238E27FC236}">
                <a16:creationId xmlns:a16="http://schemas.microsoft.com/office/drawing/2014/main" id="{86F7AB8B-B3EB-FC79-95B0-145D5B318DC9}"/>
              </a:ext>
            </a:extLst>
          </p:cNvPr>
          <p:cNvSpPr/>
          <p:nvPr/>
        </p:nvSpPr>
        <p:spPr>
          <a:xfrm>
            <a:off x="1303763" y="5300846"/>
            <a:ext cx="10017035" cy="765059"/>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4BC959E5-9F73-9116-3D43-86A1FB45119D}"/>
              </a:ext>
            </a:extLst>
          </p:cNvPr>
          <p:cNvSpPr>
            <a:spLocks noGrp="1"/>
          </p:cNvSpPr>
          <p:nvPr>
            <p:ph type="title"/>
          </p:nvPr>
        </p:nvSpPr>
        <p:spPr/>
        <p:txBody>
          <a:bodyPr/>
          <a:lstStyle/>
          <a:p>
            <a:r>
              <a:rPr lang="en-US" sz="2400">
                <a:solidFill>
                  <a:schemeClr val="accent3"/>
                </a:solidFill>
                <a:latin typeface="Verdana"/>
                <a:ea typeface="Verdana"/>
              </a:rPr>
              <a:t>Hepatocellular Carcinoma Systemic Therapy Paradigm</a:t>
            </a:r>
            <a:r>
              <a:rPr lang="en-US" sz="2400" b="0" baseline="30000">
                <a:solidFill>
                  <a:schemeClr val="accent3"/>
                </a:solidFill>
                <a:latin typeface="Verdana"/>
                <a:ea typeface="Verdana"/>
              </a:rPr>
              <a:t>1</a:t>
            </a:r>
            <a:endParaRPr lang="en-US" sz="2400" b="0" baseline="30000">
              <a:solidFill>
                <a:schemeClr val="accent3"/>
              </a:solidFill>
              <a:highlight>
                <a:srgbClr val="FFFF00"/>
              </a:highlight>
            </a:endParaRPr>
          </a:p>
        </p:txBody>
      </p:sp>
      <p:sp>
        <p:nvSpPr>
          <p:cNvPr id="3" name="TextBox 2">
            <a:extLst>
              <a:ext uri="{FF2B5EF4-FFF2-40B4-BE49-F238E27FC236}">
                <a16:creationId xmlns:a16="http://schemas.microsoft.com/office/drawing/2014/main" id="{2A95CF44-441C-CC48-E864-686E0B7F7406}"/>
              </a:ext>
            </a:extLst>
          </p:cNvPr>
          <p:cNvSpPr txBox="1"/>
          <p:nvPr/>
        </p:nvSpPr>
        <p:spPr>
          <a:xfrm>
            <a:off x="324653" y="6495830"/>
            <a:ext cx="8286878"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b="1">
                <a:solidFill>
                  <a:schemeClr val="tx2">
                    <a:lumMod val="60000"/>
                    <a:lumOff val="40000"/>
                  </a:schemeClr>
                </a:solidFill>
                <a:latin typeface="Calibri"/>
                <a:ea typeface="Verdana"/>
                <a:cs typeface="Arial"/>
              </a:rPr>
              <a:t>References:</a:t>
            </a:r>
            <a:r>
              <a:rPr lang="en-US" sz="600">
                <a:solidFill>
                  <a:schemeClr val="tx2">
                    <a:lumMod val="60000"/>
                    <a:lumOff val="40000"/>
                  </a:schemeClr>
                </a:solidFill>
                <a:latin typeface="Calibri"/>
                <a:ea typeface="Verdana"/>
                <a:cs typeface="Arial"/>
              </a:rPr>
              <a:t> </a:t>
            </a:r>
            <a:r>
              <a:rPr lang="en-US" sz="600" b="1">
                <a:solidFill>
                  <a:schemeClr val="tx2">
                    <a:lumMod val="60000"/>
                    <a:lumOff val="40000"/>
                  </a:schemeClr>
                </a:solidFill>
                <a:latin typeface="Calibri"/>
                <a:ea typeface="Verdana"/>
                <a:cs typeface="Arial"/>
              </a:rPr>
              <a:t>1.</a:t>
            </a:r>
            <a:r>
              <a:rPr lang="en-US" sz="600">
                <a:solidFill>
                  <a:schemeClr val="tx2">
                    <a:lumMod val="60000"/>
                    <a:lumOff val="40000"/>
                  </a:schemeClr>
                </a:solidFill>
                <a:latin typeface="Calibri"/>
                <a:ea typeface="Verdana"/>
                <a:cs typeface="Arial"/>
              </a:rPr>
              <a:t> Leowattana W, et al. </a:t>
            </a:r>
            <a:r>
              <a:rPr lang="en-US" sz="600" i="1">
                <a:solidFill>
                  <a:schemeClr val="tx2">
                    <a:lumMod val="60000"/>
                    <a:lumOff val="40000"/>
                  </a:schemeClr>
                </a:solidFill>
                <a:latin typeface="Calibri"/>
                <a:ea typeface="Verdana"/>
                <a:cs typeface="Arial"/>
              </a:rPr>
              <a:t>World J Gastroenterol.</a:t>
            </a:r>
            <a:r>
              <a:rPr lang="en-US" sz="600">
                <a:solidFill>
                  <a:schemeClr val="tx2">
                    <a:lumMod val="60000"/>
                    <a:lumOff val="40000"/>
                  </a:schemeClr>
                </a:solidFill>
                <a:latin typeface="Calibri"/>
                <a:ea typeface="Verdana"/>
                <a:cs typeface="Arial"/>
              </a:rPr>
              <a:t> 2023;29(10):1551-1568. </a:t>
            </a:r>
            <a:r>
              <a:rPr lang="en-US" sz="600" b="1">
                <a:solidFill>
                  <a:schemeClr val="tx2">
                    <a:lumMod val="60000"/>
                    <a:lumOff val="40000"/>
                  </a:schemeClr>
                </a:solidFill>
                <a:latin typeface="Calibri"/>
                <a:ea typeface="Verdana"/>
                <a:cs typeface="Arial"/>
              </a:rPr>
              <a:t>2.</a:t>
            </a:r>
            <a:r>
              <a:rPr lang="en-US" sz="600">
                <a:solidFill>
                  <a:schemeClr val="tx2">
                    <a:lumMod val="60000"/>
                    <a:lumOff val="40000"/>
                  </a:schemeClr>
                </a:solidFill>
                <a:latin typeface="Calibri"/>
                <a:ea typeface="Verdana"/>
                <a:cs typeface="Arial"/>
              </a:rPr>
              <a:t> Cheng A-I, et al. </a:t>
            </a:r>
            <a:r>
              <a:rPr lang="en-US" sz="600" i="1">
                <a:solidFill>
                  <a:schemeClr val="tx2">
                    <a:lumMod val="60000"/>
                    <a:lumOff val="40000"/>
                  </a:schemeClr>
                </a:solidFill>
                <a:latin typeface="Calibri"/>
                <a:ea typeface="Verdana"/>
                <a:cs typeface="Arial"/>
              </a:rPr>
              <a:t>J Hepatol.</a:t>
            </a:r>
            <a:r>
              <a:rPr lang="en-US" sz="600">
                <a:solidFill>
                  <a:schemeClr val="tx2">
                    <a:lumMod val="60000"/>
                    <a:lumOff val="40000"/>
                  </a:schemeClr>
                </a:solidFill>
                <a:latin typeface="Calibri"/>
                <a:ea typeface="Verdana"/>
                <a:cs typeface="Arial"/>
              </a:rPr>
              <a:t> 2022;76(4):862-873. </a:t>
            </a:r>
            <a:r>
              <a:rPr lang="en-US" sz="600" b="1">
                <a:solidFill>
                  <a:schemeClr val="tx2">
                    <a:lumMod val="60000"/>
                    <a:lumOff val="40000"/>
                  </a:schemeClr>
                </a:solidFill>
                <a:latin typeface="Calibri"/>
                <a:ea typeface="Verdana"/>
                <a:cs typeface="Arial"/>
              </a:rPr>
              <a:t>3.</a:t>
            </a:r>
            <a:r>
              <a:rPr lang="en-US" sz="600">
                <a:solidFill>
                  <a:schemeClr val="tx2">
                    <a:lumMod val="60000"/>
                    <a:lumOff val="40000"/>
                  </a:schemeClr>
                </a:solidFill>
                <a:latin typeface="Calibri"/>
                <a:ea typeface="Verdana"/>
                <a:cs typeface="Arial"/>
              </a:rPr>
              <a:t> Finn RS, et al. </a:t>
            </a:r>
            <a:r>
              <a:rPr lang="en-US" sz="600" i="1">
                <a:solidFill>
                  <a:schemeClr val="tx2">
                    <a:lumMod val="60000"/>
                    <a:lumOff val="40000"/>
                  </a:schemeClr>
                </a:solidFill>
                <a:latin typeface="Calibri"/>
                <a:ea typeface="Verdana"/>
                <a:cs typeface="Arial"/>
              </a:rPr>
              <a:t>N Engl J Med.</a:t>
            </a:r>
            <a:r>
              <a:rPr lang="en-US" sz="600">
                <a:solidFill>
                  <a:schemeClr val="tx2">
                    <a:lumMod val="60000"/>
                    <a:lumOff val="40000"/>
                  </a:schemeClr>
                </a:solidFill>
                <a:latin typeface="Calibri"/>
                <a:ea typeface="Verdana"/>
                <a:cs typeface="Arial"/>
              </a:rPr>
              <a:t> 2020;382(20):1894-1905. </a:t>
            </a:r>
            <a:br>
              <a:rPr lang="en-US" sz="600">
                <a:solidFill>
                  <a:schemeClr val="tx2">
                    <a:lumMod val="60000"/>
                    <a:lumOff val="40000"/>
                  </a:schemeClr>
                </a:solidFill>
                <a:latin typeface="Calibri"/>
                <a:ea typeface="Verdana"/>
                <a:cs typeface="Arial"/>
              </a:rPr>
            </a:br>
            <a:r>
              <a:rPr lang="en-US" sz="600" b="1">
                <a:solidFill>
                  <a:schemeClr val="tx2">
                    <a:lumMod val="60000"/>
                    <a:lumOff val="40000"/>
                  </a:schemeClr>
                </a:solidFill>
                <a:latin typeface="Calibri"/>
                <a:ea typeface="Verdana"/>
                <a:cs typeface="Arial"/>
              </a:rPr>
              <a:t>4.</a:t>
            </a:r>
            <a:r>
              <a:rPr lang="en-US" sz="600">
                <a:solidFill>
                  <a:schemeClr val="tx2">
                    <a:lumMod val="60000"/>
                    <a:lumOff val="40000"/>
                  </a:schemeClr>
                </a:solidFill>
                <a:latin typeface="Calibri"/>
                <a:ea typeface="Verdana"/>
                <a:cs typeface="Arial"/>
              </a:rPr>
              <a:t> Abou-Alfa GK, et al. </a:t>
            </a:r>
            <a:r>
              <a:rPr lang="en-US" sz="600" i="1">
                <a:solidFill>
                  <a:schemeClr val="tx2">
                    <a:lumMod val="60000"/>
                    <a:lumOff val="40000"/>
                  </a:schemeClr>
                </a:solidFill>
                <a:latin typeface="Calibri"/>
                <a:ea typeface="Verdana"/>
                <a:cs typeface="Arial"/>
              </a:rPr>
              <a:t>NEJM Evid.</a:t>
            </a:r>
            <a:r>
              <a:rPr lang="en-US" sz="600">
                <a:solidFill>
                  <a:schemeClr val="tx2">
                    <a:lumMod val="60000"/>
                    <a:lumOff val="40000"/>
                  </a:schemeClr>
                </a:solidFill>
                <a:latin typeface="Calibri"/>
                <a:ea typeface="Verdana"/>
                <a:cs typeface="Arial"/>
              </a:rPr>
              <a:t> 2022;1(8):doi: 10.1056/EVIDoa2100070 </a:t>
            </a:r>
            <a:r>
              <a:rPr lang="en-US" sz="600" b="1">
                <a:solidFill>
                  <a:schemeClr val="tx2">
                    <a:lumMod val="60000"/>
                    <a:lumOff val="40000"/>
                  </a:schemeClr>
                </a:solidFill>
                <a:latin typeface="Calibri"/>
                <a:ea typeface="Verdana"/>
                <a:cs typeface="Arial"/>
              </a:rPr>
              <a:t>5.</a:t>
            </a:r>
            <a:r>
              <a:rPr lang="en-US" sz="600">
                <a:solidFill>
                  <a:schemeClr val="tx2">
                    <a:lumMod val="60000"/>
                    <a:lumOff val="40000"/>
                  </a:schemeClr>
                </a:solidFill>
                <a:latin typeface="Calibri"/>
                <a:ea typeface="Verdana"/>
                <a:cs typeface="Arial"/>
              </a:rPr>
              <a:t> Qin S, et al. </a:t>
            </a:r>
            <a:r>
              <a:rPr lang="en-US" sz="600" i="1">
                <a:solidFill>
                  <a:schemeClr val="tx2">
                    <a:lumMod val="60000"/>
                    <a:lumOff val="40000"/>
                  </a:schemeClr>
                </a:solidFill>
                <a:latin typeface="Calibri"/>
                <a:ea typeface="Verdana"/>
                <a:cs typeface="Arial"/>
              </a:rPr>
              <a:t>Lancet.</a:t>
            </a:r>
            <a:r>
              <a:rPr lang="en-US" sz="600">
                <a:solidFill>
                  <a:schemeClr val="tx2">
                    <a:lumMod val="60000"/>
                    <a:lumOff val="40000"/>
                  </a:schemeClr>
                </a:solidFill>
                <a:latin typeface="Calibri"/>
                <a:ea typeface="Verdana"/>
                <a:cs typeface="Arial"/>
              </a:rPr>
              <a:t> 2023;402(10408):1133-1146. </a:t>
            </a:r>
            <a:r>
              <a:rPr lang="en-US" sz="600" b="1">
                <a:solidFill>
                  <a:schemeClr val="tx2">
                    <a:lumMod val="60000"/>
                    <a:lumOff val="40000"/>
                  </a:schemeClr>
                </a:solidFill>
                <a:latin typeface="Calibri"/>
                <a:ea typeface="Verdana"/>
                <a:cs typeface="Arial"/>
              </a:rPr>
              <a:t>6</a:t>
            </a:r>
            <a:r>
              <a:rPr lang="en-US" sz="600">
                <a:solidFill>
                  <a:schemeClr val="tx2">
                    <a:lumMod val="60000"/>
                    <a:lumOff val="40000"/>
                  </a:schemeClr>
                </a:solidFill>
                <a:latin typeface="Calibri"/>
                <a:ea typeface="Verdana"/>
                <a:cs typeface="Arial"/>
              </a:rPr>
              <a:t>.</a:t>
            </a:r>
            <a:r>
              <a:rPr lang="en-US" sz="600">
                <a:solidFill>
                  <a:schemeClr val="tx2">
                    <a:lumMod val="60000"/>
                    <a:lumOff val="40000"/>
                  </a:schemeClr>
                </a:solidFill>
                <a:latin typeface="Veranda"/>
              </a:rPr>
              <a:t> Vogel A et al. Poster presented at: ASCO Annual Meeting; May 31-June 4, 2024; Chicago, IL. </a:t>
            </a:r>
            <a:r>
              <a:rPr lang="en-US" sz="600" i="1">
                <a:solidFill>
                  <a:schemeClr val="tx2">
                    <a:lumMod val="60000"/>
                    <a:lumOff val="40000"/>
                  </a:schemeClr>
                </a:solidFill>
                <a:latin typeface="Veranda"/>
              </a:rPr>
              <a:t>J Clin Oncol</a:t>
            </a:r>
            <a:r>
              <a:rPr lang="en-US" sz="600">
                <a:solidFill>
                  <a:schemeClr val="tx2">
                    <a:lumMod val="60000"/>
                    <a:lumOff val="40000"/>
                  </a:schemeClr>
                </a:solidFill>
                <a:latin typeface="Veranda"/>
              </a:rPr>
              <a:t>. 2024;42(16)suppl. Abs 4110.</a:t>
            </a:r>
            <a:r>
              <a:rPr lang="en-US" sz="600">
                <a:solidFill>
                  <a:schemeClr val="tx2">
                    <a:lumMod val="60000"/>
                    <a:lumOff val="40000"/>
                  </a:schemeClr>
                </a:solidFill>
                <a:latin typeface="Calibri"/>
                <a:ea typeface="Verdana"/>
                <a:cs typeface="Arial"/>
              </a:rPr>
              <a:t> </a:t>
            </a:r>
            <a:endParaRPr lang="en-US">
              <a:solidFill>
                <a:schemeClr val="tx2">
                  <a:lumMod val="60000"/>
                  <a:lumOff val="40000"/>
                </a:schemeClr>
              </a:solidFill>
              <a:cs typeface="Arial" panose="020B0604020202020204"/>
            </a:endParaRPr>
          </a:p>
        </p:txBody>
      </p:sp>
      <p:sp>
        <p:nvSpPr>
          <p:cNvPr id="2" name="TextBox 1">
            <a:extLst>
              <a:ext uri="{FF2B5EF4-FFF2-40B4-BE49-F238E27FC236}">
                <a16:creationId xmlns:a16="http://schemas.microsoft.com/office/drawing/2014/main" id="{56973A92-BCFA-A58A-D6F5-D19932E565BF}"/>
              </a:ext>
            </a:extLst>
          </p:cNvPr>
          <p:cNvSpPr txBox="1"/>
          <p:nvPr/>
        </p:nvSpPr>
        <p:spPr>
          <a:xfrm>
            <a:off x="321095" y="6354984"/>
            <a:ext cx="10905110" cy="21544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tx2">
                    <a:lumMod val="60000"/>
                    <a:lumOff val="40000"/>
                  </a:schemeClr>
                </a:solidFill>
                <a:effectLst/>
                <a:latin typeface="Calibri"/>
                <a:cs typeface="Calibri"/>
              </a:rPr>
              <a:t>*Per NCCN Guidelines for 1L uHCC, nivolumab and atezolizumab+bevacizumab are useful in certain circumstances (Child-Pugh Class B only</a:t>
            </a:r>
            <a:r>
              <a:rPr lang="en-US" sz="800">
                <a:solidFill>
                  <a:schemeClr val="tx2">
                    <a:lumMod val="60000"/>
                    <a:lumOff val="40000"/>
                  </a:schemeClr>
                </a:solidFill>
                <a:latin typeface="Calibri"/>
                <a:cs typeface="Calibri"/>
              </a:rPr>
              <a:t>).</a:t>
            </a:r>
            <a:endParaRPr lang="en-US" sz="800">
              <a:solidFill>
                <a:schemeClr val="tx2">
                  <a:lumMod val="60000"/>
                  <a:lumOff val="4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98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2D6A8-C961-67A7-6BC6-8F9B3403233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2395636-466C-7699-BF95-5B6D42ACFE6E}"/>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6B11602-2396-FEC3-61A9-E4E136A71E09}"/>
              </a:ext>
            </a:extLst>
          </p:cNvPr>
          <p:cNvSpPr/>
          <p:nvPr/>
        </p:nvSpPr>
        <p:spPr>
          <a:xfrm>
            <a:off x="4216298" y="475489"/>
            <a:ext cx="7467702" cy="5994872"/>
          </a:xfrm>
          <a:prstGeom prst="roundRect">
            <a:avLst>
              <a:gd name="adj" fmla="val 30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922414-7C43-BDE0-CF6B-E5959E4FA370}"/>
              </a:ext>
            </a:extLst>
          </p:cNvPr>
          <p:cNvSpPr>
            <a:spLocks noGrp="1"/>
          </p:cNvSpPr>
          <p:nvPr>
            <p:ph type="title"/>
          </p:nvPr>
        </p:nvSpPr>
        <p:spPr>
          <a:xfrm>
            <a:off x="381215" y="475488"/>
            <a:ext cx="3416078" cy="2235772"/>
          </a:xfrm>
        </p:spPr>
        <p:txBody>
          <a:bodyPr/>
          <a:lstStyle/>
          <a:p>
            <a:r>
              <a:rPr lang="en-US" sz="2000">
                <a:solidFill>
                  <a:schemeClr val="accent3"/>
                </a:solidFill>
                <a:latin typeface="Verdana"/>
                <a:ea typeface="Verdana"/>
              </a:rPr>
              <a:t>Camrelizumab + Rivoceranib Demonstrated Notable mOS vs Sorafenib as First-Line Treatment for unresectable Hepatocellular Carcinoma (uHCC)</a:t>
            </a:r>
          </a:p>
        </p:txBody>
      </p:sp>
      <p:sp>
        <p:nvSpPr>
          <p:cNvPr id="12" name="Content Placeholder 3">
            <a:extLst>
              <a:ext uri="{FF2B5EF4-FFF2-40B4-BE49-F238E27FC236}">
                <a16:creationId xmlns:a16="http://schemas.microsoft.com/office/drawing/2014/main" id="{5745A874-8A15-46B8-096A-6072A0129E78}"/>
              </a:ext>
            </a:extLst>
          </p:cNvPr>
          <p:cNvSpPr txBox="1">
            <a:spLocks/>
          </p:cNvSpPr>
          <p:nvPr/>
        </p:nvSpPr>
        <p:spPr>
          <a:xfrm>
            <a:off x="381215" y="3186748"/>
            <a:ext cx="3327083" cy="1723549"/>
          </a:xfrm>
          <a:prstGeom prst="rect">
            <a:avLst/>
          </a:prstGeom>
          <a:noFill/>
        </p:spPr>
        <p:txBody>
          <a:bodyPr vert="horz" wrap="square" lIns="0" tIns="0" rIns="0" bIns="0" rtlCol="0" anchor="t">
            <a:sp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1400">
                <a:effectLst/>
              </a:rPr>
              <a:t>Please note that head-to-head studies were not conducted between these products or compounds. </a:t>
            </a:r>
          </a:p>
          <a:p>
            <a:pPr marL="0" marR="0" indent="0">
              <a:spcBef>
                <a:spcPts val="0"/>
              </a:spcBef>
              <a:spcAft>
                <a:spcPts val="0"/>
              </a:spcAft>
              <a:buNone/>
            </a:pPr>
            <a:r>
              <a:rPr lang="en-US" sz="1400">
                <a:effectLst/>
              </a:rPr>
              <a:t>These data are for information purposes only and no comparative claims of non-inferiority or superiority in terms of efficacy or safety are implied or intended.</a:t>
            </a:r>
          </a:p>
        </p:txBody>
      </p:sp>
      <p:pic>
        <p:nvPicPr>
          <p:cNvPr id="13" name="Picture 12">
            <a:extLst>
              <a:ext uri="{FF2B5EF4-FFF2-40B4-BE49-F238E27FC236}">
                <a16:creationId xmlns:a16="http://schemas.microsoft.com/office/drawing/2014/main" id="{B2C298C6-5DE8-F6C7-0C97-450237F80477}"/>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4" name="Picture 13" descr="Logo, company name&#10;&#10;Description automatically generated">
            <a:extLst>
              <a:ext uri="{FF2B5EF4-FFF2-40B4-BE49-F238E27FC236}">
                <a16:creationId xmlns:a16="http://schemas.microsoft.com/office/drawing/2014/main" id="{5F534C1A-AE3C-5A97-E2E7-CDC88946B076}"/>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5" name="TextBox 14">
            <a:extLst>
              <a:ext uri="{FF2B5EF4-FFF2-40B4-BE49-F238E27FC236}">
                <a16:creationId xmlns:a16="http://schemas.microsoft.com/office/drawing/2014/main" id="{92048265-4F34-7D52-CC46-2978D6AF369B}"/>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12</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4">
            <a:extLst>
              <a:ext uri="{FF2B5EF4-FFF2-40B4-BE49-F238E27FC236}">
                <a16:creationId xmlns:a16="http://schemas.microsoft.com/office/drawing/2014/main" id="{2424F5E6-0FDD-DA14-4D6D-03F486A46D85}"/>
              </a:ext>
            </a:extLst>
          </p:cNvPr>
          <p:cNvSpPr txBox="1">
            <a:spLocks/>
          </p:cNvSpPr>
          <p:nvPr/>
        </p:nvSpPr>
        <p:spPr>
          <a:xfrm>
            <a:off x="381215" y="5359118"/>
            <a:ext cx="3498250" cy="1235313"/>
          </a:xfrm>
          <a:prstGeom prst="rect">
            <a:avLst/>
          </a:prstGeom>
        </p:spPr>
        <p:txBody>
          <a:bodyPr vert="horz" wrap="square" lIns="0" tIns="0" rIns="0" bIns="0" rtlCol="0" anchor="b" anchorCtr="0">
            <a:no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b="1">
                <a:solidFill>
                  <a:schemeClr val="tx2">
                    <a:lumMod val="60000"/>
                    <a:lumOff val="40000"/>
                  </a:schemeClr>
                </a:solidFill>
                <a:latin typeface="Verdana"/>
                <a:ea typeface="Verdana"/>
                <a:cs typeface="Verdana" panose="020B0604030504040204" pitchFamily="34" charset="0"/>
              </a:rPr>
              <a:t>References: 1</a:t>
            </a:r>
            <a:r>
              <a:rPr lang="en-US" sz="600" b="1" i="0">
                <a:solidFill>
                  <a:schemeClr val="tx2">
                    <a:lumMod val="60000"/>
                    <a:lumOff val="40000"/>
                  </a:schemeClr>
                </a:solidFill>
                <a:effectLst/>
                <a:latin typeface="Verdana"/>
                <a:ea typeface="Verdana"/>
                <a:cs typeface="Verdana" panose="020B0604030504040204" pitchFamily="34" charset="0"/>
              </a:rPr>
              <a:t>.</a:t>
            </a:r>
            <a:r>
              <a:rPr lang="en-US" sz="600" b="0" i="0">
                <a:solidFill>
                  <a:schemeClr val="tx2">
                    <a:lumMod val="60000"/>
                    <a:lumOff val="40000"/>
                  </a:schemeClr>
                </a:solidFill>
                <a:effectLst/>
                <a:latin typeface="Verdana"/>
                <a:ea typeface="Verdana"/>
                <a:cs typeface="Verdana" panose="020B0604030504040204" pitchFamily="34" charset="0"/>
              </a:rPr>
              <a:t> NEXAVAR. Prescribing Information. Whippany, NJ: Bayer HealthCare Pharmaceuticals Inc; July 2020. </a:t>
            </a:r>
            <a:r>
              <a:rPr lang="en-US" sz="600" b="1" i="0">
                <a:solidFill>
                  <a:schemeClr val="tx2">
                    <a:lumMod val="60000"/>
                    <a:lumOff val="40000"/>
                  </a:schemeClr>
                </a:solidFill>
                <a:effectLst/>
                <a:latin typeface="Verdana"/>
                <a:ea typeface="Verdana"/>
                <a:cs typeface="Verdana" panose="020B0604030504040204" pitchFamily="34" charset="0"/>
              </a:rPr>
              <a:t>2.</a:t>
            </a:r>
            <a:r>
              <a:rPr lang="en-US" sz="600" b="0" i="0">
                <a:solidFill>
                  <a:schemeClr val="tx2">
                    <a:lumMod val="60000"/>
                    <a:lumOff val="40000"/>
                  </a:schemeClr>
                </a:solidFill>
                <a:effectLst/>
                <a:latin typeface="Verdana"/>
                <a:ea typeface="Verdana"/>
                <a:cs typeface="Verdana" panose="020B0604030504040204" pitchFamily="34" charset="0"/>
              </a:rPr>
              <a:t> LENVIMA [package insert]. Nutley, NJ: Eisai Inc.</a:t>
            </a:r>
            <a:r>
              <a:rPr lang="en-US" sz="600" b="1" i="0">
                <a:solidFill>
                  <a:schemeClr val="tx2">
                    <a:lumMod val="60000"/>
                    <a:lumOff val="40000"/>
                  </a:schemeClr>
                </a:solidFill>
                <a:effectLst/>
                <a:latin typeface="Verdana"/>
                <a:ea typeface="Verdana"/>
                <a:cs typeface="Verdana" panose="020B0604030504040204" pitchFamily="34" charset="0"/>
              </a:rPr>
              <a:t> 3.</a:t>
            </a:r>
            <a:r>
              <a:rPr lang="en-US" sz="600" b="0" i="0">
                <a:solidFill>
                  <a:schemeClr val="tx2">
                    <a:lumMod val="60000"/>
                    <a:lumOff val="40000"/>
                  </a:schemeClr>
                </a:solidFill>
                <a:effectLst/>
                <a:latin typeface="Verdana"/>
                <a:ea typeface="Verdana"/>
                <a:cs typeface="Verdana" panose="020B0604030504040204" pitchFamily="34" charset="0"/>
              </a:rPr>
              <a:t> IMFINZI  (durvalumab) [Prescribing Information]. Wilmington, DE: AstraZeneca Pharmaceuticals LP; 2022. </a:t>
            </a:r>
            <a:r>
              <a:rPr lang="en-US" sz="600" b="1" i="0">
                <a:solidFill>
                  <a:schemeClr val="tx2">
                    <a:lumMod val="60000"/>
                    <a:lumOff val="40000"/>
                  </a:schemeClr>
                </a:solidFill>
                <a:effectLst/>
                <a:latin typeface="Verdana"/>
                <a:ea typeface="Verdana"/>
                <a:cs typeface="Verdana" panose="020B0604030504040204" pitchFamily="34" charset="0"/>
              </a:rPr>
              <a:t>4. </a:t>
            </a:r>
            <a:r>
              <a:rPr lang="en-US" sz="600" b="0" i="0">
                <a:solidFill>
                  <a:schemeClr val="tx2">
                    <a:lumMod val="60000"/>
                    <a:lumOff val="40000"/>
                  </a:schemeClr>
                </a:solidFill>
                <a:effectLst/>
                <a:latin typeface="Verdana"/>
                <a:ea typeface="Verdana"/>
                <a:cs typeface="Verdana" panose="020B0604030504040204" pitchFamily="34" charset="0"/>
              </a:rPr>
              <a:t>IMJUDO  (</a:t>
            </a:r>
            <a:r>
              <a:rPr lang="en-US" sz="600" b="0" i="0" err="1">
                <a:solidFill>
                  <a:schemeClr val="tx2">
                    <a:lumMod val="60000"/>
                    <a:lumOff val="40000"/>
                  </a:schemeClr>
                </a:solidFill>
                <a:effectLst/>
                <a:latin typeface="Verdana"/>
                <a:ea typeface="Verdana"/>
                <a:cs typeface="Verdana" panose="020B0604030504040204" pitchFamily="34" charset="0"/>
              </a:rPr>
              <a:t>tremelimumab-actl</a:t>
            </a:r>
            <a:r>
              <a:rPr lang="en-US" sz="600" b="0" i="0">
                <a:solidFill>
                  <a:schemeClr val="tx2">
                    <a:lumMod val="60000"/>
                    <a:lumOff val="40000"/>
                  </a:schemeClr>
                </a:solidFill>
                <a:effectLst/>
                <a:latin typeface="Verdana"/>
                <a:ea typeface="Verdana"/>
                <a:cs typeface="Verdana" panose="020B0604030504040204" pitchFamily="34" charset="0"/>
              </a:rPr>
              <a:t>) [Prescribing Information]. Wilmington, DE: AstraZeneca Pharmaceuticals LP; 2022. </a:t>
            </a:r>
            <a:r>
              <a:rPr lang="en-US" sz="600" b="1" i="0">
                <a:solidFill>
                  <a:schemeClr val="tx2">
                    <a:lumMod val="60000"/>
                    <a:lumOff val="40000"/>
                  </a:schemeClr>
                </a:solidFill>
                <a:effectLst/>
                <a:latin typeface="Verdana"/>
                <a:ea typeface="Verdana"/>
                <a:cs typeface="Verdana" panose="020B0604030504040204" pitchFamily="34" charset="0"/>
              </a:rPr>
              <a:t>5.</a:t>
            </a:r>
            <a:r>
              <a:rPr lang="en-US" sz="600" b="0" i="0">
                <a:solidFill>
                  <a:schemeClr val="tx2">
                    <a:lumMod val="60000"/>
                    <a:lumOff val="40000"/>
                  </a:schemeClr>
                </a:solidFill>
                <a:effectLst/>
                <a:latin typeface="Verdana"/>
                <a:ea typeface="Verdana"/>
                <a:cs typeface="Verdana" panose="020B0604030504040204" pitchFamily="34" charset="0"/>
              </a:rPr>
              <a:t> </a:t>
            </a:r>
            <a:r>
              <a:rPr lang="en-US" sz="600">
                <a:solidFill>
                  <a:schemeClr val="tx2">
                    <a:lumMod val="60000"/>
                    <a:lumOff val="40000"/>
                  </a:schemeClr>
                </a:solidFill>
                <a:latin typeface="Verdana"/>
                <a:ea typeface="Verdana"/>
                <a:cs typeface="Verdana" panose="020B0604030504040204" pitchFamily="34" charset="0"/>
              </a:rPr>
              <a:t>TECENTRIQ (atezolizumab) (Prescribing Information). South San Francisco, CA: Genentech; 2024.   </a:t>
            </a:r>
            <a:r>
              <a:rPr lang="en-US" sz="600" b="1" i="0">
                <a:solidFill>
                  <a:schemeClr val="tx2">
                    <a:lumMod val="60000"/>
                    <a:lumOff val="40000"/>
                  </a:schemeClr>
                </a:solidFill>
                <a:effectLst/>
                <a:latin typeface="Verdana"/>
                <a:ea typeface="Verdana"/>
                <a:cs typeface="Verdana" panose="020B0604030504040204" pitchFamily="34" charset="0"/>
              </a:rPr>
              <a:t>6</a:t>
            </a:r>
            <a:r>
              <a:rPr lang="en-US" sz="600" b="0" i="0">
                <a:solidFill>
                  <a:schemeClr val="tx2">
                    <a:lumMod val="60000"/>
                    <a:lumOff val="40000"/>
                  </a:schemeClr>
                </a:solidFill>
                <a:effectLst/>
                <a:latin typeface="Verdana"/>
                <a:ea typeface="Verdana"/>
                <a:cs typeface="Verdana" panose="020B0604030504040204" pitchFamily="34" charset="0"/>
              </a:rPr>
              <a:t>. </a:t>
            </a:r>
            <a:r>
              <a:rPr lang="en-US" sz="600">
                <a:solidFill>
                  <a:schemeClr val="tx2">
                    <a:lumMod val="60000"/>
                    <a:lumOff val="40000"/>
                  </a:schemeClr>
                </a:solidFill>
                <a:latin typeface="Verdana"/>
                <a:ea typeface="Verdana"/>
                <a:cs typeface="Verdana" panose="020B0604030504040204" pitchFamily="34" charset="0"/>
              </a:rPr>
              <a:t>AVASTIN (bevacizumab) (Prescribing information. South San Francisco, CA: </a:t>
            </a:r>
            <a:r>
              <a:rPr lang="en-US" sz="600" err="1">
                <a:solidFill>
                  <a:schemeClr val="tx2">
                    <a:lumMod val="60000"/>
                    <a:lumOff val="40000"/>
                  </a:schemeClr>
                </a:solidFill>
                <a:latin typeface="Verdana"/>
                <a:ea typeface="Verdana"/>
                <a:cs typeface="Verdana" panose="020B0604030504040204" pitchFamily="34" charset="0"/>
              </a:rPr>
              <a:t>Genentench</a:t>
            </a:r>
            <a:r>
              <a:rPr lang="en-US" sz="600">
                <a:solidFill>
                  <a:schemeClr val="tx2">
                    <a:lumMod val="60000"/>
                    <a:lumOff val="40000"/>
                  </a:schemeClr>
                </a:solidFill>
                <a:latin typeface="Verdana"/>
                <a:ea typeface="Verdana"/>
                <a:cs typeface="Verdana" panose="020B0604030504040204" pitchFamily="34" charset="0"/>
              </a:rPr>
              <a:t>, Inc.; May 2022.  </a:t>
            </a:r>
            <a:r>
              <a:rPr lang="en-US" sz="600" b="0" i="0">
                <a:solidFill>
                  <a:schemeClr val="tx2">
                    <a:lumMod val="60000"/>
                    <a:lumOff val="40000"/>
                  </a:schemeClr>
                </a:solidFill>
                <a:effectLst/>
                <a:latin typeface="Verdana"/>
                <a:ea typeface="Verdana"/>
                <a:cs typeface="Verdana" panose="020B0604030504040204" pitchFamily="34" charset="0"/>
              </a:rPr>
              <a:t> </a:t>
            </a:r>
            <a:r>
              <a:rPr lang="en-US" sz="600" b="1">
                <a:solidFill>
                  <a:schemeClr val="tx2">
                    <a:lumMod val="60000"/>
                    <a:lumOff val="40000"/>
                  </a:schemeClr>
                </a:solidFill>
                <a:latin typeface="Verdana"/>
                <a:ea typeface="Verdana"/>
                <a:cs typeface="Verdana" panose="020B0604030504040204" pitchFamily="34" charset="0"/>
              </a:rPr>
              <a:t>7</a:t>
            </a:r>
            <a:r>
              <a:rPr lang="en-US" sz="600" b="1" i="0">
                <a:solidFill>
                  <a:schemeClr val="tx2">
                    <a:lumMod val="60000"/>
                    <a:lumOff val="40000"/>
                  </a:schemeClr>
                </a:solidFill>
                <a:effectLst/>
                <a:latin typeface="Verdana"/>
                <a:ea typeface="Verdana"/>
                <a:cs typeface="Verdana" panose="020B0604030504040204" pitchFamily="34" charset="0"/>
              </a:rPr>
              <a:t>. </a:t>
            </a:r>
            <a:r>
              <a:rPr lang="en-US" sz="600" b="0" i="0">
                <a:solidFill>
                  <a:schemeClr val="tx2">
                    <a:lumMod val="60000"/>
                    <a:lumOff val="40000"/>
                  </a:schemeClr>
                </a:solidFill>
                <a:effectLst/>
                <a:latin typeface="Verdana"/>
                <a:ea typeface="Verdana"/>
                <a:cs typeface="Verdana" panose="020B0604030504040204" pitchFamily="34" charset="0"/>
              </a:rPr>
              <a:t>Qin S, et al. </a:t>
            </a:r>
            <a:r>
              <a:rPr lang="en-US" sz="600" b="0" i="1">
                <a:solidFill>
                  <a:schemeClr val="tx2">
                    <a:lumMod val="60000"/>
                    <a:lumOff val="40000"/>
                  </a:schemeClr>
                </a:solidFill>
                <a:effectLst/>
                <a:latin typeface="Verdana"/>
                <a:ea typeface="Verdana"/>
                <a:cs typeface="Verdana" panose="020B0604030504040204" pitchFamily="34" charset="0"/>
              </a:rPr>
              <a:t>Lancet</a:t>
            </a:r>
            <a:r>
              <a:rPr lang="en-US" sz="600" b="0" i="0">
                <a:solidFill>
                  <a:schemeClr val="tx2">
                    <a:lumMod val="60000"/>
                    <a:lumOff val="40000"/>
                  </a:schemeClr>
                </a:solidFill>
                <a:effectLst/>
                <a:latin typeface="Verdana"/>
                <a:ea typeface="Verdana"/>
                <a:cs typeface="Verdana" panose="020B0604030504040204" pitchFamily="34" charset="0"/>
              </a:rPr>
              <a:t>. 2023;402(10408):1133-1146. doi:10.1016/S0140-6736(23)00961-3; </a:t>
            </a:r>
            <a:r>
              <a:rPr lang="en-US" sz="600" i="0">
                <a:solidFill>
                  <a:schemeClr val="tx2">
                    <a:lumMod val="60000"/>
                    <a:lumOff val="40000"/>
                  </a:schemeClr>
                </a:solidFill>
                <a:effectLst/>
                <a:latin typeface="Verdana"/>
                <a:ea typeface="Verdana"/>
                <a:cs typeface="Verdana" panose="020B0604030504040204" pitchFamily="34" charset="0"/>
              </a:rPr>
              <a:t>8</a:t>
            </a:r>
            <a:r>
              <a:rPr lang="en-US" sz="600" b="0" i="0">
                <a:solidFill>
                  <a:schemeClr val="tx2">
                    <a:lumMod val="60000"/>
                    <a:lumOff val="40000"/>
                  </a:schemeClr>
                </a:solidFill>
                <a:effectLst/>
                <a:latin typeface="Verdana"/>
                <a:ea typeface="Verdana"/>
                <a:cs typeface="Verdana" panose="020B0604030504040204" pitchFamily="34" charset="0"/>
              </a:rPr>
              <a:t>. </a:t>
            </a:r>
            <a:r>
              <a:rPr lang="en-US" sz="600" b="0">
                <a:solidFill>
                  <a:schemeClr val="tx2">
                    <a:lumMod val="60000"/>
                    <a:lumOff val="40000"/>
                  </a:schemeClr>
                </a:solidFill>
              </a:rPr>
              <a:t>Vogel A et al. Poster presented at: ASCO Annual Meeting; May 31-June 4, 2024; Chicago, IL. </a:t>
            </a:r>
            <a:r>
              <a:rPr lang="en-US" sz="600" b="0" i="1">
                <a:solidFill>
                  <a:schemeClr val="tx2">
                    <a:lumMod val="60000"/>
                    <a:lumOff val="40000"/>
                  </a:schemeClr>
                </a:solidFill>
              </a:rPr>
              <a:t>J Clin Oncol</a:t>
            </a:r>
            <a:r>
              <a:rPr lang="en-US" sz="600" b="0">
                <a:solidFill>
                  <a:schemeClr val="tx2">
                    <a:lumMod val="60000"/>
                    <a:lumOff val="40000"/>
                  </a:schemeClr>
                </a:solidFill>
              </a:rPr>
              <a:t>. 2024;42(16)suppl. Abs 4110</a:t>
            </a:r>
            <a:br>
              <a:rPr lang="en-US" sz="600" b="0">
                <a:solidFill>
                  <a:schemeClr val="tx2">
                    <a:lumMod val="60000"/>
                    <a:lumOff val="40000"/>
                  </a:schemeClr>
                </a:solidFill>
                <a:latin typeface="Verdana"/>
                <a:ea typeface="Verdana"/>
              </a:rPr>
            </a:br>
            <a:br>
              <a:rPr lang="en-US" sz="600" b="0">
                <a:solidFill>
                  <a:schemeClr val="tx2">
                    <a:lumMod val="60000"/>
                    <a:lumOff val="40000"/>
                  </a:schemeClr>
                </a:solidFill>
                <a:latin typeface="Verdana"/>
                <a:ea typeface="Verdana"/>
              </a:rPr>
            </a:br>
            <a:r>
              <a:rPr lang="en-US" sz="600">
                <a:solidFill>
                  <a:schemeClr val="tx2">
                    <a:lumMod val="60000"/>
                    <a:lumOff val="40000"/>
                  </a:schemeClr>
                </a:solidFill>
                <a:latin typeface="Verdana"/>
                <a:ea typeface="Verdana"/>
              </a:rPr>
              <a:t>LENVIMA is a registered trademark of Eisai Inc. NEXAVAR is a registered trademark of Bayer; IMFINZI and IMJUDO are registered trademarks of the AstraZeneca group of companies; TECENTRIQ &amp; AVASTIN are registered trademarks of Genentech, Inc..</a:t>
            </a:r>
          </a:p>
        </p:txBody>
      </p:sp>
      <p:graphicFrame>
        <p:nvGraphicFramePr>
          <p:cNvPr id="6" name="Chart 5">
            <a:extLst>
              <a:ext uri="{FF2B5EF4-FFF2-40B4-BE49-F238E27FC236}">
                <a16:creationId xmlns:a16="http://schemas.microsoft.com/office/drawing/2014/main" id="{7EA6869B-C55B-591C-8B77-596F88FD3849}"/>
              </a:ext>
            </a:extLst>
          </p:cNvPr>
          <p:cNvGraphicFramePr/>
          <p:nvPr>
            <p:extLst>
              <p:ext uri="{D42A27DB-BD31-4B8C-83A1-F6EECF244321}">
                <p14:modId xmlns:p14="http://schemas.microsoft.com/office/powerpoint/2010/main" val="1494062358"/>
              </p:ext>
            </p:extLst>
          </p:nvPr>
        </p:nvGraphicFramePr>
        <p:xfrm>
          <a:off x="4754880" y="937359"/>
          <a:ext cx="6705600" cy="5199409"/>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60A2057B-6122-5EDF-044E-2A3AB3D53410}"/>
              </a:ext>
            </a:extLst>
          </p:cNvPr>
          <p:cNvSpPr txBox="1"/>
          <p:nvPr/>
        </p:nvSpPr>
        <p:spPr>
          <a:xfrm>
            <a:off x="7478467" y="1975282"/>
            <a:ext cx="1713623" cy="461665"/>
          </a:xfrm>
          <a:prstGeom prst="rect">
            <a:avLst/>
          </a:prstGeom>
          <a:noFill/>
        </p:spPr>
        <p:txBody>
          <a:bodyPr wrap="square" rtlCol="0">
            <a:spAutoFit/>
          </a:bodyPr>
          <a:lstStyle/>
          <a:p>
            <a:pPr algn="ctr"/>
            <a:r>
              <a:rPr lang="en-US" sz="1200">
                <a:solidFill>
                  <a:schemeClr val="tx2"/>
                </a:solidFill>
                <a:latin typeface="Arial" panose="020B0604020202020204" pitchFamily="34" charset="0"/>
                <a:cs typeface="Arial" panose="020B0604020202020204" pitchFamily="34" charset="0"/>
              </a:rPr>
              <a:t>PDL-1 + CTLA-4 </a:t>
            </a:r>
            <a:r>
              <a:rPr lang="en-US" sz="1200" baseline="30000">
                <a:solidFill>
                  <a:schemeClr val="tx2"/>
                </a:solidFill>
                <a:latin typeface="Arial"/>
                <a:cs typeface="Arial"/>
              </a:rPr>
              <a:t>3, 4</a:t>
            </a:r>
            <a:endParaRPr lang="en-US" sz="1200" baseline="30000">
              <a:solidFill>
                <a:schemeClr val="tx2"/>
              </a:solidFill>
              <a:latin typeface="Arial" panose="020B0604020202020204" pitchFamily="34" charset="0"/>
              <a:cs typeface="Arial" panose="020B0604020202020204" pitchFamily="34" charset="0"/>
            </a:endParaRPr>
          </a:p>
          <a:p>
            <a:pPr algn="ctr"/>
            <a:endParaRPr lang="en-US" sz="1200">
              <a:solidFill>
                <a:schemeClr val="tx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9C46301-1546-4A16-EB9C-1C9723B3EC9A}"/>
              </a:ext>
            </a:extLst>
          </p:cNvPr>
          <p:cNvSpPr txBox="1"/>
          <p:nvPr/>
        </p:nvSpPr>
        <p:spPr>
          <a:xfrm>
            <a:off x="8894451" y="1499793"/>
            <a:ext cx="1355544" cy="461665"/>
          </a:xfrm>
          <a:prstGeom prst="rect">
            <a:avLst/>
          </a:prstGeom>
          <a:noFill/>
        </p:spPr>
        <p:txBody>
          <a:bodyPr wrap="square" rtlCol="0">
            <a:spAutoFit/>
          </a:bodyPr>
          <a:lstStyle/>
          <a:p>
            <a:pPr algn="ctr"/>
            <a:r>
              <a:rPr lang="en-US" sz="1200">
                <a:solidFill>
                  <a:schemeClr val="tx2"/>
                </a:solidFill>
                <a:latin typeface="Arial" panose="020B0604020202020204" pitchFamily="34" charset="0"/>
                <a:cs typeface="Arial" panose="020B0604020202020204" pitchFamily="34" charset="0"/>
              </a:rPr>
              <a:t>PDL-1 + VEGF</a:t>
            </a:r>
            <a:r>
              <a:rPr lang="en-US" sz="1200" baseline="30000">
                <a:solidFill>
                  <a:schemeClr val="tx2"/>
                </a:solidFill>
                <a:latin typeface="Arial"/>
                <a:cs typeface="Arial"/>
              </a:rPr>
              <a:t>5,6</a:t>
            </a:r>
            <a:endParaRPr lang="en-US" sz="1200" baseline="30000">
              <a:solidFill>
                <a:schemeClr val="tx2"/>
              </a:solidFill>
              <a:latin typeface="Arial" panose="020B0604020202020204" pitchFamily="34" charset="0"/>
              <a:cs typeface="Arial" panose="020B0604020202020204" pitchFamily="34" charset="0"/>
            </a:endParaRPr>
          </a:p>
          <a:p>
            <a:pPr algn="ctr"/>
            <a:endParaRPr lang="en-US" sz="1200">
              <a:solidFill>
                <a:schemeClr val="tx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7761F0A-2F0F-4EE4-A44B-DCE0D3708608}"/>
              </a:ext>
            </a:extLst>
          </p:cNvPr>
          <p:cNvSpPr txBox="1"/>
          <p:nvPr/>
        </p:nvSpPr>
        <p:spPr>
          <a:xfrm>
            <a:off x="10104936" y="783948"/>
            <a:ext cx="1355544" cy="276999"/>
          </a:xfrm>
          <a:prstGeom prst="rect">
            <a:avLst/>
          </a:prstGeom>
          <a:noFill/>
        </p:spPr>
        <p:txBody>
          <a:bodyPr wrap="square" rtlCol="0">
            <a:spAutoFit/>
          </a:bodyPr>
          <a:lstStyle/>
          <a:p>
            <a:pPr algn="ctr"/>
            <a:r>
              <a:rPr lang="en-US" sz="1200">
                <a:solidFill>
                  <a:schemeClr val="tx2"/>
                </a:solidFill>
                <a:latin typeface="Arial" panose="020B0604020202020204" pitchFamily="34" charset="0"/>
                <a:cs typeface="Arial" panose="020B0604020202020204" pitchFamily="34" charset="0"/>
              </a:rPr>
              <a:t>PD-1 + TKI</a:t>
            </a:r>
            <a:r>
              <a:rPr lang="en-US" sz="1200" baseline="30000">
                <a:solidFill>
                  <a:schemeClr val="tx2"/>
                </a:solidFill>
                <a:latin typeface="Arial"/>
                <a:cs typeface="Arial"/>
              </a:rPr>
              <a:t>7, 8</a:t>
            </a:r>
            <a:endParaRPr lang="en-US" sz="1200" baseline="30000">
              <a:solidFill>
                <a:schemeClr val="tx2"/>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57356D0-0103-9034-DD36-DC75DCC49471}"/>
              </a:ext>
            </a:extLst>
          </p:cNvPr>
          <p:cNvSpPr txBox="1"/>
          <p:nvPr/>
        </p:nvSpPr>
        <p:spPr>
          <a:xfrm rot="16200000">
            <a:off x="2059980" y="3048248"/>
            <a:ext cx="4959346" cy="276999"/>
          </a:xfrm>
          <a:prstGeom prst="rect">
            <a:avLst/>
          </a:prstGeom>
          <a:noFill/>
        </p:spPr>
        <p:txBody>
          <a:bodyPr wrap="square">
            <a:spAutoFit/>
          </a:bodyPr>
          <a:lstStyle/>
          <a:p>
            <a:pPr algn="ctr" rtl="0">
              <a:defRPr sz="1400" b="0" i="0" u="none" strike="noStrike" kern="1200" spc="0" baseline="0">
                <a:solidFill>
                  <a:srgbClr val="514487">
                    <a:lumMod val="65000"/>
                    <a:lumOff val="35000"/>
                  </a:srgbClr>
                </a:solidFill>
                <a:latin typeface="+mn-lt"/>
                <a:ea typeface="+mn-ea"/>
                <a:cs typeface="+mn-cs"/>
              </a:defRPr>
            </a:pPr>
            <a:r>
              <a:rPr lang="en-US" sz="1200" b="1" spc="100">
                <a:solidFill>
                  <a:schemeClr val="tx2"/>
                </a:solidFill>
                <a:latin typeface="Verdana" panose="020B0604030504040204" pitchFamily="34" charset="0"/>
                <a:ea typeface="Verdana" panose="020B0604030504040204" pitchFamily="34" charset="0"/>
                <a:cs typeface="Verdana" panose="020B0604030504040204" pitchFamily="34" charset="0"/>
              </a:rPr>
              <a:t>MEDIAN OVERALL SURVIVAL (OS) (MONTHS)</a:t>
            </a:r>
          </a:p>
        </p:txBody>
      </p:sp>
      <p:sp>
        <p:nvSpPr>
          <p:cNvPr id="24" name="TextBox 1">
            <a:extLst>
              <a:ext uri="{FF2B5EF4-FFF2-40B4-BE49-F238E27FC236}">
                <a16:creationId xmlns:a16="http://schemas.microsoft.com/office/drawing/2014/main" id="{5F1677A4-71BE-C0E2-138C-7E3B5612DF3E}"/>
              </a:ext>
            </a:extLst>
          </p:cNvPr>
          <p:cNvSpPr txBox="1"/>
          <p:nvPr/>
        </p:nvSpPr>
        <p:spPr>
          <a:xfrm>
            <a:off x="7173438" y="2807014"/>
            <a:ext cx="39139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a:solidFill>
                  <a:schemeClr val="accent1"/>
                </a:solidFill>
                <a:latin typeface="Arial" panose="020B0604020202020204" pitchFamily="34" charset="0"/>
                <a:cs typeface="Arial" panose="020B0604020202020204" pitchFamily="34" charset="0"/>
              </a:rPr>
              <a:t>2</a:t>
            </a:r>
          </a:p>
        </p:txBody>
      </p:sp>
      <p:sp>
        <p:nvSpPr>
          <p:cNvPr id="25" name="TextBox 1">
            <a:extLst>
              <a:ext uri="{FF2B5EF4-FFF2-40B4-BE49-F238E27FC236}">
                <a16:creationId xmlns:a16="http://schemas.microsoft.com/office/drawing/2014/main" id="{EC7EDD10-26D6-BA73-2924-B57535050F02}"/>
              </a:ext>
            </a:extLst>
          </p:cNvPr>
          <p:cNvSpPr txBox="1"/>
          <p:nvPr/>
        </p:nvSpPr>
        <p:spPr>
          <a:xfrm>
            <a:off x="5914881" y="3191361"/>
            <a:ext cx="298630"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a:solidFill>
                  <a:schemeClr val="accent1"/>
                </a:solidFill>
                <a:latin typeface="Arial" panose="020B0604020202020204" pitchFamily="34" charset="0"/>
                <a:cs typeface="Arial" panose="020B0604020202020204" pitchFamily="34" charset="0"/>
              </a:rPr>
              <a:t>1</a:t>
            </a:r>
          </a:p>
        </p:txBody>
      </p:sp>
      <p:sp>
        <p:nvSpPr>
          <p:cNvPr id="26" name="Right Brace 25">
            <a:extLst>
              <a:ext uri="{FF2B5EF4-FFF2-40B4-BE49-F238E27FC236}">
                <a16:creationId xmlns:a16="http://schemas.microsoft.com/office/drawing/2014/main" id="{25AA1936-67A8-8DF9-0286-801862761270}"/>
              </a:ext>
            </a:extLst>
          </p:cNvPr>
          <p:cNvSpPr/>
          <p:nvPr/>
        </p:nvSpPr>
        <p:spPr>
          <a:xfrm rot="16200000">
            <a:off x="6227798" y="1525249"/>
            <a:ext cx="424732" cy="1873028"/>
          </a:xfrm>
          <a:prstGeom prst="rightBrace">
            <a:avLst>
              <a:gd name="adj1" fmla="val 51302"/>
              <a:gd name="adj2" fmla="val 50000"/>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721C21AA-25EE-E4E5-E5FD-FC1E310C683D}"/>
              </a:ext>
            </a:extLst>
          </p:cNvPr>
          <p:cNvSpPr txBox="1"/>
          <p:nvPr/>
        </p:nvSpPr>
        <p:spPr>
          <a:xfrm>
            <a:off x="5738694" y="1961458"/>
            <a:ext cx="1402940" cy="276999"/>
          </a:xfrm>
          <a:prstGeom prst="rect">
            <a:avLst/>
          </a:prstGeom>
          <a:noFill/>
        </p:spPr>
        <p:txBody>
          <a:bodyPr wrap="square" rtlCol="0">
            <a:spAutoFit/>
          </a:bodyPr>
          <a:lstStyle/>
          <a:p>
            <a:pPr algn="ctr"/>
            <a:r>
              <a:rPr lang="en-US" sz="1200">
                <a:solidFill>
                  <a:schemeClr val="tx2"/>
                </a:solidFill>
                <a:latin typeface="Arial" panose="020B0604020202020204" pitchFamily="34" charset="0"/>
                <a:cs typeface="Arial" panose="020B0604020202020204" pitchFamily="34" charset="0"/>
              </a:rPr>
              <a:t>TKI</a:t>
            </a:r>
          </a:p>
        </p:txBody>
      </p:sp>
    </p:spTree>
    <p:extLst>
      <p:ext uri="{BB962C8B-B14F-4D97-AF65-F5344CB8AC3E}">
        <p14:creationId xmlns:p14="http://schemas.microsoft.com/office/powerpoint/2010/main" val="344764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878B-3B5B-66F8-AC4A-D8451A07A42C}"/>
            </a:ext>
          </a:extLst>
        </p:cNvPr>
        <p:cNvGrpSpPr/>
        <p:nvPr/>
      </p:nvGrpSpPr>
      <p:grpSpPr>
        <a:xfrm>
          <a:off x="0" y="0"/>
          <a:ext cx="0" cy="0"/>
          <a:chOff x="0" y="0"/>
          <a:chExt cx="0" cy="0"/>
        </a:xfrm>
      </p:grpSpPr>
      <p:sp>
        <p:nvSpPr>
          <p:cNvPr id="23" name="Rounded Rectangle 22">
            <a:extLst>
              <a:ext uri="{FF2B5EF4-FFF2-40B4-BE49-F238E27FC236}">
                <a16:creationId xmlns:a16="http://schemas.microsoft.com/office/drawing/2014/main" id="{BC822027-6E49-C1EF-4CD6-4BEBB4D03DA8}"/>
              </a:ext>
            </a:extLst>
          </p:cNvPr>
          <p:cNvSpPr/>
          <p:nvPr/>
        </p:nvSpPr>
        <p:spPr>
          <a:xfrm>
            <a:off x="546785" y="1424441"/>
            <a:ext cx="10878780" cy="4664473"/>
          </a:xfrm>
          <a:prstGeom prst="roundRect">
            <a:avLst>
              <a:gd name="adj" fmla="val 30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Table 6">
            <a:extLst>
              <a:ext uri="{FF2B5EF4-FFF2-40B4-BE49-F238E27FC236}">
                <a16:creationId xmlns:a16="http://schemas.microsoft.com/office/drawing/2014/main" id="{B9BCFA48-D643-D22D-69A6-DAEFE7C7F348}"/>
              </a:ext>
            </a:extLst>
          </p:cNvPr>
          <p:cNvGraphicFramePr>
            <a:graphicFrameLocks noGrp="1"/>
          </p:cNvGraphicFramePr>
          <p:nvPr>
            <p:extLst>
              <p:ext uri="{D42A27DB-BD31-4B8C-83A1-F6EECF244321}">
                <p14:modId xmlns:p14="http://schemas.microsoft.com/office/powerpoint/2010/main" val="2547781818"/>
              </p:ext>
            </p:extLst>
          </p:nvPr>
        </p:nvGraphicFramePr>
        <p:xfrm>
          <a:off x="0" y="1208520"/>
          <a:ext cx="12192000" cy="4724298"/>
        </p:xfrm>
        <a:graphic>
          <a:graphicData uri="http://schemas.openxmlformats.org/drawingml/2006/table">
            <a:tbl>
              <a:tblPr firstRow="1" bandRow="1"/>
              <a:tblGrid>
                <a:gridCol w="4937381">
                  <a:extLst>
                    <a:ext uri="{9D8B030D-6E8A-4147-A177-3AD203B41FA5}">
                      <a16:colId xmlns:a16="http://schemas.microsoft.com/office/drawing/2014/main" val="458921115"/>
                    </a:ext>
                  </a:extLst>
                </a:gridCol>
                <a:gridCol w="7254619">
                  <a:extLst>
                    <a:ext uri="{9D8B030D-6E8A-4147-A177-3AD203B41FA5}">
                      <a16:colId xmlns:a16="http://schemas.microsoft.com/office/drawing/2014/main" val="3923054484"/>
                    </a:ext>
                  </a:extLst>
                </a:gridCol>
              </a:tblGrid>
              <a:tr h="5065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a:solidFill>
                            <a:schemeClr val="bg1"/>
                          </a:solidFill>
                          <a:latin typeface="Verdana"/>
                          <a:ea typeface="Verdana"/>
                          <a:cs typeface="Verdana" panose="020B0604030504040204" pitchFamily="34" charset="0"/>
                        </a:rPr>
                        <a:t>Median Overall Survival (mOS)</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100"/>
                        </a:spcAft>
                      </a:pPr>
                      <a:r>
                        <a:rPr lang="en-US" sz="1000" b="1">
                          <a:solidFill>
                            <a:schemeClr val="tx2"/>
                          </a:solidFill>
                          <a:latin typeface="Verdana"/>
                          <a:ea typeface="Verdana"/>
                          <a:cs typeface="Verdana" panose="020B0604030504040204" pitchFamily="34" charset="0"/>
                        </a:rPr>
                        <a:t>23.8 months</a:t>
                      </a:r>
                      <a:r>
                        <a:rPr lang="en-US" sz="1000" b="1" baseline="30000">
                          <a:solidFill>
                            <a:schemeClr val="tx2"/>
                          </a:solidFill>
                          <a:latin typeface="Verdana"/>
                          <a:ea typeface="Verdana"/>
                          <a:cs typeface="Verdana" panose="020B0604030504040204" pitchFamily="34" charset="0"/>
                        </a:rPr>
                        <a:t>1,2</a:t>
                      </a:r>
                      <a:endParaRPr lang="en-US" sz="1000" b="1" kern="1200" baseline="30000">
                        <a:solidFill>
                          <a:schemeClr val="tx2"/>
                        </a:solidFill>
                        <a:effectLst/>
                        <a:latin typeface="Verdana"/>
                        <a:ea typeface="Verdana"/>
                        <a:cs typeface="+mn-cs"/>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710222"/>
                  </a:ext>
                </a:extLst>
              </a:tr>
              <a:tr h="67194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a:solidFill>
                            <a:schemeClr val="bg1"/>
                          </a:solidFill>
                          <a:latin typeface="Verdana"/>
                          <a:ea typeface="Verdana"/>
                          <a:cs typeface="Verdana" panose="020B0604030504040204" pitchFamily="34" charset="0"/>
                        </a:rPr>
                        <a:t>Median Progression Free Survival (</a:t>
                      </a:r>
                      <a:r>
                        <a:rPr lang="en-US" sz="1200" b="1" err="1">
                          <a:solidFill>
                            <a:schemeClr val="bg1"/>
                          </a:solidFill>
                          <a:latin typeface="Verdana"/>
                          <a:ea typeface="Verdana"/>
                          <a:cs typeface="Verdana" panose="020B0604030504040204" pitchFamily="34" charset="0"/>
                        </a:rPr>
                        <a:t>mPFS</a:t>
                      </a:r>
                      <a:r>
                        <a:rPr lang="en-US" sz="1200" b="1">
                          <a:solidFill>
                            <a:schemeClr val="bg1"/>
                          </a:solidFill>
                          <a:latin typeface="Verdana"/>
                          <a:ea typeface="Verdana"/>
                          <a:cs typeface="Verdana" panose="020B0604030504040204" pitchFamily="34" charset="0"/>
                        </a:rPr>
                        <a:t>)</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1000" b="1">
                          <a:solidFill>
                            <a:schemeClr val="tx2"/>
                          </a:solidFill>
                          <a:latin typeface="Verdana"/>
                          <a:ea typeface="Verdana"/>
                        </a:rPr>
                        <a:t>5.6</a:t>
                      </a:r>
                      <a:r>
                        <a:rPr lang="en-US" sz="1000" b="1" baseline="30000">
                          <a:solidFill>
                            <a:schemeClr val="tx2"/>
                          </a:solidFill>
                          <a:latin typeface="Verdana"/>
                          <a:ea typeface="Verdana"/>
                          <a:cs typeface="Verdana" panose="020B0604030504040204" pitchFamily="34" charset="0"/>
                        </a:rPr>
                        <a:t>1,2</a:t>
                      </a:r>
                      <a:endParaRPr lang="en-US" sz="1000" b="1">
                        <a:solidFill>
                          <a:schemeClr val="tx2"/>
                        </a:solidFill>
                        <a:latin typeface="Verdana"/>
                        <a:ea typeface="Verdana"/>
                      </a:endParaRPr>
                    </a:p>
                    <a:p>
                      <a:pPr marL="0" marR="0" lvl="0" indent="0" algn="ctr" defTabSz="914400" rtl="0" eaLnBrk="1" fontAlgn="auto" latinLnBrk="0" hangingPunct="1">
                        <a:lnSpc>
                          <a:spcPct val="100000"/>
                        </a:lnSpc>
                        <a:spcBef>
                          <a:spcPts val="0"/>
                        </a:spcBef>
                        <a:spcAft>
                          <a:spcPts val="100"/>
                        </a:spcAft>
                        <a:buClrTx/>
                        <a:buSzTx/>
                        <a:buFontTx/>
                        <a:buNone/>
                        <a:tabLst/>
                        <a:defRPr/>
                      </a:pPr>
                      <a:r>
                        <a:rPr lang="en-US" sz="1000" b="0">
                          <a:solidFill>
                            <a:schemeClr val="tx2"/>
                          </a:solidFill>
                          <a:latin typeface="Verdana"/>
                          <a:ea typeface="Verdana"/>
                        </a:rPr>
                        <a:t>HR, 0.54 (95% CI; 0.44-0.67)</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44169"/>
                  </a:ext>
                </a:extLst>
              </a:tr>
              <a:tr h="5065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a:solidFill>
                            <a:schemeClr val="bg1"/>
                          </a:solidFill>
                          <a:latin typeface="Verdana"/>
                          <a:ea typeface="Verdana"/>
                          <a:cs typeface="Verdana" panose="020B0604030504040204" pitchFamily="34" charset="0"/>
                        </a:rPr>
                        <a:t>Stable Disease (SD)</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100"/>
                        </a:spcAft>
                      </a:pPr>
                      <a:r>
                        <a:rPr lang="en-US" sz="1000" b="1">
                          <a:solidFill>
                            <a:schemeClr val="tx2"/>
                          </a:solidFill>
                          <a:latin typeface="Verdana"/>
                          <a:ea typeface="Verdana"/>
                          <a:cs typeface="Verdana" panose="020B0604030504040204" pitchFamily="34" charset="0"/>
                        </a:rPr>
                        <a:t>51.1%</a:t>
                      </a:r>
                      <a:r>
                        <a:rPr lang="en-US" sz="1000" b="1" baseline="30000">
                          <a:solidFill>
                            <a:schemeClr val="tx2"/>
                          </a:solidFill>
                          <a:latin typeface="Verdana"/>
                          <a:ea typeface="Verdana"/>
                          <a:cs typeface="Verdana" panose="020B0604030504040204" pitchFamily="34" charset="0"/>
                        </a:rPr>
                        <a:t>1,2</a:t>
                      </a:r>
                      <a:endParaRPr lang="en-US" sz="1000" b="1">
                        <a:solidFill>
                          <a:schemeClr val="tx2"/>
                        </a:solidFill>
                        <a:latin typeface="Verdana"/>
                        <a:ea typeface="Verdana"/>
                        <a:cs typeface="Verdana" panose="020B0604030504040204"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4600034"/>
                  </a:ext>
                </a:extLst>
              </a:tr>
              <a:tr h="5065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a:solidFill>
                            <a:schemeClr val="bg1"/>
                          </a:solidFill>
                          <a:latin typeface="Verdana"/>
                          <a:ea typeface="Verdana"/>
                          <a:cs typeface="Verdana" panose="020B0604030504040204" pitchFamily="34" charset="0"/>
                        </a:rPr>
                        <a:t>Progressive Disease (PD)</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100"/>
                        </a:spcAft>
                      </a:pPr>
                      <a:r>
                        <a:rPr lang="en-US" sz="1000" b="1">
                          <a:solidFill>
                            <a:schemeClr val="tx2"/>
                          </a:solidFill>
                          <a:latin typeface="Verdana"/>
                          <a:ea typeface="Verdana"/>
                          <a:cs typeface="Verdana" panose="020B0604030504040204" pitchFamily="34" charset="0"/>
                        </a:rPr>
                        <a:t>16.5%</a:t>
                      </a:r>
                      <a:r>
                        <a:rPr lang="en-US" sz="1000" b="1" baseline="30000">
                          <a:solidFill>
                            <a:schemeClr val="tx2"/>
                          </a:solidFill>
                          <a:latin typeface="Verdana"/>
                          <a:ea typeface="Verdana"/>
                          <a:cs typeface="Verdana" panose="020B0604030504040204" pitchFamily="34" charset="0"/>
                        </a:rPr>
                        <a:t>1,2</a:t>
                      </a:r>
                      <a:endParaRPr lang="en-US" sz="1000" b="1">
                        <a:solidFill>
                          <a:schemeClr val="tx2"/>
                        </a:solidFill>
                        <a:latin typeface="Verdana"/>
                        <a:ea typeface="Verdana"/>
                        <a:cs typeface="Verdana" panose="020B0604030504040204"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3109880"/>
                  </a:ext>
                </a:extLst>
              </a:tr>
              <a:tr h="5065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a:solidFill>
                            <a:schemeClr val="bg1"/>
                          </a:solidFill>
                          <a:latin typeface="Verdana"/>
                          <a:ea typeface="Verdana"/>
                          <a:cs typeface="Verdana" panose="020B0604030504040204" pitchFamily="34" charset="0"/>
                        </a:rPr>
                        <a:t>Viral and Non-Viral Etiology</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ctr">
                        <a:spcAft>
                          <a:spcPts val="100"/>
                        </a:spcAft>
                        <a:buNone/>
                      </a:pPr>
                      <a:r>
                        <a:rPr lang="en-US" sz="1000" b="1">
                          <a:solidFill>
                            <a:schemeClr val="tx2"/>
                          </a:solidFill>
                          <a:latin typeface="Verdana"/>
                          <a:ea typeface="Verdana"/>
                          <a:cs typeface="Verdana" panose="020B0604030504040204" pitchFamily="34" charset="0"/>
                        </a:rPr>
                        <a:t>55% and 29% reduction in the risk for mortality for patients with HCV </a:t>
                      </a:r>
                      <a:br>
                        <a:rPr lang="en-US" sz="1000" b="1">
                          <a:solidFill>
                            <a:schemeClr val="tx2"/>
                          </a:solidFill>
                          <a:latin typeface="Verdana"/>
                          <a:ea typeface="Verdana"/>
                          <a:cs typeface="Verdana" panose="020B0604030504040204" pitchFamily="34" charset="0"/>
                        </a:rPr>
                      </a:br>
                      <a:r>
                        <a:rPr lang="en-US" sz="1000" b="1">
                          <a:solidFill>
                            <a:schemeClr val="tx2"/>
                          </a:solidFill>
                          <a:latin typeface="Verdana"/>
                          <a:ea typeface="Verdana"/>
                          <a:cs typeface="Verdana" panose="020B0604030504040204" pitchFamily="34" charset="0"/>
                        </a:rPr>
                        <a:t>and non-viral etiology, respectively</a:t>
                      </a:r>
                      <a:r>
                        <a:rPr lang="en-US" sz="1000" b="1" baseline="30000">
                          <a:solidFill>
                            <a:schemeClr val="tx2"/>
                          </a:solidFill>
                          <a:latin typeface="Verdana"/>
                          <a:ea typeface="Verdana"/>
                          <a:cs typeface="Verdana" panose="020B0604030504040204" pitchFamily="34" charset="0"/>
                        </a:rPr>
                        <a:t>1,2</a:t>
                      </a:r>
                      <a:endParaRPr lang="en-US" sz="1000" b="1" baseline="3000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9756684"/>
                  </a:ext>
                </a:extLst>
              </a:tr>
              <a:tr h="506544">
                <a:tc>
                  <a:txBody>
                    <a:bodyPr/>
                    <a:lstStyle/>
                    <a:p>
                      <a:pPr lvl="0" algn="ctr">
                        <a:buNone/>
                      </a:pPr>
                      <a:r>
                        <a:rPr lang="en-US" sz="1200" b="1">
                          <a:solidFill>
                            <a:schemeClr val="bg1"/>
                          </a:solidFill>
                          <a:latin typeface="Verdana"/>
                          <a:ea typeface="Verdana"/>
                          <a:cs typeface="Verdana" panose="020B0604030504040204" pitchFamily="34" charset="0"/>
                        </a:rPr>
                        <a:t> Albumin-Bilirubin (ALBI) Impact</a:t>
                      </a:r>
                      <a:br>
                        <a:rPr lang="en-US" sz="1200" b="1">
                          <a:solidFill>
                            <a:schemeClr val="bg1"/>
                          </a:solidFill>
                          <a:latin typeface="Verdana"/>
                          <a:ea typeface="Verdana"/>
                          <a:cs typeface="Verdana" panose="020B0604030504040204" pitchFamily="34" charset="0"/>
                        </a:rPr>
                      </a:br>
                      <a:r>
                        <a:rPr lang="en-US" sz="1200" b="0" i="1" kern="1200">
                          <a:solidFill>
                            <a:schemeClr val="bg1"/>
                          </a:solidFill>
                          <a:latin typeface="Verdana"/>
                          <a:ea typeface="Verdana"/>
                          <a:cs typeface="+mn-cs"/>
                        </a:rPr>
                        <a:t>Post-Hoc analysis</a:t>
                      </a:r>
                    </a:p>
                  </a:txBody>
                  <a:tcPr anchor="ctr">
                    <a:lnL w="6350">
                      <a:noFill/>
                    </a:lnL>
                    <a:lnR w="6350">
                      <a:solidFill>
                        <a:schemeClr val="tx2"/>
                      </a:solid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solidFill>
                      <a:schemeClr val="bg2"/>
                    </a:solidFill>
                  </a:tcPr>
                </a:tc>
                <a:tc>
                  <a:txBody>
                    <a:bodyPr/>
                    <a:lstStyle/>
                    <a:p>
                      <a:pPr marL="0" marR="0" lvl="0" indent="0" algn="ctr" rtl="0" eaLnBrk="1" fontAlgn="auto" latinLnBrk="0" hangingPunct="1">
                        <a:lnSpc>
                          <a:spcPct val="100000"/>
                        </a:lnSpc>
                        <a:spcBef>
                          <a:spcPts val="0"/>
                        </a:spcBef>
                        <a:spcAft>
                          <a:spcPts val="100"/>
                        </a:spcAft>
                        <a:buClrTx/>
                        <a:buSzTx/>
                        <a:buFont typeface="Arial"/>
                        <a:buNone/>
                      </a:pPr>
                      <a:r>
                        <a:rPr lang="en-US" sz="1000" b="1" kern="1200">
                          <a:solidFill>
                            <a:schemeClr val="tx2"/>
                          </a:solidFill>
                          <a:latin typeface="Verdana"/>
                          <a:ea typeface="Verdana"/>
                        </a:rPr>
                        <a:t>No significant change over time to ALBI Score</a:t>
                      </a:r>
                      <a:r>
                        <a:rPr lang="en-US" sz="1000" b="1" kern="1200" baseline="30000">
                          <a:solidFill>
                            <a:schemeClr val="tx2"/>
                          </a:solidFill>
                          <a:latin typeface="Verdana"/>
                          <a:ea typeface="Verdana"/>
                        </a:rPr>
                        <a:t>1,2</a:t>
                      </a:r>
                    </a:p>
                    <a:p>
                      <a:pPr marL="0" lvl="0" indent="0" algn="ctr">
                        <a:spcAft>
                          <a:spcPts val="100"/>
                        </a:spcAft>
                        <a:buFont typeface="+mj-lt"/>
                        <a:buNone/>
                      </a:pPr>
                      <a:r>
                        <a:rPr lang="en-US" sz="1000" b="1" kern="1200">
                          <a:solidFill>
                            <a:schemeClr val="tx2"/>
                          </a:solidFill>
                          <a:latin typeface="Verdana"/>
                          <a:ea typeface="Verdana"/>
                        </a:rPr>
                        <a:t>Similar mOS for patients with Grade 1 or Grade 2 ALBI Score</a:t>
                      </a:r>
                      <a:r>
                        <a:rPr lang="en-US" sz="1000" b="1" kern="1200" baseline="30000">
                          <a:solidFill>
                            <a:schemeClr val="tx2"/>
                          </a:solidFill>
                          <a:latin typeface="Verdana"/>
                          <a:ea typeface="Verdana"/>
                        </a:rPr>
                        <a:t>3</a:t>
                      </a:r>
                    </a:p>
                  </a:txBody>
                  <a:tcPr anchor="ctr">
                    <a:lnL w="6350">
                      <a:solidFill>
                        <a:schemeClr val="tx2"/>
                      </a:solidFill>
                    </a:lnL>
                    <a:lnR w="6350">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696081135"/>
                  </a:ext>
                </a:extLst>
              </a:tr>
              <a:tr h="5065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1200" b="1">
                          <a:solidFill>
                            <a:schemeClr val="bg1"/>
                          </a:solidFill>
                          <a:latin typeface="Verdana"/>
                          <a:ea typeface="Verdana"/>
                          <a:cs typeface="Verdana" panose="020B0604030504040204" pitchFamily="34" charset="0"/>
                        </a:rPr>
                        <a:t>Discontinuation Rate </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100"/>
                        </a:spcAft>
                      </a:pPr>
                      <a:r>
                        <a:rPr lang="en-US" sz="1000" b="1">
                          <a:solidFill>
                            <a:schemeClr val="tx2"/>
                          </a:solidFill>
                          <a:latin typeface="Verdana"/>
                          <a:ea typeface="Verdana"/>
                          <a:cs typeface="Verdana" panose="020B0604030504040204" pitchFamily="34" charset="0"/>
                        </a:rPr>
                        <a:t>4.4%</a:t>
                      </a:r>
                      <a:r>
                        <a:rPr lang="en-US" sz="1000" b="1" baseline="30000">
                          <a:solidFill>
                            <a:schemeClr val="tx2"/>
                          </a:solidFill>
                          <a:latin typeface="Verdana"/>
                          <a:ea typeface="Verdana"/>
                          <a:cs typeface="Verdana" panose="020B0604030504040204" pitchFamily="34" charset="0"/>
                        </a:rPr>
                        <a:t>1,2</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1693139"/>
                  </a:ext>
                </a:extLst>
              </a:tr>
              <a:tr h="5065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b="1" strike="noStrike">
                          <a:solidFill>
                            <a:schemeClr val="bg1"/>
                          </a:solidFill>
                          <a:latin typeface="Verdana"/>
                          <a:ea typeface="Verdana"/>
                          <a:cs typeface="Verdana" panose="020B0604030504040204" pitchFamily="34" charset="0"/>
                        </a:rPr>
                        <a:t>Grade 3-4 Hemorrhage</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100"/>
                        </a:spcAft>
                      </a:pPr>
                      <a:r>
                        <a:rPr lang="en-US" sz="1000" b="1" strike="noStrike">
                          <a:solidFill>
                            <a:schemeClr val="tx2"/>
                          </a:solidFill>
                          <a:latin typeface="Verdana"/>
                          <a:ea typeface="Verdana"/>
                          <a:cs typeface="Verdana" panose="020B0604030504040204" pitchFamily="34" charset="0"/>
                        </a:rPr>
                        <a:t>3.3% rate</a:t>
                      </a:r>
                      <a:r>
                        <a:rPr lang="en-US" sz="1000" b="1" baseline="30000">
                          <a:solidFill>
                            <a:schemeClr val="tx2"/>
                          </a:solidFill>
                          <a:latin typeface="Verdana"/>
                          <a:ea typeface="Verdana"/>
                          <a:cs typeface="Verdana" panose="020B0604030504040204" pitchFamily="34" charset="0"/>
                        </a:rPr>
                        <a:t>1</a:t>
                      </a:r>
                      <a:endParaRPr lang="en-US" sz="1000" b="1" strike="noStrike">
                        <a:solidFill>
                          <a:schemeClr val="tx2"/>
                        </a:solidFill>
                        <a:latin typeface="Verdana"/>
                        <a:ea typeface="Verdana"/>
                        <a:cs typeface="Verdana" panose="020B0604030504040204"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5102310"/>
                  </a:ext>
                </a:extLst>
              </a:tr>
              <a:tr h="506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Verdana"/>
                          <a:ea typeface="Verdana"/>
                          <a:cs typeface="Verdana" panose="020B0604030504040204" pitchFamily="34" charset="0"/>
                        </a:rPr>
                        <a:t>Half-life (mean, steady state)</a:t>
                      </a:r>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1000" b="1" err="1">
                          <a:solidFill>
                            <a:schemeClr val="tx2"/>
                          </a:solidFill>
                          <a:latin typeface="Verdana"/>
                          <a:ea typeface="Verdana"/>
                        </a:rPr>
                        <a:t>Rivoceranib</a:t>
                      </a:r>
                      <a:r>
                        <a:rPr lang="en-US" sz="1000" b="1">
                          <a:solidFill>
                            <a:schemeClr val="tx2"/>
                          </a:solidFill>
                          <a:latin typeface="Verdana"/>
                          <a:ea typeface="Verdana"/>
                        </a:rPr>
                        <a:t>: 7.0 hours to 16.3 hours</a:t>
                      </a:r>
                      <a:r>
                        <a:rPr lang="en-US" sz="1000" b="1" baseline="30000">
                          <a:solidFill>
                            <a:schemeClr val="tx2"/>
                          </a:solidFill>
                          <a:latin typeface="Verdana"/>
                          <a:ea typeface="Verdana"/>
                        </a:rPr>
                        <a:t>4 </a:t>
                      </a:r>
                      <a:r>
                        <a:rPr lang="en-US" sz="1000">
                          <a:solidFill>
                            <a:schemeClr val="tx2"/>
                          </a:solidFill>
                          <a:latin typeface="Verdana"/>
                          <a:ea typeface="Verdana"/>
                        </a:rPr>
                        <a:t>(allows for rapid elimination of VEGFR blockade)</a:t>
                      </a:r>
                    </a:p>
                    <a:p>
                      <a:pPr lvl="0" algn="ctr">
                        <a:spcAft>
                          <a:spcPts val="100"/>
                        </a:spcAft>
                        <a:buNone/>
                      </a:pPr>
                      <a:r>
                        <a:rPr lang="en-US" sz="1000" b="1" err="1">
                          <a:solidFill>
                            <a:schemeClr val="tx2"/>
                          </a:solidFill>
                          <a:latin typeface="Verdana"/>
                          <a:ea typeface="Verdana"/>
                        </a:rPr>
                        <a:t>Camrelizumab</a:t>
                      </a:r>
                      <a:r>
                        <a:rPr lang="en-US" sz="1000" b="1">
                          <a:solidFill>
                            <a:schemeClr val="tx2"/>
                          </a:solidFill>
                          <a:latin typeface="Verdana"/>
                          <a:ea typeface="Verdana"/>
                        </a:rPr>
                        <a:t>: 17 days</a:t>
                      </a:r>
                      <a:r>
                        <a:rPr lang="en-US" sz="1000" b="1" baseline="30000">
                          <a:solidFill>
                            <a:schemeClr val="tx2"/>
                          </a:solidFill>
                          <a:latin typeface="Verdana"/>
                          <a:ea typeface="Verdana"/>
                        </a:rPr>
                        <a:t>5</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6399448"/>
                  </a:ext>
                </a:extLst>
              </a:tr>
            </a:tbl>
          </a:graphicData>
        </a:graphic>
      </p:graphicFrame>
      <p:sp>
        <p:nvSpPr>
          <p:cNvPr id="4" name="Title 3">
            <a:extLst>
              <a:ext uri="{FF2B5EF4-FFF2-40B4-BE49-F238E27FC236}">
                <a16:creationId xmlns:a16="http://schemas.microsoft.com/office/drawing/2014/main" id="{6C8B121F-0CEF-2A0C-A031-3C0AE97044E4}"/>
              </a:ext>
            </a:extLst>
          </p:cNvPr>
          <p:cNvSpPr>
            <a:spLocks noGrp="1"/>
          </p:cNvSpPr>
          <p:nvPr>
            <p:ph type="title"/>
          </p:nvPr>
        </p:nvSpPr>
        <p:spPr>
          <a:xfrm>
            <a:off x="499653" y="287382"/>
            <a:ext cx="11098429" cy="613532"/>
          </a:xfrm>
        </p:spPr>
        <p:txBody>
          <a:bodyPr/>
          <a:lstStyle/>
          <a:p>
            <a:r>
              <a:rPr kumimoji="0" lang="en-US" sz="2000" b="1" i="0" u="none" strike="noStrike" kern="1200" cap="none" spc="0" normalizeH="0" baseline="0" noProof="0" err="1">
                <a:ln>
                  <a:noFill/>
                </a:ln>
                <a:solidFill>
                  <a:schemeClr val="accent3"/>
                </a:solidFill>
                <a:effectLst/>
                <a:uLnTx/>
                <a:uFillTx/>
                <a:latin typeface="Verdana"/>
                <a:ea typeface="Verdana"/>
              </a:rPr>
              <a:t>Camrelizumab</a:t>
            </a:r>
            <a:r>
              <a:rPr kumimoji="0" lang="en-US" sz="2000" b="1" i="0" u="none" strike="noStrike" kern="1200" cap="none" spc="0" normalizeH="0" baseline="0" noProof="0">
                <a:ln>
                  <a:noFill/>
                </a:ln>
                <a:solidFill>
                  <a:schemeClr val="accent3"/>
                </a:solidFill>
                <a:effectLst/>
                <a:uLnTx/>
                <a:uFillTx/>
                <a:latin typeface="Verdana"/>
                <a:ea typeface="Verdana"/>
              </a:rPr>
              <a:t> + </a:t>
            </a:r>
            <a:r>
              <a:rPr kumimoji="0" lang="en-US" sz="2000" b="1" i="0" u="none" strike="noStrike" kern="1200" cap="none" spc="0" normalizeH="0" baseline="0" noProof="0" err="1">
                <a:ln>
                  <a:noFill/>
                </a:ln>
                <a:solidFill>
                  <a:schemeClr val="accent3"/>
                </a:solidFill>
                <a:effectLst/>
                <a:uLnTx/>
                <a:uFillTx/>
                <a:latin typeface="Verdana"/>
                <a:ea typeface="Verdana"/>
              </a:rPr>
              <a:t>Rivoceranib</a:t>
            </a:r>
            <a:r>
              <a:rPr kumimoji="0" lang="en-US" sz="2000" b="1" i="0" u="none" strike="noStrike" kern="1200" cap="none" spc="0" normalizeH="0" baseline="0" noProof="0">
                <a:ln>
                  <a:noFill/>
                </a:ln>
                <a:solidFill>
                  <a:schemeClr val="accent3"/>
                </a:solidFill>
                <a:effectLst/>
                <a:uLnTx/>
                <a:uFillTx/>
                <a:latin typeface="Verdana"/>
                <a:ea typeface="Verdana"/>
              </a:rPr>
              <a:t> Has the Potential to be a </a:t>
            </a:r>
            <a:r>
              <a:rPr lang="en-US" sz="2000">
                <a:solidFill>
                  <a:schemeClr val="accent3"/>
                </a:solidFill>
                <a:latin typeface="Verdana"/>
                <a:ea typeface="Verdana"/>
              </a:rPr>
              <a:t>Best-in-Class</a:t>
            </a:r>
            <a:r>
              <a:rPr kumimoji="0" lang="en-US" sz="2000" b="1" i="0" u="none" strike="noStrike" kern="1200" cap="none" spc="0" normalizeH="0" baseline="0" noProof="0">
                <a:ln>
                  <a:noFill/>
                </a:ln>
                <a:solidFill>
                  <a:schemeClr val="accent3"/>
                </a:solidFill>
                <a:effectLst/>
                <a:uLnTx/>
                <a:uFillTx/>
                <a:latin typeface="Verdana"/>
                <a:ea typeface="Verdana"/>
              </a:rPr>
              <a:t> Treatment Option in </a:t>
            </a:r>
            <a:r>
              <a:rPr kumimoji="0" lang="en-US" sz="2000" b="1" i="0" u="none" strike="noStrike" kern="1200" cap="none" spc="0" normalizeH="0" baseline="0" noProof="0" err="1">
                <a:ln>
                  <a:noFill/>
                </a:ln>
                <a:solidFill>
                  <a:schemeClr val="accent3"/>
                </a:solidFill>
                <a:effectLst/>
                <a:uLnTx/>
                <a:uFillTx/>
                <a:latin typeface="Verdana"/>
                <a:ea typeface="Verdana"/>
              </a:rPr>
              <a:t>uHCC</a:t>
            </a:r>
            <a:r>
              <a:rPr kumimoji="0" lang="en-US" sz="2000" b="1" i="0" u="none" strike="noStrike" kern="1200" cap="none" spc="0" normalizeH="0" baseline="0" noProof="0">
                <a:ln>
                  <a:noFill/>
                </a:ln>
                <a:solidFill>
                  <a:schemeClr val="accent3"/>
                </a:solidFill>
                <a:effectLst/>
                <a:uLnTx/>
                <a:uFillTx/>
                <a:latin typeface="Verdana"/>
                <a:ea typeface="Verdana"/>
              </a:rPr>
              <a:t> Based on Measurable</a:t>
            </a:r>
            <a:r>
              <a:rPr lang="en-US" sz="2000">
                <a:solidFill>
                  <a:schemeClr val="accent3"/>
                </a:solidFill>
                <a:latin typeface="Verdana"/>
                <a:ea typeface="Verdana"/>
              </a:rPr>
              <a:t>, </a:t>
            </a:r>
            <a:r>
              <a:rPr kumimoji="0" lang="en-US" sz="2000" b="1" i="0" u="none" strike="noStrike" kern="1200" cap="none" spc="0" normalizeH="0" baseline="0" noProof="0">
                <a:ln>
                  <a:noFill/>
                </a:ln>
                <a:solidFill>
                  <a:schemeClr val="accent3"/>
                </a:solidFill>
                <a:effectLst/>
                <a:uLnTx/>
                <a:uFillTx/>
                <a:latin typeface="Verdana"/>
                <a:ea typeface="Verdana"/>
              </a:rPr>
              <a:t>Clinically </a:t>
            </a:r>
            <a:r>
              <a:rPr lang="en-US" sz="2000">
                <a:solidFill>
                  <a:schemeClr val="accent3"/>
                </a:solidFill>
                <a:latin typeface="Verdana"/>
                <a:ea typeface="Verdana"/>
              </a:rPr>
              <a:t>Relevant Data</a:t>
            </a:r>
            <a:r>
              <a:rPr kumimoji="0" lang="en-US" sz="2000" b="1" i="0" u="none" strike="noStrike" kern="1200" cap="none" spc="0" normalizeH="0" baseline="0" noProof="0">
                <a:ln>
                  <a:noFill/>
                </a:ln>
                <a:solidFill>
                  <a:schemeClr val="accent3"/>
                </a:solidFill>
                <a:effectLst/>
                <a:uLnTx/>
                <a:uFillTx/>
                <a:latin typeface="Verdana"/>
                <a:ea typeface="Verdana"/>
              </a:rPr>
              <a:t> </a:t>
            </a:r>
            <a:endParaRPr lang="en-US" sz="2000">
              <a:solidFill>
                <a:schemeClr val="accent3"/>
              </a:solidFill>
            </a:endParaRPr>
          </a:p>
        </p:txBody>
      </p:sp>
      <p:sp>
        <p:nvSpPr>
          <p:cNvPr id="6" name="Text Placeholder 5">
            <a:extLst>
              <a:ext uri="{FF2B5EF4-FFF2-40B4-BE49-F238E27FC236}">
                <a16:creationId xmlns:a16="http://schemas.microsoft.com/office/drawing/2014/main" id="{9B1CAA27-3134-065E-5200-4DBD045D375E}"/>
              </a:ext>
            </a:extLst>
          </p:cNvPr>
          <p:cNvSpPr>
            <a:spLocks noGrp="1"/>
          </p:cNvSpPr>
          <p:nvPr>
            <p:ph type="body" sz="quarter" idx="10"/>
          </p:nvPr>
        </p:nvSpPr>
        <p:spPr/>
        <p:txBody>
          <a:bodyPr/>
          <a:lstStyle/>
          <a:p>
            <a:r>
              <a:rPr lang="en-US" sz="800" b="1">
                <a:solidFill>
                  <a:schemeClr val="tx2">
                    <a:lumMod val="60000"/>
                    <a:lumOff val="40000"/>
                  </a:schemeClr>
                </a:solidFill>
                <a:latin typeface="Verdana"/>
                <a:ea typeface="Verdana"/>
                <a:cs typeface="Verdana" panose="020B0604030504040204" pitchFamily="34" charset="0"/>
              </a:rPr>
              <a:t>1.</a:t>
            </a:r>
            <a:r>
              <a:rPr lang="en-US" sz="800">
                <a:solidFill>
                  <a:schemeClr val="tx2">
                    <a:lumMod val="60000"/>
                    <a:lumOff val="40000"/>
                  </a:schemeClr>
                </a:solidFill>
                <a:latin typeface="Verdana"/>
                <a:ea typeface="Verdana"/>
                <a:cs typeface="Verdana" panose="020B0604030504040204" pitchFamily="34" charset="0"/>
              </a:rPr>
              <a:t> Qin S, et al. </a:t>
            </a:r>
            <a:r>
              <a:rPr lang="en-US" sz="800" i="1">
                <a:solidFill>
                  <a:schemeClr val="tx2">
                    <a:lumMod val="60000"/>
                    <a:lumOff val="40000"/>
                  </a:schemeClr>
                </a:solidFill>
                <a:latin typeface="Verdana"/>
                <a:ea typeface="Verdana"/>
                <a:cs typeface="Verdana" panose="020B0604030504040204" pitchFamily="34" charset="0"/>
              </a:rPr>
              <a:t>Lancet</a:t>
            </a:r>
            <a:r>
              <a:rPr lang="en-US" sz="800">
                <a:solidFill>
                  <a:schemeClr val="tx2">
                    <a:lumMod val="60000"/>
                    <a:lumOff val="40000"/>
                  </a:schemeClr>
                </a:solidFill>
                <a:latin typeface="Verdana"/>
                <a:ea typeface="Verdana"/>
                <a:cs typeface="Verdana" panose="020B0604030504040204" pitchFamily="34" charset="0"/>
              </a:rPr>
              <a:t>. 2023;402(10408):1133-1146. </a:t>
            </a:r>
            <a:r>
              <a:rPr lang="en-US" sz="800" b="1">
                <a:solidFill>
                  <a:schemeClr val="tx2">
                    <a:lumMod val="60000"/>
                    <a:lumOff val="40000"/>
                  </a:schemeClr>
                </a:solidFill>
                <a:latin typeface="Verdana"/>
                <a:ea typeface="Verdana"/>
                <a:cs typeface="Verdana" panose="020B0604030504040204" pitchFamily="34" charset="0"/>
              </a:rPr>
              <a:t>2.</a:t>
            </a:r>
            <a:r>
              <a:rPr lang="en-US" sz="800">
                <a:solidFill>
                  <a:schemeClr val="tx2">
                    <a:lumMod val="60000"/>
                    <a:lumOff val="40000"/>
                  </a:schemeClr>
                </a:solidFill>
                <a:latin typeface="Verdana"/>
                <a:ea typeface="Verdana"/>
                <a:cs typeface="Verdana" panose="020B0604030504040204" pitchFamily="34" charset="0"/>
              </a:rPr>
              <a:t> Vogel </a:t>
            </a:r>
            <a:r>
              <a:rPr lang="en-US" sz="800">
                <a:solidFill>
                  <a:schemeClr val="tx2">
                    <a:lumMod val="60000"/>
                    <a:lumOff val="40000"/>
                  </a:schemeClr>
                </a:solidFill>
                <a:latin typeface="Verdana"/>
                <a:ea typeface="Verdana"/>
              </a:rPr>
              <a:t>A et al. Poster presented at: ASCO Annual Meeting; May 31-June 4, 2024; Chicago, IL. </a:t>
            </a:r>
            <a:r>
              <a:rPr lang="en-US" sz="800" i="1">
                <a:solidFill>
                  <a:schemeClr val="tx2">
                    <a:lumMod val="60000"/>
                    <a:lumOff val="40000"/>
                  </a:schemeClr>
                </a:solidFill>
                <a:latin typeface="Verdana"/>
                <a:ea typeface="Verdana"/>
              </a:rPr>
              <a:t>J Clin Oncol</a:t>
            </a:r>
            <a:r>
              <a:rPr lang="en-US" sz="800">
                <a:solidFill>
                  <a:schemeClr val="tx2">
                    <a:lumMod val="60000"/>
                    <a:lumOff val="40000"/>
                  </a:schemeClr>
                </a:solidFill>
                <a:latin typeface="Verdana"/>
                <a:ea typeface="Verdana"/>
              </a:rPr>
              <a:t>. 2024;42(16)suppl. Abs 4110</a:t>
            </a:r>
            <a:r>
              <a:rPr lang="en-US" sz="800" b="1">
                <a:solidFill>
                  <a:schemeClr val="tx2">
                    <a:lumMod val="60000"/>
                    <a:lumOff val="40000"/>
                  </a:schemeClr>
                </a:solidFill>
                <a:latin typeface="Verdana"/>
                <a:ea typeface="Verdana"/>
              </a:rPr>
              <a:t>.</a:t>
            </a:r>
            <a:r>
              <a:rPr lang="en-US" sz="800" b="1">
                <a:solidFill>
                  <a:schemeClr val="tx2">
                    <a:lumMod val="60000"/>
                    <a:lumOff val="40000"/>
                  </a:schemeClr>
                </a:solidFill>
                <a:latin typeface="Verdana"/>
                <a:ea typeface="Verdana"/>
                <a:cs typeface="Arial"/>
              </a:rPr>
              <a:t> </a:t>
            </a:r>
            <a:r>
              <a:rPr lang="en-US" sz="800" b="1">
                <a:solidFill>
                  <a:schemeClr val="tx2">
                    <a:lumMod val="60000"/>
                    <a:lumOff val="40000"/>
                  </a:schemeClr>
                </a:solidFill>
                <a:latin typeface="Verdana"/>
                <a:ea typeface="Verdana"/>
                <a:cs typeface="Verdana" panose="020B0604030504040204" pitchFamily="34" charset="0"/>
              </a:rPr>
              <a:t>3.</a:t>
            </a:r>
            <a:r>
              <a:rPr lang="en-US" sz="800">
                <a:solidFill>
                  <a:schemeClr val="tx2">
                    <a:lumMod val="60000"/>
                    <a:lumOff val="40000"/>
                  </a:schemeClr>
                </a:solidFill>
                <a:latin typeface="Verdana"/>
                <a:ea typeface="Verdana"/>
                <a:cs typeface="Verdana" panose="020B0604030504040204" pitchFamily="34" charset="0"/>
              </a:rPr>
              <a:t> Vogel A, et al. </a:t>
            </a:r>
            <a:r>
              <a:rPr lang="en-US" sz="800" i="1">
                <a:solidFill>
                  <a:schemeClr val="tx2">
                    <a:lumMod val="60000"/>
                    <a:lumOff val="40000"/>
                  </a:schemeClr>
                </a:solidFill>
                <a:latin typeface="Verdana"/>
                <a:ea typeface="Verdana"/>
                <a:cs typeface="Verdana" panose="020B0604030504040204" pitchFamily="34" charset="0"/>
              </a:rPr>
              <a:t>J Clin Oncol</a:t>
            </a:r>
            <a:r>
              <a:rPr lang="en-US" sz="800">
                <a:solidFill>
                  <a:schemeClr val="tx2">
                    <a:lumMod val="60000"/>
                    <a:lumOff val="40000"/>
                  </a:schemeClr>
                </a:solidFill>
                <a:latin typeface="Verdana"/>
                <a:ea typeface="Verdana"/>
                <a:cs typeface="Verdana" panose="020B0604030504040204" pitchFamily="34" charset="0"/>
              </a:rPr>
              <a:t>. 2024;42(3 suppl):abstract 509. </a:t>
            </a:r>
            <a:r>
              <a:rPr lang="en-US" sz="800" b="1">
                <a:solidFill>
                  <a:schemeClr val="tx2">
                    <a:lumMod val="60000"/>
                    <a:lumOff val="40000"/>
                  </a:schemeClr>
                </a:solidFill>
                <a:latin typeface="Verdana"/>
                <a:ea typeface="Verdana"/>
                <a:cs typeface="Verdana" panose="020B0604030504040204" pitchFamily="34" charset="0"/>
              </a:rPr>
              <a:t>4.</a:t>
            </a:r>
            <a:r>
              <a:rPr lang="it-IT" sz="800">
                <a:solidFill>
                  <a:schemeClr val="tx2">
                    <a:lumMod val="60000"/>
                    <a:lumOff val="40000"/>
                  </a:schemeClr>
                </a:solidFill>
                <a:latin typeface="Verdana"/>
                <a:ea typeface="Verdana"/>
                <a:cs typeface="Verdana" panose="020B0604030504040204" pitchFamily="34" charset="0"/>
              </a:rPr>
              <a:t> Data on file. 0007. Fort Lee, NJ: Elevar </a:t>
            </a:r>
            <a:r>
              <a:rPr lang="it-IT" sz="800" err="1">
                <a:solidFill>
                  <a:schemeClr val="tx2">
                    <a:lumMod val="60000"/>
                    <a:lumOff val="40000"/>
                  </a:schemeClr>
                </a:solidFill>
                <a:latin typeface="Verdana"/>
                <a:ea typeface="Verdana"/>
                <a:cs typeface="Verdana" panose="020B0604030504040204" pitchFamily="34" charset="0"/>
              </a:rPr>
              <a:t>Therapeutics</a:t>
            </a:r>
            <a:r>
              <a:rPr lang="it-IT" sz="800">
                <a:solidFill>
                  <a:schemeClr val="tx2">
                    <a:lumMod val="60000"/>
                    <a:lumOff val="40000"/>
                  </a:schemeClr>
                </a:solidFill>
                <a:latin typeface="Verdana"/>
                <a:ea typeface="Verdana"/>
                <a:cs typeface="Verdana" panose="020B0604030504040204" pitchFamily="34" charset="0"/>
              </a:rPr>
              <a:t>; </a:t>
            </a:r>
            <a:r>
              <a:rPr lang="it-IT" sz="800" err="1">
                <a:solidFill>
                  <a:schemeClr val="tx2">
                    <a:lumMod val="60000"/>
                    <a:lumOff val="40000"/>
                  </a:schemeClr>
                </a:solidFill>
                <a:latin typeface="Verdana"/>
                <a:ea typeface="Verdana"/>
                <a:cs typeface="Verdana" panose="020B0604030504040204" pitchFamily="34" charset="0"/>
              </a:rPr>
              <a:t>February</a:t>
            </a:r>
            <a:r>
              <a:rPr lang="it-IT" sz="800">
                <a:solidFill>
                  <a:schemeClr val="tx2">
                    <a:lumMod val="60000"/>
                    <a:lumOff val="40000"/>
                  </a:schemeClr>
                </a:solidFill>
                <a:latin typeface="Verdana"/>
                <a:ea typeface="Verdana"/>
                <a:cs typeface="Verdana" panose="020B0604030504040204" pitchFamily="34" charset="0"/>
              </a:rPr>
              <a:t> 14, 2024. 5</a:t>
            </a:r>
            <a:r>
              <a:rPr lang="it-IT" sz="800" b="1">
                <a:solidFill>
                  <a:schemeClr val="tx2">
                    <a:lumMod val="60000"/>
                    <a:lumOff val="40000"/>
                  </a:schemeClr>
                </a:solidFill>
                <a:latin typeface="Verdana"/>
                <a:ea typeface="Verdana"/>
                <a:cs typeface="Verdana" panose="020B0604030504040204" pitchFamily="34" charset="0"/>
              </a:rPr>
              <a:t>.</a:t>
            </a:r>
            <a:r>
              <a:rPr lang="it-IT" sz="800">
                <a:solidFill>
                  <a:schemeClr val="tx2">
                    <a:lumMod val="60000"/>
                    <a:lumOff val="40000"/>
                  </a:schemeClr>
                </a:solidFill>
                <a:latin typeface="Verdana"/>
                <a:ea typeface="Verdana"/>
                <a:cs typeface="Verdana" panose="020B0604030504040204" pitchFamily="34" charset="0"/>
              </a:rPr>
              <a:t> </a:t>
            </a:r>
            <a:r>
              <a:rPr lang="en-US" sz="800" b="0" i="0">
                <a:solidFill>
                  <a:schemeClr val="tx2">
                    <a:lumMod val="60000"/>
                    <a:lumOff val="40000"/>
                  </a:schemeClr>
                </a:solidFill>
                <a:effectLst/>
                <a:latin typeface="Verdana"/>
                <a:ea typeface="Verdana"/>
                <a:cs typeface="Verdana" panose="020B0604030504040204" pitchFamily="34" charset="0"/>
              </a:rPr>
              <a:t>Data on file. 0008. Fort Lee, NJ: </a:t>
            </a:r>
            <a:r>
              <a:rPr lang="en-US" sz="800" b="0" i="0" err="1">
                <a:solidFill>
                  <a:schemeClr val="tx2">
                    <a:lumMod val="60000"/>
                    <a:lumOff val="40000"/>
                  </a:schemeClr>
                </a:solidFill>
                <a:effectLst/>
                <a:latin typeface="Verdana"/>
                <a:ea typeface="Verdana"/>
                <a:cs typeface="Verdana" panose="020B0604030504040204" pitchFamily="34" charset="0"/>
              </a:rPr>
              <a:t>Elevar</a:t>
            </a:r>
            <a:r>
              <a:rPr lang="en-US" sz="800" b="0" i="0">
                <a:solidFill>
                  <a:schemeClr val="tx2">
                    <a:lumMod val="60000"/>
                    <a:lumOff val="40000"/>
                  </a:schemeClr>
                </a:solidFill>
                <a:effectLst/>
                <a:latin typeface="Verdana"/>
                <a:ea typeface="Verdana"/>
                <a:cs typeface="Verdana" panose="020B0604030504040204" pitchFamily="34" charset="0"/>
              </a:rPr>
              <a:t> Therapeutics; February 14, 2024.</a:t>
            </a:r>
            <a:endParaRPr lang="en-US" sz="800">
              <a:solidFill>
                <a:schemeClr val="tx2">
                  <a:lumMod val="60000"/>
                  <a:lumOff val="40000"/>
                </a:schemeClr>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26115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66AA6-7027-76E1-7BA1-1D5C52DEC5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5F5503D-79C8-7617-1087-5370FBA89FF1}"/>
              </a:ext>
            </a:extLst>
          </p:cNvPr>
          <p:cNvSpPr>
            <a:spLocks noGrp="1"/>
          </p:cNvSpPr>
          <p:nvPr>
            <p:ph type="body" sz="quarter" idx="10"/>
          </p:nvPr>
        </p:nvSpPr>
        <p:spPr/>
        <p:txBody>
          <a:bodyPr/>
          <a:lstStyle/>
          <a:p>
            <a:pPr>
              <a:spcAft>
                <a:spcPts val="0"/>
              </a:spcAft>
            </a:pPr>
            <a:r>
              <a:rPr lang="en-US" sz="800">
                <a:solidFill>
                  <a:schemeClr val="tx2">
                    <a:lumMod val="60000"/>
                    <a:lumOff val="40000"/>
                  </a:schemeClr>
                </a:solidFill>
                <a:latin typeface="Verdana" panose="020B0604030504040204" pitchFamily="34" charset="0"/>
                <a:ea typeface="Verdana" panose="020B0604030504040204" pitchFamily="34" charset="0"/>
              </a:rPr>
              <a:t>The stratification factors were the randomization strata.</a:t>
            </a:r>
            <a:br>
              <a:rPr lang="en-US" sz="800">
                <a:solidFill>
                  <a:schemeClr val="tx2">
                    <a:lumMod val="60000"/>
                    <a:lumOff val="40000"/>
                  </a:schemeClr>
                </a:solidFill>
                <a:latin typeface="Verdana" panose="020B0604030504040204" pitchFamily="34" charset="0"/>
                <a:ea typeface="Verdana" panose="020B0604030504040204" pitchFamily="34" charset="0"/>
              </a:rPr>
            </a:br>
            <a:r>
              <a:rPr lang="en-US" sz="800">
                <a:solidFill>
                  <a:schemeClr val="tx2">
                    <a:lumMod val="60000"/>
                    <a:lumOff val="40000"/>
                  </a:schemeClr>
                </a:solidFill>
                <a:latin typeface="Verdana" panose="020B0604030504040204" pitchFamily="34" charset="0"/>
                <a:ea typeface="Verdana" panose="020B0604030504040204" pitchFamily="34" charset="0"/>
              </a:rPr>
              <a:t>There was very early and durable separation in the KM curves for Cam/</a:t>
            </a:r>
            <a:r>
              <a:rPr lang="en-US" sz="800" err="1">
                <a:solidFill>
                  <a:schemeClr val="tx2">
                    <a:lumMod val="60000"/>
                    <a:lumOff val="40000"/>
                  </a:schemeClr>
                </a:solidFill>
                <a:latin typeface="Verdana" panose="020B0604030504040204" pitchFamily="34" charset="0"/>
                <a:ea typeface="Verdana" panose="020B0604030504040204" pitchFamily="34" charset="0"/>
              </a:rPr>
              <a:t>Rivo</a:t>
            </a:r>
            <a:r>
              <a:rPr lang="en-US" sz="800">
                <a:solidFill>
                  <a:schemeClr val="tx2">
                    <a:lumMod val="60000"/>
                    <a:lumOff val="40000"/>
                  </a:schemeClr>
                </a:solidFill>
                <a:latin typeface="Verdana" panose="020B0604030504040204" pitchFamily="34" charset="0"/>
                <a:ea typeface="Verdana" panose="020B0604030504040204" pitchFamily="34" charset="0"/>
              </a:rPr>
              <a:t> vs Sorafenib</a:t>
            </a:r>
            <a:r>
              <a:rPr lang="en-US" sz="800">
                <a:effectLst/>
                <a:latin typeface="Segoe UI" panose="020B0502040204020203" pitchFamily="34" charset="0"/>
              </a:rPr>
              <a:t>.</a:t>
            </a:r>
            <a:endParaRPr kumimoji="0" lang="en-US" sz="80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a:p>
            <a:pPr>
              <a:spcAft>
                <a:spcPts val="0"/>
              </a:spcAft>
            </a:pPr>
            <a:endParaRPr lang="en-US"/>
          </a:p>
          <a:p>
            <a:pPr>
              <a:spcAft>
                <a:spcPts val="0"/>
              </a:spcAft>
            </a:pPr>
            <a:r>
              <a:rPr lang="en-US"/>
              <a:t>CI=confidence interval; HR=hazard ratio; ITT=intent to treat; OS=overall survival.</a:t>
            </a:r>
          </a:p>
          <a:p>
            <a:pPr>
              <a:spcAft>
                <a:spcPts val="0"/>
              </a:spcAft>
            </a:pPr>
            <a:r>
              <a:rPr lang="en-US" baseline="30000" err="1"/>
              <a:t>a</a:t>
            </a:r>
            <a:r>
              <a:rPr lang="en-US" err="1"/>
              <a:t>Stratified</a:t>
            </a:r>
            <a:r>
              <a:rPr lang="en-US"/>
              <a:t> Cox proportional hazards model. </a:t>
            </a:r>
            <a:r>
              <a:rPr lang="en-US" baseline="30000" err="1"/>
              <a:t>b</a:t>
            </a:r>
            <a:r>
              <a:rPr lang="en-US" err="1"/>
              <a:t>One</a:t>
            </a:r>
            <a:r>
              <a:rPr lang="en-US"/>
              <a:t>-sided based on the stratified log-rank test.</a:t>
            </a:r>
          </a:p>
          <a:p>
            <a:pPr>
              <a:spcAft>
                <a:spcPts val="0"/>
              </a:spcAft>
            </a:pPr>
            <a:endParaRPr lang="en-US"/>
          </a:p>
          <a:p>
            <a:pPr>
              <a:spcAft>
                <a:spcPts val="0"/>
              </a:spcAft>
            </a:pPr>
            <a:r>
              <a:rPr lang="en-US"/>
              <a:t>1. Vogel A et al. Poster presented at: ASCO Annual Meeting; May 31-June 4, 2024; Chicago, IL. </a:t>
            </a:r>
            <a:r>
              <a:rPr lang="en-US" i="1"/>
              <a:t>J Clin Oncol</a:t>
            </a:r>
            <a:r>
              <a:rPr lang="en-US"/>
              <a:t>. 2024;42(16)suppl. Abs 4110. </a:t>
            </a:r>
          </a:p>
          <a:p>
            <a:pPr>
              <a:spcAft>
                <a:spcPts val="0"/>
              </a:spcAft>
            </a:pPr>
            <a:r>
              <a:rPr lang="en-US"/>
              <a:t>2. Qin S, et al. </a:t>
            </a:r>
            <a:r>
              <a:rPr lang="en-US" i="1"/>
              <a:t>Lancet</a:t>
            </a:r>
            <a:r>
              <a:rPr lang="en-US"/>
              <a:t>. 2023;402(10408):1133-1146.</a:t>
            </a:r>
          </a:p>
        </p:txBody>
      </p:sp>
      <p:graphicFrame>
        <p:nvGraphicFramePr>
          <p:cNvPr id="122" name="no. at risk">
            <a:extLst>
              <a:ext uri="{FF2B5EF4-FFF2-40B4-BE49-F238E27FC236}">
                <a16:creationId xmlns:a16="http://schemas.microsoft.com/office/drawing/2014/main" id="{0A8A1A85-769C-113C-61D9-991EB6642CC1}"/>
              </a:ext>
            </a:extLst>
          </p:cNvPr>
          <p:cNvGraphicFramePr>
            <a:graphicFrameLocks/>
          </p:cNvGraphicFramePr>
          <p:nvPr>
            <p:extLst>
              <p:ext uri="{D42A27DB-BD31-4B8C-83A1-F6EECF244321}">
                <p14:modId xmlns:p14="http://schemas.microsoft.com/office/powerpoint/2010/main" val="3588236477"/>
              </p:ext>
            </p:extLst>
          </p:nvPr>
        </p:nvGraphicFramePr>
        <p:xfrm>
          <a:off x="337463" y="4742126"/>
          <a:ext cx="6978363" cy="548640"/>
        </p:xfrm>
        <a:graphic>
          <a:graphicData uri="http://schemas.openxmlformats.org/drawingml/2006/table">
            <a:tbl>
              <a:tblPr bandRow="1">
                <a:tableStyleId>{5C22544A-7EE6-4342-B048-85BDC9FD1C3A}</a:tableStyleId>
              </a:tblPr>
              <a:tblGrid>
                <a:gridCol w="779691">
                  <a:extLst>
                    <a:ext uri="{9D8B030D-6E8A-4147-A177-3AD203B41FA5}">
                      <a16:colId xmlns:a16="http://schemas.microsoft.com/office/drawing/2014/main" val="4010547232"/>
                    </a:ext>
                  </a:extLst>
                </a:gridCol>
                <a:gridCol w="258278">
                  <a:extLst>
                    <a:ext uri="{9D8B030D-6E8A-4147-A177-3AD203B41FA5}">
                      <a16:colId xmlns:a16="http://schemas.microsoft.com/office/drawing/2014/main" val="3291815133"/>
                    </a:ext>
                  </a:extLst>
                </a:gridCol>
                <a:gridCol w="258278">
                  <a:extLst>
                    <a:ext uri="{9D8B030D-6E8A-4147-A177-3AD203B41FA5}">
                      <a16:colId xmlns:a16="http://schemas.microsoft.com/office/drawing/2014/main" val="1590011364"/>
                    </a:ext>
                  </a:extLst>
                </a:gridCol>
                <a:gridCol w="258278">
                  <a:extLst>
                    <a:ext uri="{9D8B030D-6E8A-4147-A177-3AD203B41FA5}">
                      <a16:colId xmlns:a16="http://schemas.microsoft.com/office/drawing/2014/main" val="614652068"/>
                    </a:ext>
                  </a:extLst>
                </a:gridCol>
                <a:gridCol w="258278">
                  <a:extLst>
                    <a:ext uri="{9D8B030D-6E8A-4147-A177-3AD203B41FA5}">
                      <a16:colId xmlns:a16="http://schemas.microsoft.com/office/drawing/2014/main" val="2415626427"/>
                    </a:ext>
                  </a:extLst>
                </a:gridCol>
                <a:gridCol w="258278">
                  <a:extLst>
                    <a:ext uri="{9D8B030D-6E8A-4147-A177-3AD203B41FA5}">
                      <a16:colId xmlns:a16="http://schemas.microsoft.com/office/drawing/2014/main" val="1798921151"/>
                    </a:ext>
                  </a:extLst>
                </a:gridCol>
                <a:gridCol w="258278">
                  <a:extLst>
                    <a:ext uri="{9D8B030D-6E8A-4147-A177-3AD203B41FA5}">
                      <a16:colId xmlns:a16="http://schemas.microsoft.com/office/drawing/2014/main" val="1083286221"/>
                    </a:ext>
                  </a:extLst>
                </a:gridCol>
                <a:gridCol w="258278">
                  <a:extLst>
                    <a:ext uri="{9D8B030D-6E8A-4147-A177-3AD203B41FA5}">
                      <a16:colId xmlns:a16="http://schemas.microsoft.com/office/drawing/2014/main" val="4011766963"/>
                    </a:ext>
                  </a:extLst>
                </a:gridCol>
                <a:gridCol w="258278">
                  <a:extLst>
                    <a:ext uri="{9D8B030D-6E8A-4147-A177-3AD203B41FA5}">
                      <a16:colId xmlns:a16="http://schemas.microsoft.com/office/drawing/2014/main" val="2317272261"/>
                    </a:ext>
                  </a:extLst>
                </a:gridCol>
                <a:gridCol w="258278">
                  <a:extLst>
                    <a:ext uri="{9D8B030D-6E8A-4147-A177-3AD203B41FA5}">
                      <a16:colId xmlns:a16="http://schemas.microsoft.com/office/drawing/2014/main" val="762764070"/>
                    </a:ext>
                  </a:extLst>
                </a:gridCol>
                <a:gridCol w="258278">
                  <a:extLst>
                    <a:ext uri="{9D8B030D-6E8A-4147-A177-3AD203B41FA5}">
                      <a16:colId xmlns:a16="http://schemas.microsoft.com/office/drawing/2014/main" val="675113809"/>
                    </a:ext>
                  </a:extLst>
                </a:gridCol>
                <a:gridCol w="258278">
                  <a:extLst>
                    <a:ext uri="{9D8B030D-6E8A-4147-A177-3AD203B41FA5}">
                      <a16:colId xmlns:a16="http://schemas.microsoft.com/office/drawing/2014/main" val="372807419"/>
                    </a:ext>
                  </a:extLst>
                </a:gridCol>
                <a:gridCol w="258278">
                  <a:extLst>
                    <a:ext uri="{9D8B030D-6E8A-4147-A177-3AD203B41FA5}">
                      <a16:colId xmlns:a16="http://schemas.microsoft.com/office/drawing/2014/main" val="4226704648"/>
                    </a:ext>
                  </a:extLst>
                </a:gridCol>
                <a:gridCol w="258278">
                  <a:extLst>
                    <a:ext uri="{9D8B030D-6E8A-4147-A177-3AD203B41FA5}">
                      <a16:colId xmlns:a16="http://schemas.microsoft.com/office/drawing/2014/main" val="3189822036"/>
                    </a:ext>
                  </a:extLst>
                </a:gridCol>
                <a:gridCol w="258278">
                  <a:extLst>
                    <a:ext uri="{9D8B030D-6E8A-4147-A177-3AD203B41FA5}">
                      <a16:colId xmlns:a16="http://schemas.microsoft.com/office/drawing/2014/main" val="3055406752"/>
                    </a:ext>
                  </a:extLst>
                </a:gridCol>
                <a:gridCol w="258278">
                  <a:extLst>
                    <a:ext uri="{9D8B030D-6E8A-4147-A177-3AD203B41FA5}">
                      <a16:colId xmlns:a16="http://schemas.microsoft.com/office/drawing/2014/main" val="1139612325"/>
                    </a:ext>
                  </a:extLst>
                </a:gridCol>
                <a:gridCol w="258278">
                  <a:extLst>
                    <a:ext uri="{9D8B030D-6E8A-4147-A177-3AD203B41FA5}">
                      <a16:colId xmlns:a16="http://schemas.microsoft.com/office/drawing/2014/main" val="1903308379"/>
                    </a:ext>
                  </a:extLst>
                </a:gridCol>
                <a:gridCol w="258278">
                  <a:extLst>
                    <a:ext uri="{9D8B030D-6E8A-4147-A177-3AD203B41FA5}">
                      <a16:colId xmlns:a16="http://schemas.microsoft.com/office/drawing/2014/main" val="3015200864"/>
                    </a:ext>
                  </a:extLst>
                </a:gridCol>
                <a:gridCol w="258278">
                  <a:extLst>
                    <a:ext uri="{9D8B030D-6E8A-4147-A177-3AD203B41FA5}">
                      <a16:colId xmlns:a16="http://schemas.microsoft.com/office/drawing/2014/main" val="2962463159"/>
                    </a:ext>
                  </a:extLst>
                </a:gridCol>
                <a:gridCol w="258278">
                  <a:extLst>
                    <a:ext uri="{9D8B030D-6E8A-4147-A177-3AD203B41FA5}">
                      <a16:colId xmlns:a16="http://schemas.microsoft.com/office/drawing/2014/main" val="1445051773"/>
                    </a:ext>
                  </a:extLst>
                </a:gridCol>
                <a:gridCol w="258278">
                  <a:extLst>
                    <a:ext uri="{9D8B030D-6E8A-4147-A177-3AD203B41FA5}">
                      <a16:colId xmlns:a16="http://schemas.microsoft.com/office/drawing/2014/main" val="2388274949"/>
                    </a:ext>
                  </a:extLst>
                </a:gridCol>
                <a:gridCol w="258278">
                  <a:extLst>
                    <a:ext uri="{9D8B030D-6E8A-4147-A177-3AD203B41FA5}">
                      <a16:colId xmlns:a16="http://schemas.microsoft.com/office/drawing/2014/main" val="461939547"/>
                    </a:ext>
                  </a:extLst>
                </a:gridCol>
                <a:gridCol w="258278">
                  <a:extLst>
                    <a:ext uri="{9D8B030D-6E8A-4147-A177-3AD203B41FA5}">
                      <a16:colId xmlns:a16="http://schemas.microsoft.com/office/drawing/2014/main" val="694859474"/>
                    </a:ext>
                  </a:extLst>
                </a:gridCol>
                <a:gridCol w="258278">
                  <a:extLst>
                    <a:ext uri="{9D8B030D-6E8A-4147-A177-3AD203B41FA5}">
                      <a16:colId xmlns:a16="http://schemas.microsoft.com/office/drawing/2014/main" val="1897075583"/>
                    </a:ext>
                  </a:extLst>
                </a:gridCol>
                <a:gridCol w="258278">
                  <a:extLst>
                    <a:ext uri="{9D8B030D-6E8A-4147-A177-3AD203B41FA5}">
                      <a16:colId xmlns:a16="http://schemas.microsoft.com/office/drawing/2014/main" val="3361987725"/>
                    </a:ext>
                  </a:extLst>
                </a:gridCol>
              </a:tblGrid>
              <a:tr h="0">
                <a:tc>
                  <a:txBody>
                    <a:bodyPr/>
                    <a:lstStyle/>
                    <a:p>
                      <a:pPr algn="r"/>
                      <a:r>
                        <a:rPr lang="pt-PT" sz="900">
                          <a:solidFill>
                            <a:srgbClr val="000000"/>
                          </a:solidFill>
                          <a:latin typeface="Arial" panose="020B0604020202020204" pitchFamily="34" charset="0"/>
                          <a:cs typeface="Arial" panose="020B0604020202020204" pitchFamily="34" charset="0"/>
                        </a:rPr>
                        <a:t>No. at risk</a:t>
                      </a: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3319480"/>
                  </a:ext>
                </a:extLst>
              </a:tr>
              <a:tr h="0">
                <a:tc>
                  <a:txBody>
                    <a:bodyPr/>
                    <a:lstStyle/>
                    <a:p>
                      <a:pPr algn="r"/>
                      <a:r>
                        <a:rPr lang="pt-PT" sz="900">
                          <a:solidFill>
                            <a:schemeClr val="accent3"/>
                          </a:solidFill>
                          <a:latin typeface="Arial" panose="020B0604020202020204" pitchFamily="34" charset="0"/>
                          <a:cs typeface="Arial" panose="020B0604020202020204" pitchFamily="34" charset="0"/>
                        </a:rPr>
                        <a:t>Camrelizumab + rivoceranib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272</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265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250</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231</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224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215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204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193</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172</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156</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147</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136</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124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111</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94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73</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49</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35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19</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3</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0</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7095165"/>
                  </a:ext>
                </a:extLst>
              </a:tr>
              <a:tr h="0">
                <a:tc>
                  <a:txBody>
                    <a:bodyPr/>
                    <a:lstStyle/>
                    <a:p>
                      <a:pPr algn="r"/>
                      <a:r>
                        <a:rPr lang="pt-PT" sz="900">
                          <a:solidFill>
                            <a:schemeClr val="tx2"/>
                          </a:solidFill>
                          <a:latin typeface="Arial" panose="020B0604020202020204" pitchFamily="34" charset="0"/>
                          <a:cs typeface="Arial" panose="020B0604020202020204" pitchFamily="34" charset="0"/>
                        </a:rPr>
                        <a:t>Sorafenib</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271</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268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232</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214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198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171</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158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138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126</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118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108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94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83</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78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70</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55</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43</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34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21</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9</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0</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48288"/>
                  </a:ext>
                </a:extLst>
              </a:tr>
            </a:tbl>
          </a:graphicData>
        </a:graphic>
      </p:graphicFrame>
      <p:grpSp>
        <p:nvGrpSpPr>
          <p:cNvPr id="311" name="kaplan-meier">
            <a:extLst>
              <a:ext uri="{FF2B5EF4-FFF2-40B4-BE49-F238E27FC236}">
                <a16:creationId xmlns:a16="http://schemas.microsoft.com/office/drawing/2014/main" id="{4F06B4AE-DD9A-B92F-9DDF-DDECD997F33D}"/>
              </a:ext>
            </a:extLst>
          </p:cNvPr>
          <p:cNvGrpSpPr>
            <a:grpSpLocks/>
          </p:cNvGrpSpPr>
          <p:nvPr/>
        </p:nvGrpSpPr>
        <p:grpSpPr>
          <a:xfrm>
            <a:off x="656364" y="1823689"/>
            <a:ext cx="6639786" cy="2880009"/>
            <a:chOff x="656364" y="1882333"/>
            <a:chExt cx="6639786" cy="2880009"/>
          </a:xfrm>
        </p:grpSpPr>
        <p:grpSp>
          <p:nvGrpSpPr>
            <p:cNvPr id="121" name="year_lines">
              <a:extLst>
                <a:ext uri="{FF2B5EF4-FFF2-40B4-BE49-F238E27FC236}">
                  <a16:creationId xmlns:a16="http://schemas.microsoft.com/office/drawing/2014/main" id="{170E5F0E-2E25-252E-E65A-2AED5E461E47}"/>
                </a:ext>
              </a:extLst>
            </p:cNvPr>
            <p:cNvGrpSpPr>
              <a:grpSpLocks/>
            </p:cNvGrpSpPr>
            <p:nvPr/>
          </p:nvGrpSpPr>
          <p:grpSpPr>
            <a:xfrm>
              <a:off x="2786063" y="2524125"/>
              <a:ext cx="3102815" cy="1870077"/>
              <a:chOff x="2786063" y="2524125"/>
              <a:chExt cx="3102815" cy="1870077"/>
            </a:xfrm>
          </p:grpSpPr>
          <p:cxnSp>
            <p:nvCxnSpPr>
              <p:cNvPr id="111" name="Straight Connector 110">
                <a:extLst>
                  <a:ext uri="{FF2B5EF4-FFF2-40B4-BE49-F238E27FC236}">
                    <a16:creationId xmlns:a16="http://schemas.microsoft.com/office/drawing/2014/main" id="{2E5CA699-26CD-6204-D24C-B76728C0D21B}"/>
                  </a:ext>
                </a:extLst>
              </p:cNvPr>
              <p:cNvCxnSpPr>
                <a:cxnSpLocks/>
              </p:cNvCxnSpPr>
              <p:nvPr/>
            </p:nvCxnSpPr>
            <p:spPr>
              <a:xfrm>
                <a:off x="2786063" y="2524125"/>
                <a:ext cx="0" cy="187007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C9DCFDD-6AE5-9CEB-04BE-C801DEF2A459}"/>
                  </a:ext>
                </a:extLst>
              </p:cNvPr>
              <p:cNvCxnSpPr>
                <a:cxnSpLocks/>
              </p:cNvCxnSpPr>
              <p:nvPr/>
            </p:nvCxnSpPr>
            <p:spPr>
              <a:xfrm>
                <a:off x="4336330" y="3175000"/>
                <a:ext cx="0" cy="1219202"/>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FCCEE3B-C8AD-A5E0-9769-2388D7BA8FA1}"/>
                  </a:ext>
                </a:extLst>
              </p:cNvPr>
              <p:cNvCxnSpPr>
                <a:cxnSpLocks/>
              </p:cNvCxnSpPr>
              <p:nvPr/>
            </p:nvCxnSpPr>
            <p:spPr>
              <a:xfrm>
                <a:off x="5888878" y="3451225"/>
                <a:ext cx="0" cy="94297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9" name="axis">
              <a:extLst>
                <a:ext uri="{FF2B5EF4-FFF2-40B4-BE49-F238E27FC236}">
                  <a16:creationId xmlns:a16="http://schemas.microsoft.com/office/drawing/2014/main" id="{BD52E9B9-5367-52AA-8B1D-2A864E4F5DE4}"/>
                </a:ext>
              </a:extLst>
            </p:cNvPr>
            <p:cNvGrpSpPr>
              <a:grpSpLocks/>
            </p:cNvGrpSpPr>
            <p:nvPr/>
          </p:nvGrpSpPr>
          <p:grpSpPr>
            <a:xfrm>
              <a:off x="656364" y="1882333"/>
              <a:ext cx="6639786" cy="2880009"/>
              <a:chOff x="656364" y="1882333"/>
              <a:chExt cx="6639786" cy="2880009"/>
            </a:xfrm>
          </p:grpSpPr>
          <p:sp>
            <p:nvSpPr>
              <p:cNvPr id="22" name="axis">
                <a:extLst>
                  <a:ext uri="{FF2B5EF4-FFF2-40B4-BE49-F238E27FC236}">
                    <a16:creationId xmlns:a16="http://schemas.microsoft.com/office/drawing/2014/main" id="{EDAA3BA7-B79C-CDA9-1F84-59D78F51EAA7}"/>
                  </a:ext>
                </a:extLst>
              </p:cNvPr>
              <p:cNvSpPr>
                <a:spLocks/>
              </p:cNvSpPr>
              <p:nvPr/>
            </p:nvSpPr>
            <p:spPr>
              <a:xfrm>
                <a:off x="1168400" y="1892300"/>
                <a:ext cx="6127750" cy="2508250"/>
              </a:xfrm>
              <a:custGeom>
                <a:avLst/>
                <a:gdLst>
                  <a:gd name="connsiteX0" fmla="*/ 0 w 6127750"/>
                  <a:gd name="connsiteY0" fmla="*/ 0 h 2508250"/>
                  <a:gd name="connsiteX1" fmla="*/ 0 w 6127750"/>
                  <a:gd name="connsiteY1" fmla="*/ 2508250 h 2508250"/>
                  <a:gd name="connsiteX2" fmla="*/ 6127750 w 6127750"/>
                  <a:gd name="connsiteY2" fmla="*/ 2508250 h 2508250"/>
                </a:gdLst>
                <a:ahLst/>
                <a:cxnLst>
                  <a:cxn ang="0">
                    <a:pos x="connsiteX0" y="connsiteY0"/>
                  </a:cxn>
                  <a:cxn ang="0">
                    <a:pos x="connsiteX1" y="connsiteY1"/>
                  </a:cxn>
                  <a:cxn ang="0">
                    <a:pos x="connsiteX2" y="connsiteY2"/>
                  </a:cxn>
                </a:cxnLst>
                <a:rect l="l" t="t" r="r" b="b"/>
                <a:pathLst>
                  <a:path w="6127750" h="2508250">
                    <a:moveTo>
                      <a:pt x="0" y="0"/>
                    </a:moveTo>
                    <a:lnTo>
                      <a:pt x="0" y="2508250"/>
                    </a:lnTo>
                    <a:lnTo>
                      <a:pt x="6127750" y="2508250"/>
                    </a:lnTo>
                  </a:path>
                </a:pathLst>
              </a:cu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32" name="ticksV">
                <a:extLst>
                  <a:ext uri="{FF2B5EF4-FFF2-40B4-BE49-F238E27FC236}">
                    <a16:creationId xmlns:a16="http://schemas.microsoft.com/office/drawing/2014/main" id="{F0DC4883-8C65-2F4E-AD36-45AACB8572B1}"/>
                  </a:ext>
                </a:extLst>
              </p:cNvPr>
              <p:cNvGrpSpPr>
                <a:grpSpLocks/>
              </p:cNvGrpSpPr>
              <p:nvPr/>
            </p:nvGrpSpPr>
            <p:grpSpPr>
              <a:xfrm>
                <a:off x="1114425" y="1973015"/>
                <a:ext cx="53975" cy="2361407"/>
                <a:chOff x="1114425" y="1973015"/>
                <a:chExt cx="53975" cy="2361407"/>
              </a:xfrm>
            </p:grpSpPr>
            <p:cxnSp>
              <p:nvCxnSpPr>
                <p:cNvPr id="28" name="Straight Connector 27">
                  <a:extLst>
                    <a:ext uri="{FF2B5EF4-FFF2-40B4-BE49-F238E27FC236}">
                      <a16:creationId xmlns:a16="http://schemas.microsoft.com/office/drawing/2014/main" id="{563BC504-795C-03DE-D065-6CED874C2095}"/>
                    </a:ext>
                  </a:extLst>
                </p:cNvPr>
                <p:cNvCxnSpPr>
                  <a:cxnSpLocks/>
                </p:cNvCxnSpPr>
                <p:nvPr/>
              </p:nvCxnSpPr>
              <p:spPr>
                <a:xfrm>
                  <a:off x="1114425" y="433442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D736B5-D80D-F726-DF27-B704F9C7B739}"/>
                    </a:ext>
                  </a:extLst>
                </p:cNvPr>
                <p:cNvCxnSpPr>
                  <a:cxnSpLocks/>
                </p:cNvCxnSpPr>
                <p:nvPr/>
              </p:nvCxnSpPr>
              <p:spPr>
                <a:xfrm>
                  <a:off x="1114425" y="374387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36CD7D4-2352-CCBD-4C09-23DA90FB7FA4}"/>
                    </a:ext>
                  </a:extLst>
                </p:cNvPr>
                <p:cNvCxnSpPr>
                  <a:cxnSpLocks/>
                </p:cNvCxnSpPr>
                <p:nvPr/>
              </p:nvCxnSpPr>
              <p:spPr>
                <a:xfrm>
                  <a:off x="1114425" y="314935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B86EBC-D49F-AB67-4DF0-CCF3B466E92A}"/>
                    </a:ext>
                  </a:extLst>
                </p:cNvPr>
                <p:cNvCxnSpPr>
                  <a:cxnSpLocks/>
                </p:cNvCxnSpPr>
                <p:nvPr/>
              </p:nvCxnSpPr>
              <p:spPr>
                <a:xfrm>
                  <a:off x="1114425" y="256118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FC4F89-E407-6D65-9701-673C9819D353}"/>
                    </a:ext>
                  </a:extLst>
                </p:cNvPr>
                <p:cNvCxnSpPr>
                  <a:cxnSpLocks/>
                </p:cNvCxnSpPr>
                <p:nvPr/>
              </p:nvCxnSpPr>
              <p:spPr>
                <a:xfrm>
                  <a:off x="1114425" y="197301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1" name="labelsV">
                <a:extLst>
                  <a:ext uri="{FF2B5EF4-FFF2-40B4-BE49-F238E27FC236}">
                    <a16:creationId xmlns:a16="http://schemas.microsoft.com/office/drawing/2014/main" id="{34BAD05F-97C1-4B1A-BCAF-3A57DB73F9CA}"/>
                  </a:ext>
                </a:extLst>
              </p:cNvPr>
              <p:cNvGrpSpPr>
                <a:grpSpLocks/>
              </p:cNvGrpSpPr>
              <p:nvPr/>
            </p:nvGrpSpPr>
            <p:grpSpPr>
              <a:xfrm>
                <a:off x="903265" y="1882333"/>
                <a:ext cx="192360" cy="2534042"/>
                <a:chOff x="903265" y="1882333"/>
                <a:chExt cx="192360" cy="2534042"/>
              </a:xfrm>
            </p:grpSpPr>
            <p:sp>
              <p:nvSpPr>
                <p:cNvPr id="76" name="TextBox 75">
                  <a:extLst>
                    <a:ext uri="{FF2B5EF4-FFF2-40B4-BE49-F238E27FC236}">
                      <a16:creationId xmlns:a16="http://schemas.microsoft.com/office/drawing/2014/main" id="{220E6D95-8A77-F808-E886-E9BDD193F8AB}"/>
                    </a:ext>
                  </a:extLst>
                </p:cNvPr>
                <p:cNvSpPr txBox="1">
                  <a:spLocks/>
                </p:cNvSpPr>
                <p:nvPr/>
              </p:nvSpPr>
              <p:spPr>
                <a:xfrm flipH="1">
                  <a:off x="903265" y="1882333"/>
                  <a:ext cx="19236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100</a:t>
                  </a:r>
                  <a:endParaRPr lang="en-US" sz="900" err="1">
                    <a:solidFill>
                      <a:srgbClr val="000000"/>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E14AA583-E7A5-EBCD-EF76-0EBEF0012B45}"/>
                    </a:ext>
                  </a:extLst>
                </p:cNvPr>
                <p:cNvSpPr txBox="1">
                  <a:spLocks/>
                </p:cNvSpPr>
                <p:nvPr/>
              </p:nvSpPr>
              <p:spPr>
                <a:xfrm flipH="1">
                  <a:off x="967385" y="2483083"/>
                  <a:ext cx="12824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75</a:t>
                  </a:r>
                  <a:endParaRPr lang="en-US" sz="900" err="1">
                    <a:solidFill>
                      <a:srgbClr val="000000"/>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0EBBC6F0-73D4-6018-D817-79E0DC85D5A6}"/>
                    </a:ext>
                  </a:extLst>
                </p:cNvPr>
                <p:cNvSpPr txBox="1">
                  <a:spLocks/>
                </p:cNvSpPr>
                <p:nvPr/>
              </p:nvSpPr>
              <p:spPr>
                <a:xfrm flipH="1">
                  <a:off x="967385" y="3077601"/>
                  <a:ext cx="12824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50</a:t>
                  </a:r>
                  <a:endParaRPr lang="en-US" sz="900" err="1">
                    <a:solidFill>
                      <a:srgbClr val="000000"/>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29CB90AA-65B6-04FA-D16B-DB30C3DDDCBE}"/>
                    </a:ext>
                  </a:extLst>
                </p:cNvPr>
                <p:cNvSpPr txBox="1">
                  <a:spLocks/>
                </p:cNvSpPr>
                <p:nvPr/>
              </p:nvSpPr>
              <p:spPr>
                <a:xfrm flipH="1">
                  <a:off x="967385" y="3680855"/>
                  <a:ext cx="12824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25</a:t>
                  </a:r>
                  <a:endParaRPr lang="en-US" sz="900" err="1">
                    <a:solidFill>
                      <a:srgbClr val="000000"/>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EB85CEF3-058D-87FF-0D31-F57C67C7BBD6}"/>
                    </a:ext>
                  </a:extLst>
                </p:cNvPr>
                <p:cNvSpPr txBox="1">
                  <a:spLocks/>
                </p:cNvSpPr>
                <p:nvPr/>
              </p:nvSpPr>
              <p:spPr>
                <a:xfrm flipH="1">
                  <a:off x="1031505" y="4277876"/>
                  <a:ext cx="6412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0</a:t>
                  </a:r>
                  <a:endParaRPr lang="en-US" sz="900" err="1">
                    <a:solidFill>
                      <a:srgbClr val="000000"/>
                    </a:solidFill>
                    <a:latin typeface="Arial" panose="020B0604020202020204" pitchFamily="34" charset="0"/>
                    <a:cs typeface="Arial" panose="020B0604020202020204" pitchFamily="34" charset="0"/>
                  </a:endParaRPr>
                </a:p>
              </p:txBody>
            </p:sp>
          </p:grpSp>
          <p:sp>
            <p:nvSpPr>
              <p:cNvPr id="107" name="titleV">
                <a:extLst>
                  <a:ext uri="{FF2B5EF4-FFF2-40B4-BE49-F238E27FC236}">
                    <a16:creationId xmlns:a16="http://schemas.microsoft.com/office/drawing/2014/main" id="{29A62A7E-3D7E-9A7D-DDDF-C1565E790EB7}"/>
                  </a:ext>
                </a:extLst>
              </p:cNvPr>
              <p:cNvSpPr txBox="1">
                <a:spLocks/>
              </p:cNvSpPr>
              <p:nvPr/>
            </p:nvSpPr>
            <p:spPr>
              <a:xfrm rot="16200000">
                <a:off x="523314" y="3072409"/>
                <a:ext cx="419987" cy="153888"/>
              </a:xfrm>
              <a:prstGeom prst="rect">
                <a:avLst/>
              </a:prstGeom>
              <a:noFill/>
            </p:spPr>
            <p:txBody>
              <a:bodyPr wrap="none" lIns="0" tIns="0" rIns="0" bIns="0" rtlCol="0">
                <a:spAutoFit/>
              </a:bodyPr>
              <a:lstStyle/>
              <a:p>
                <a:pPr algn="ctr"/>
                <a:r>
                  <a:rPr lang="pt-PT" sz="1000">
                    <a:solidFill>
                      <a:srgbClr val="000000"/>
                    </a:solidFill>
                    <a:latin typeface="Arial" panose="020B0604020202020204" pitchFamily="34" charset="0"/>
                    <a:cs typeface="Arial" panose="020B0604020202020204" pitchFamily="34" charset="0"/>
                  </a:rPr>
                  <a:t>OS (%)</a:t>
                </a:r>
                <a:endParaRPr lang="en-US" sz="1000" err="1">
                  <a:solidFill>
                    <a:srgbClr val="000000"/>
                  </a:solidFill>
                  <a:latin typeface="Arial" panose="020B0604020202020204" pitchFamily="34" charset="0"/>
                  <a:cs typeface="Arial" panose="020B0604020202020204" pitchFamily="34" charset="0"/>
                </a:endParaRPr>
              </a:p>
            </p:txBody>
          </p:sp>
          <p:grpSp>
            <p:nvGrpSpPr>
              <p:cNvPr id="70" name="ticksH">
                <a:extLst>
                  <a:ext uri="{FF2B5EF4-FFF2-40B4-BE49-F238E27FC236}">
                    <a16:creationId xmlns:a16="http://schemas.microsoft.com/office/drawing/2014/main" id="{3F371CCA-E950-0107-762A-4D5C696334CC}"/>
                  </a:ext>
                </a:extLst>
              </p:cNvPr>
              <p:cNvGrpSpPr>
                <a:grpSpLocks/>
              </p:cNvGrpSpPr>
              <p:nvPr/>
            </p:nvGrpSpPr>
            <p:grpSpPr>
              <a:xfrm>
                <a:off x="1239443" y="4394202"/>
                <a:ext cx="5935705" cy="53982"/>
                <a:chOff x="1239443" y="4394202"/>
                <a:chExt cx="5935705" cy="53982"/>
              </a:xfrm>
            </p:grpSpPr>
            <p:cxnSp>
              <p:nvCxnSpPr>
                <p:cNvPr id="34" name="Straight Connector 33">
                  <a:extLst>
                    <a:ext uri="{FF2B5EF4-FFF2-40B4-BE49-F238E27FC236}">
                      <a16:creationId xmlns:a16="http://schemas.microsoft.com/office/drawing/2014/main" id="{D8DBF19B-CD2A-50C9-E736-820DE8BA7A5A}"/>
                    </a:ext>
                  </a:extLst>
                </p:cNvPr>
                <p:cNvCxnSpPr>
                  <a:cxnSpLocks/>
                </p:cNvCxnSpPr>
                <p:nvPr/>
              </p:nvCxnSpPr>
              <p:spPr>
                <a:xfrm rot="5400000">
                  <a:off x="1212455" y="4421190"/>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9D4BEF-4F8F-9CC2-1696-C9DC8DDAD372}"/>
                    </a:ext>
                  </a:extLst>
                </p:cNvPr>
                <p:cNvCxnSpPr>
                  <a:cxnSpLocks/>
                </p:cNvCxnSpPr>
                <p:nvPr/>
              </p:nvCxnSpPr>
              <p:spPr>
                <a:xfrm rot="5400000">
                  <a:off x="1470529" y="4421191"/>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C4012A-F6EA-D079-86B4-414D06C5A62F}"/>
                    </a:ext>
                  </a:extLst>
                </p:cNvPr>
                <p:cNvCxnSpPr>
                  <a:cxnSpLocks/>
                </p:cNvCxnSpPr>
                <p:nvPr/>
              </p:nvCxnSpPr>
              <p:spPr>
                <a:xfrm rot="5400000">
                  <a:off x="1728603"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1EF76F-2093-48B5-7D76-AA52A0BE7FF8}"/>
                    </a:ext>
                  </a:extLst>
                </p:cNvPr>
                <p:cNvCxnSpPr>
                  <a:cxnSpLocks/>
                </p:cNvCxnSpPr>
                <p:nvPr/>
              </p:nvCxnSpPr>
              <p:spPr>
                <a:xfrm rot="5400000">
                  <a:off x="1986677"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7B6F98-35CA-7F04-86DD-5A31945D1222}"/>
                    </a:ext>
                  </a:extLst>
                </p:cNvPr>
                <p:cNvCxnSpPr>
                  <a:cxnSpLocks/>
                </p:cNvCxnSpPr>
                <p:nvPr/>
              </p:nvCxnSpPr>
              <p:spPr>
                <a:xfrm rot="5400000">
                  <a:off x="2244751"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BEB0A7D-E432-51BF-840C-515FE610C296}"/>
                    </a:ext>
                  </a:extLst>
                </p:cNvPr>
                <p:cNvCxnSpPr>
                  <a:cxnSpLocks/>
                </p:cNvCxnSpPr>
                <p:nvPr/>
              </p:nvCxnSpPr>
              <p:spPr>
                <a:xfrm rot="5400000">
                  <a:off x="2502825" y="4421191"/>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C11A877-3373-FC48-FD81-707117F82FFA}"/>
                    </a:ext>
                  </a:extLst>
                </p:cNvPr>
                <p:cNvCxnSpPr>
                  <a:cxnSpLocks/>
                </p:cNvCxnSpPr>
                <p:nvPr/>
              </p:nvCxnSpPr>
              <p:spPr>
                <a:xfrm rot="5400000">
                  <a:off x="2760899"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A4C93E-DBB1-D4C4-492B-CEC3A549C237}"/>
                    </a:ext>
                  </a:extLst>
                </p:cNvPr>
                <p:cNvCxnSpPr>
                  <a:cxnSpLocks/>
                </p:cNvCxnSpPr>
                <p:nvPr/>
              </p:nvCxnSpPr>
              <p:spPr>
                <a:xfrm rot="5400000">
                  <a:off x="3018973"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F943364-5F57-72B2-A791-A10E958233D2}"/>
                    </a:ext>
                  </a:extLst>
                </p:cNvPr>
                <p:cNvCxnSpPr>
                  <a:cxnSpLocks/>
                </p:cNvCxnSpPr>
                <p:nvPr/>
              </p:nvCxnSpPr>
              <p:spPr>
                <a:xfrm rot="5400000">
                  <a:off x="3277047"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0651B6-0E24-AF14-EAE8-DB253664B237}"/>
                    </a:ext>
                  </a:extLst>
                </p:cNvPr>
                <p:cNvCxnSpPr>
                  <a:cxnSpLocks/>
                </p:cNvCxnSpPr>
                <p:nvPr/>
              </p:nvCxnSpPr>
              <p:spPr>
                <a:xfrm rot="5400000">
                  <a:off x="3535121"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1E213C-67CE-A1FC-D2AE-1DD15D0ECCF1}"/>
                    </a:ext>
                  </a:extLst>
                </p:cNvPr>
                <p:cNvCxnSpPr>
                  <a:cxnSpLocks/>
                </p:cNvCxnSpPr>
                <p:nvPr/>
              </p:nvCxnSpPr>
              <p:spPr>
                <a:xfrm rot="5400000">
                  <a:off x="3793195"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E1B30E-0B6C-DDA4-BB6B-1C519B8921AB}"/>
                    </a:ext>
                  </a:extLst>
                </p:cNvPr>
                <p:cNvCxnSpPr>
                  <a:cxnSpLocks/>
                </p:cNvCxnSpPr>
                <p:nvPr/>
              </p:nvCxnSpPr>
              <p:spPr>
                <a:xfrm rot="5400000">
                  <a:off x="4051269"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07C49DB-1F03-C533-D662-E9A128FC6BAE}"/>
                    </a:ext>
                  </a:extLst>
                </p:cNvPr>
                <p:cNvCxnSpPr>
                  <a:cxnSpLocks/>
                </p:cNvCxnSpPr>
                <p:nvPr/>
              </p:nvCxnSpPr>
              <p:spPr>
                <a:xfrm rot="5400000">
                  <a:off x="4309343"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462F1E3-69C8-F4CE-A0F8-E3BDD6D2B8EE}"/>
                    </a:ext>
                  </a:extLst>
                </p:cNvPr>
                <p:cNvCxnSpPr>
                  <a:cxnSpLocks/>
                </p:cNvCxnSpPr>
                <p:nvPr/>
              </p:nvCxnSpPr>
              <p:spPr>
                <a:xfrm rot="5400000">
                  <a:off x="4567417"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23E9620-FCF9-E96F-D820-C5D7F5EFD1A3}"/>
                    </a:ext>
                  </a:extLst>
                </p:cNvPr>
                <p:cNvCxnSpPr>
                  <a:cxnSpLocks/>
                </p:cNvCxnSpPr>
                <p:nvPr/>
              </p:nvCxnSpPr>
              <p:spPr>
                <a:xfrm rot="5400000">
                  <a:off x="4825491"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9229FA-9174-B492-4842-34864DD2AAEA}"/>
                    </a:ext>
                  </a:extLst>
                </p:cNvPr>
                <p:cNvCxnSpPr>
                  <a:cxnSpLocks/>
                </p:cNvCxnSpPr>
                <p:nvPr/>
              </p:nvCxnSpPr>
              <p:spPr>
                <a:xfrm rot="5400000">
                  <a:off x="5083565"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8C50FC6-35A6-8BF1-81AC-3E0811653859}"/>
                    </a:ext>
                  </a:extLst>
                </p:cNvPr>
                <p:cNvCxnSpPr>
                  <a:cxnSpLocks/>
                </p:cNvCxnSpPr>
                <p:nvPr/>
              </p:nvCxnSpPr>
              <p:spPr>
                <a:xfrm rot="5400000">
                  <a:off x="5341639"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AC15269-748B-A6B7-4AED-F56D3BA6A641}"/>
                    </a:ext>
                  </a:extLst>
                </p:cNvPr>
                <p:cNvCxnSpPr>
                  <a:cxnSpLocks/>
                </p:cNvCxnSpPr>
                <p:nvPr/>
              </p:nvCxnSpPr>
              <p:spPr>
                <a:xfrm rot="5400000">
                  <a:off x="5599713"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8C72F9-CC99-C527-EB11-5677F6A50BFF}"/>
                    </a:ext>
                  </a:extLst>
                </p:cNvPr>
                <p:cNvCxnSpPr>
                  <a:cxnSpLocks/>
                </p:cNvCxnSpPr>
                <p:nvPr/>
              </p:nvCxnSpPr>
              <p:spPr>
                <a:xfrm rot="5400000">
                  <a:off x="5857787"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ECAA418-F476-E0C9-E793-0B2851801C55}"/>
                    </a:ext>
                  </a:extLst>
                </p:cNvPr>
                <p:cNvCxnSpPr>
                  <a:cxnSpLocks/>
                </p:cNvCxnSpPr>
                <p:nvPr/>
              </p:nvCxnSpPr>
              <p:spPr>
                <a:xfrm rot="5400000">
                  <a:off x="6115861"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F0A2603-B035-91A8-42A2-09E902D38B0D}"/>
                    </a:ext>
                  </a:extLst>
                </p:cNvPr>
                <p:cNvCxnSpPr>
                  <a:cxnSpLocks/>
                </p:cNvCxnSpPr>
                <p:nvPr/>
              </p:nvCxnSpPr>
              <p:spPr>
                <a:xfrm rot="5400000">
                  <a:off x="6373935"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1D446D-9588-81FA-F0BE-E21E8F3ACD4F}"/>
                    </a:ext>
                  </a:extLst>
                </p:cNvPr>
                <p:cNvCxnSpPr>
                  <a:cxnSpLocks/>
                </p:cNvCxnSpPr>
                <p:nvPr/>
              </p:nvCxnSpPr>
              <p:spPr>
                <a:xfrm rot="5400000">
                  <a:off x="6632009" y="4421196"/>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297EA6-D58F-6D5B-CD50-20F1AD7ECE8B}"/>
                    </a:ext>
                  </a:extLst>
                </p:cNvPr>
                <p:cNvCxnSpPr>
                  <a:cxnSpLocks/>
                </p:cNvCxnSpPr>
                <p:nvPr/>
              </p:nvCxnSpPr>
              <p:spPr>
                <a:xfrm rot="5400000">
                  <a:off x="6890083" y="4421197"/>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E1346FC-11AE-3922-7E91-209FB3B8F837}"/>
                    </a:ext>
                  </a:extLst>
                </p:cNvPr>
                <p:cNvCxnSpPr>
                  <a:cxnSpLocks/>
                </p:cNvCxnSpPr>
                <p:nvPr/>
              </p:nvCxnSpPr>
              <p:spPr>
                <a:xfrm rot="5400000">
                  <a:off x="7148160" y="4421197"/>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6" name="labelsH">
                <a:extLst>
                  <a:ext uri="{FF2B5EF4-FFF2-40B4-BE49-F238E27FC236}">
                    <a16:creationId xmlns:a16="http://schemas.microsoft.com/office/drawing/2014/main" id="{115C7F65-7546-D23F-74E3-86E85A54AE4D}"/>
                  </a:ext>
                </a:extLst>
              </p:cNvPr>
              <p:cNvGrpSpPr>
                <a:grpSpLocks/>
              </p:cNvGrpSpPr>
              <p:nvPr/>
            </p:nvGrpSpPr>
            <p:grpSpPr>
              <a:xfrm>
                <a:off x="1207383" y="4436626"/>
                <a:ext cx="6036131" cy="138499"/>
                <a:chOff x="1207383" y="4436626"/>
                <a:chExt cx="6036131" cy="138499"/>
              </a:xfrm>
            </p:grpSpPr>
            <p:sp>
              <p:nvSpPr>
                <p:cNvPr id="83" name="TextBox 82">
                  <a:extLst>
                    <a:ext uri="{FF2B5EF4-FFF2-40B4-BE49-F238E27FC236}">
                      <a16:creationId xmlns:a16="http://schemas.microsoft.com/office/drawing/2014/main" id="{142247F8-8135-35B0-0A3D-DE3EA2A4AC6E}"/>
                    </a:ext>
                  </a:extLst>
                </p:cNvPr>
                <p:cNvSpPr txBox="1">
                  <a:spLocks/>
                </p:cNvSpPr>
                <p:nvPr/>
              </p:nvSpPr>
              <p:spPr>
                <a:xfrm flipH="1">
                  <a:off x="1207383"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0</a:t>
                  </a:r>
                </a:p>
              </p:txBody>
            </p:sp>
            <p:sp>
              <p:nvSpPr>
                <p:cNvPr id="82" name="TextBox 81">
                  <a:extLst>
                    <a:ext uri="{FF2B5EF4-FFF2-40B4-BE49-F238E27FC236}">
                      <a16:creationId xmlns:a16="http://schemas.microsoft.com/office/drawing/2014/main" id="{B1E69C41-78BD-4C0D-8184-8932AFEB0B2E}"/>
                    </a:ext>
                  </a:extLst>
                </p:cNvPr>
                <p:cNvSpPr txBox="1">
                  <a:spLocks/>
                </p:cNvSpPr>
                <p:nvPr/>
              </p:nvSpPr>
              <p:spPr>
                <a:xfrm flipH="1">
                  <a:off x="7115274"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46</a:t>
                  </a:r>
                  <a:endParaRPr lang="en-US" sz="900" err="1">
                    <a:solidFill>
                      <a:srgbClr val="000000"/>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61D3DFC4-DFC5-F6D7-A510-32BF7AD4B5DA}"/>
                    </a:ext>
                  </a:extLst>
                </p:cNvPr>
                <p:cNvSpPr txBox="1">
                  <a:spLocks/>
                </p:cNvSpPr>
                <p:nvPr/>
              </p:nvSpPr>
              <p:spPr>
                <a:xfrm flipH="1">
                  <a:off x="1465642"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a:t>
                  </a:r>
                </a:p>
              </p:txBody>
            </p:sp>
            <p:sp>
              <p:nvSpPr>
                <p:cNvPr id="85" name="TextBox 84">
                  <a:extLst>
                    <a:ext uri="{FF2B5EF4-FFF2-40B4-BE49-F238E27FC236}">
                      <a16:creationId xmlns:a16="http://schemas.microsoft.com/office/drawing/2014/main" id="{077DC2B0-DEE0-D917-229A-D72CF6F6355A}"/>
                    </a:ext>
                  </a:extLst>
                </p:cNvPr>
                <p:cNvSpPr txBox="1">
                  <a:spLocks/>
                </p:cNvSpPr>
                <p:nvPr/>
              </p:nvSpPr>
              <p:spPr>
                <a:xfrm flipH="1">
                  <a:off x="1723901"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a:t>
                  </a:r>
                </a:p>
              </p:txBody>
            </p:sp>
            <p:sp>
              <p:nvSpPr>
                <p:cNvPr id="86" name="TextBox 85">
                  <a:extLst>
                    <a:ext uri="{FF2B5EF4-FFF2-40B4-BE49-F238E27FC236}">
                      <a16:creationId xmlns:a16="http://schemas.microsoft.com/office/drawing/2014/main" id="{37BA13C8-457F-7101-EC2C-ACA9C9680415}"/>
                    </a:ext>
                  </a:extLst>
                </p:cNvPr>
                <p:cNvSpPr txBox="1">
                  <a:spLocks/>
                </p:cNvSpPr>
                <p:nvPr/>
              </p:nvSpPr>
              <p:spPr>
                <a:xfrm flipH="1">
                  <a:off x="1982160"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6</a:t>
                  </a:r>
                </a:p>
              </p:txBody>
            </p:sp>
            <p:sp>
              <p:nvSpPr>
                <p:cNvPr id="87" name="TextBox 86">
                  <a:extLst>
                    <a:ext uri="{FF2B5EF4-FFF2-40B4-BE49-F238E27FC236}">
                      <a16:creationId xmlns:a16="http://schemas.microsoft.com/office/drawing/2014/main" id="{8E4FDB23-CD14-5AC0-BF47-FD8FFD1FC01A}"/>
                    </a:ext>
                  </a:extLst>
                </p:cNvPr>
                <p:cNvSpPr txBox="1">
                  <a:spLocks/>
                </p:cNvSpPr>
                <p:nvPr/>
              </p:nvSpPr>
              <p:spPr>
                <a:xfrm flipH="1">
                  <a:off x="2240419"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8</a:t>
                  </a:r>
                </a:p>
              </p:txBody>
            </p:sp>
            <p:sp>
              <p:nvSpPr>
                <p:cNvPr id="88" name="TextBox 87">
                  <a:extLst>
                    <a:ext uri="{FF2B5EF4-FFF2-40B4-BE49-F238E27FC236}">
                      <a16:creationId xmlns:a16="http://schemas.microsoft.com/office/drawing/2014/main" id="{33C9B100-11D4-9317-DD67-A72A68F79FD9}"/>
                    </a:ext>
                  </a:extLst>
                </p:cNvPr>
                <p:cNvSpPr txBox="1">
                  <a:spLocks/>
                </p:cNvSpPr>
                <p:nvPr/>
              </p:nvSpPr>
              <p:spPr>
                <a:xfrm flipH="1">
                  <a:off x="2466618"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10</a:t>
                  </a:r>
                </a:p>
              </p:txBody>
            </p:sp>
            <p:sp>
              <p:nvSpPr>
                <p:cNvPr id="89" name="TextBox 88">
                  <a:extLst>
                    <a:ext uri="{FF2B5EF4-FFF2-40B4-BE49-F238E27FC236}">
                      <a16:creationId xmlns:a16="http://schemas.microsoft.com/office/drawing/2014/main" id="{2D40EB5D-7D78-D96F-A13A-F0ED197EEB2C}"/>
                    </a:ext>
                  </a:extLst>
                </p:cNvPr>
                <p:cNvSpPr txBox="1">
                  <a:spLocks/>
                </p:cNvSpPr>
                <p:nvPr/>
              </p:nvSpPr>
              <p:spPr>
                <a:xfrm flipH="1">
                  <a:off x="2724877"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12</a:t>
                  </a:r>
                </a:p>
              </p:txBody>
            </p:sp>
            <p:sp>
              <p:nvSpPr>
                <p:cNvPr id="90" name="TextBox 89">
                  <a:extLst>
                    <a:ext uri="{FF2B5EF4-FFF2-40B4-BE49-F238E27FC236}">
                      <a16:creationId xmlns:a16="http://schemas.microsoft.com/office/drawing/2014/main" id="{72CBE75E-BFD7-7AAC-EACC-558C004523B2}"/>
                    </a:ext>
                  </a:extLst>
                </p:cNvPr>
                <p:cNvSpPr txBox="1">
                  <a:spLocks/>
                </p:cNvSpPr>
                <p:nvPr/>
              </p:nvSpPr>
              <p:spPr>
                <a:xfrm flipH="1">
                  <a:off x="2983136"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14</a:t>
                  </a:r>
                </a:p>
              </p:txBody>
            </p:sp>
            <p:sp>
              <p:nvSpPr>
                <p:cNvPr id="91" name="TextBox 90">
                  <a:extLst>
                    <a:ext uri="{FF2B5EF4-FFF2-40B4-BE49-F238E27FC236}">
                      <a16:creationId xmlns:a16="http://schemas.microsoft.com/office/drawing/2014/main" id="{DCFC1021-CE30-5E3B-F816-F7F7D91186A1}"/>
                    </a:ext>
                  </a:extLst>
                </p:cNvPr>
                <p:cNvSpPr txBox="1">
                  <a:spLocks/>
                </p:cNvSpPr>
                <p:nvPr/>
              </p:nvSpPr>
              <p:spPr>
                <a:xfrm flipH="1">
                  <a:off x="3241395"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16</a:t>
                  </a:r>
                </a:p>
              </p:txBody>
            </p:sp>
            <p:sp>
              <p:nvSpPr>
                <p:cNvPr id="92" name="TextBox 91">
                  <a:extLst>
                    <a:ext uri="{FF2B5EF4-FFF2-40B4-BE49-F238E27FC236}">
                      <a16:creationId xmlns:a16="http://schemas.microsoft.com/office/drawing/2014/main" id="{6C7E972C-452A-9E89-19C1-95AB7A0C2BF0}"/>
                    </a:ext>
                  </a:extLst>
                </p:cNvPr>
                <p:cNvSpPr txBox="1">
                  <a:spLocks/>
                </p:cNvSpPr>
                <p:nvPr/>
              </p:nvSpPr>
              <p:spPr>
                <a:xfrm flipH="1">
                  <a:off x="3499654"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18</a:t>
                  </a:r>
                </a:p>
              </p:txBody>
            </p:sp>
            <p:sp>
              <p:nvSpPr>
                <p:cNvPr id="93" name="TextBox 92">
                  <a:extLst>
                    <a:ext uri="{FF2B5EF4-FFF2-40B4-BE49-F238E27FC236}">
                      <a16:creationId xmlns:a16="http://schemas.microsoft.com/office/drawing/2014/main" id="{5316FC7A-18E2-E0B5-9BE6-8D33048DBDB1}"/>
                    </a:ext>
                  </a:extLst>
                </p:cNvPr>
                <p:cNvSpPr txBox="1">
                  <a:spLocks/>
                </p:cNvSpPr>
                <p:nvPr/>
              </p:nvSpPr>
              <p:spPr>
                <a:xfrm flipH="1">
                  <a:off x="3757913"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20</a:t>
                  </a:r>
                </a:p>
              </p:txBody>
            </p:sp>
            <p:sp>
              <p:nvSpPr>
                <p:cNvPr id="94" name="TextBox 93">
                  <a:extLst>
                    <a:ext uri="{FF2B5EF4-FFF2-40B4-BE49-F238E27FC236}">
                      <a16:creationId xmlns:a16="http://schemas.microsoft.com/office/drawing/2014/main" id="{9E22DC66-29DA-82B5-8857-53BFCD29E085}"/>
                    </a:ext>
                  </a:extLst>
                </p:cNvPr>
                <p:cNvSpPr txBox="1">
                  <a:spLocks/>
                </p:cNvSpPr>
                <p:nvPr/>
              </p:nvSpPr>
              <p:spPr>
                <a:xfrm flipH="1">
                  <a:off x="4016172"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22</a:t>
                  </a:r>
                </a:p>
              </p:txBody>
            </p:sp>
            <p:sp>
              <p:nvSpPr>
                <p:cNvPr id="95" name="TextBox 94">
                  <a:extLst>
                    <a:ext uri="{FF2B5EF4-FFF2-40B4-BE49-F238E27FC236}">
                      <a16:creationId xmlns:a16="http://schemas.microsoft.com/office/drawing/2014/main" id="{5B869A84-7621-D13F-A715-A8B20E81CD55}"/>
                    </a:ext>
                  </a:extLst>
                </p:cNvPr>
                <p:cNvSpPr txBox="1">
                  <a:spLocks/>
                </p:cNvSpPr>
                <p:nvPr/>
              </p:nvSpPr>
              <p:spPr>
                <a:xfrm flipH="1">
                  <a:off x="4274431"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24</a:t>
                  </a:r>
                </a:p>
              </p:txBody>
            </p:sp>
            <p:sp>
              <p:nvSpPr>
                <p:cNvPr id="96" name="TextBox 95">
                  <a:extLst>
                    <a:ext uri="{FF2B5EF4-FFF2-40B4-BE49-F238E27FC236}">
                      <a16:creationId xmlns:a16="http://schemas.microsoft.com/office/drawing/2014/main" id="{211341AA-BF99-97A8-FC79-43404B1933DF}"/>
                    </a:ext>
                  </a:extLst>
                </p:cNvPr>
                <p:cNvSpPr txBox="1">
                  <a:spLocks/>
                </p:cNvSpPr>
                <p:nvPr/>
              </p:nvSpPr>
              <p:spPr>
                <a:xfrm flipH="1">
                  <a:off x="4532690"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26</a:t>
                  </a:r>
                </a:p>
              </p:txBody>
            </p:sp>
            <p:sp>
              <p:nvSpPr>
                <p:cNvPr id="97" name="TextBox 96">
                  <a:extLst>
                    <a:ext uri="{FF2B5EF4-FFF2-40B4-BE49-F238E27FC236}">
                      <a16:creationId xmlns:a16="http://schemas.microsoft.com/office/drawing/2014/main" id="{421BC2AB-5F04-8D97-A480-DEFF6AC8C4CA}"/>
                    </a:ext>
                  </a:extLst>
                </p:cNvPr>
                <p:cNvSpPr txBox="1">
                  <a:spLocks/>
                </p:cNvSpPr>
                <p:nvPr/>
              </p:nvSpPr>
              <p:spPr>
                <a:xfrm flipH="1">
                  <a:off x="4790949"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28</a:t>
                  </a:r>
                </a:p>
              </p:txBody>
            </p:sp>
            <p:sp>
              <p:nvSpPr>
                <p:cNvPr id="98" name="TextBox 97">
                  <a:extLst>
                    <a:ext uri="{FF2B5EF4-FFF2-40B4-BE49-F238E27FC236}">
                      <a16:creationId xmlns:a16="http://schemas.microsoft.com/office/drawing/2014/main" id="{E8AE9361-F3EE-DCE4-97B1-E189560BD359}"/>
                    </a:ext>
                  </a:extLst>
                </p:cNvPr>
                <p:cNvSpPr txBox="1">
                  <a:spLocks/>
                </p:cNvSpPr>
                <p:nvPr/>
              </p:nvSpPr>
              <p:spPr>
                <a:xfrm flipH="1">
                  <a:off x="5049208"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30</a:t>
                  </a:r>
                </a:p>
              </p:txBody>
            </p:sp>
            <p:sp>
              <p:nvSpPr>
                <p:cNvPr id="99" name="TextBox 98">
                  <a:extLst>
                    <a:ext uri="{FF2B5EF4-FFF2-40B4-BE49-F238E27FC236}">
                      <a16:creationId xmlns:a16="http://schemas.microsoft.com/office/drawing/2014/main" id="{A2B5672D-1A06-3D1B-DA95-CA7271842D3D}"/>
                    </a:ext>
                  </a:extLst>
                </p:cNvPr>
                <p:cNvSpPr txBox="1">
                  <a:spLocks/>
                </p:cNvSpPr>
                <p:nvPr/>
              </p:nvSpPr>
              <p:spPr>
                <a:xfrm flipH="1">
                  <a:off x="5307467"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32</a:t>
                  </a:r>
                </a:p>
              </p:txBody>
            </p:sp>
            <p:sp>
              <p:nvSpPr>
                <p:cNvPr id="100" name="TextBox 99">
                  <a:extLst>
                    <a:ext uri="{FF2B5EF4-FFF2-40B4-BE49-F238E27FC236}">
                      <a16:creationId xmlns:a16="http://schemas.microsoft.com/office/drawing/2014/main" id="{10E4C7D9-B4D2-F634-799A-5B8DB7A917E8}"/>
                    </a:ext>
                  </a:extLst>
                </p:cNvPr>
                <p:cNvSpPr txBox="1">
                  <a:spLocks/>
                </p:cNvSpPr>
                <p:nvPr/>
              </p:nvSpPr>
              <p:spPr>
                <a:xfrm flipH="1">
                  <a:off x="5565726"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34</a:t>
                  </a:r>
                </a:p>
              </p:txBody>
            </p:sp>
            <p:sp>
              <p:nvSpPr>
                <p:cNvPr id="101" name="TextBox 100">
                  <a:extLst>
                    <a:ext uri="{FF2B5EF4-FFF2-40B4-BE49-F238E27FC236}">
                      <a16:creationId xmlns:a16="http://schemas.microsoft.com/office/drawing/2014/main" id="{680A6B4A-0D96-93E8-A0CC-7EEA7EFA0F17}"/>
                    </a:ext>
                  </a:extLst>
                </p:cNvPr>
                <p:cNvSpPr txBox="1">
                  <a:spLocks/>
                </p:cNvSpPr>
                <p:nvPr/>
              </p:nvSpPr>
              <p:spPr>
                <a:xfrm flipH="1">
                  <a:off x="5823985"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36</a:t>
                  </a:r>
                </a:p>
              </p:txBody>
            </p:sp>
            <p:sp>
              <p:nvSpPr>
                <p:cNvPr id="102" name="TextBox 101">
                  <a:extLst>
                    <a:ext uri="{FF2B5EF4-FFF2-40B4-BE49-F238E27FC236}">
                      <a16:creationId xmlns:a16="http://schemas.microsoft.com/office/drawing/2014/main" id="{7CCC5074-11CE-BD90-B9E9-890A5457AD90}"/>
                    </a:ext>
                  </a:extLst>
                </p:cNvPr>
                <p:cNvSpPr txBox="1">
                  <a:spLocks/>
                </p:cNvSpPr>
                <p:nvPr/>
              </p:nvSpPr>
              <p:spPr>
                <a:xfrm flipH="1">
                  <a:off x="6082244"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38</a:t>
                  </a:r>
                </a:p>
              </p:txBody>
            </p:sp>
            <p:sp>
              <p:nvSpPr>
                <p:cNvPr id="103" name="TextBox 102">
                  <a:extLst>
                    <a:ext uri="{FF2B5EF4-FFF2-40B4-BE49-F238E27FC236}">
                      <a16:creationId xmlns:a16="http://schemas.microsoft.com/office/drawing/2014/main" id="{A6C3D2EA-B4E0-6671-EADF-5C2405001067}"/>
                    </a:ext>
                  </a:extLst>
                </p:cNvPr>
                <p:cNvSpPr txBox="1">
                  <a:spLocks/>
                </p:cNvSpPr>
                <p:nvPr/>
              </p:nvSpPr>
              <p:spPr>
                <a:xfrm flipH="1">
                  <a:off x="6340503"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40</a:t>
                  </a:r>
                </a:p>
              </p:txBody>
            </p:sp>
            <p:sp>
              <p:nvSpPr>
                <p:cNvPr id="104" name="TextBox 103">
                  <a:extLst>
                    <a:ext uri="{FF2B5EF4-FFF2-40B4-BE49-F238E27FC236}">
                      <a16:creationId xmlns:a16="http://schemas.microsoft.com/office/drawing/2014/main" id="{B33E6540-0499-9B25-05FA-C7259946B69A}"/>
                    </a:ext>
                  </a:extLst>
                </p:cNvPr>
                <p:cNvSpPr txBox="1">
                  <a:spLocks/>
                </p:cNvSpPr>
                <p:nvPr/>
              </p:nvSpPr>
              <p:spPr>
                <a:xfrm flipH="1">
                  <a:off x="6598762"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42</a:t>
                  </a:r>
                </a:p>
              </p:txBody>
            </p:sp>
            <p:sp>
              <p:nvSpPr>
                <p:cNvPr id="105" name="TextBox 104">
                  <a:extLst>
                    <a:ext uri="{FF2B5EF4-FFF2-40B4-BE49-F238E27FC236}">
                      <a16:creationId xmlns:a16="http://schemas.microsoft.com/office/drawing/2014/main" id="{A27006A4-7EEC-3842-F5F8-9A2E79581709}"/>
                    </a:ext>
                  </a:extLst>
                </p:cNvPr>
                <p:cNvSpPr txBox="1">
                  <a:spLocks/>
                </p:cNvSpPr>
                <p:nvPr/>
              </p:nvSpPr>
              <p:spPr>
                <a:xfrm flipH="1">
                  <a:off x="6857021"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44</a:t>
                  </a:r>
                </a:p>
              </p:txBody>
            </p:sp>
          </p:grpSp>
          <p:sp>
            <p:nvSpPr>
              <p:cNvPr id="108" name="titleH">
                <a:extLst>
                  <a:ext uri="{FF2B5EF4-FFF2-40B4-BE49-F238E27FC236}">
                    <a16:creationId xmlns:a16="http://schemas.microsoft.com/office/drawing/2014/main" id="{48F0C363-43EB-C73A-A99F-A254B6D99ABB}"/>
                  </a:ext>
                </a:extLst>
              </p:cNvPr>
              <p:cNvSpPr txBox="1">
                <a:spLocks/>
              </p:cNvSpPr>
              <p:nvPr/>
            </p:nvSpPr>
            <p:spPr>
              <a:xfrm>
                <a:off x="3796642" y="4608454"/>
                <a:ext cx="825546" cy="153888"/>
              </a:xfrm>
              <a:prstGeom prst="rect">
                <a:avLst/>
              </a:prstGeom>
              <a:noFill/>
            </p:spPr>
            <p:txBody>
              <a:bodyPr wrap="none" lIns="0" tIns="0" rIns="0" bIns="0" rtlCol="0">
                <a:spAutoFit/>
              </a:bodyPr>
              <a:lstStyle/>
              <a:p>
                <a:pPr algn="ctr"/>
                <a:r>
                  <a:rPr lang="pt-PT" sz="1000">
                    <a:solidFill>
                      <a:srgbClr val="000000"/>
                    </a:solidFill>
                    <a:latin typeface="Arial" panose="020B0604020202020204" pitchFamily="34" charset="0"/>
                    <a:cs typeface="Arial" panose="020B0604020202020204" pitchFamily="34" charset="0"/>
                  </a:rPr>
                  <a:t>Time (months)</a:t>
                </a:r>
                <a:endParaRPr lang="en-US" sz="1000" err="1">
                  <a:solidFill>
                    <a:srgbClr val="000000"/>
                  </a:solidFill>
                  <a:latin typeface="Arial" panose="020B0604020202020204" pitchFamily="34" charset="0"/>
                  <a:cs typeface="Arial" panose="020B0604020202020204" pitchFamily="34" charset="0"/>
                </a:endParaRPr>
              </a:p>
            </p:txBody>
          </p:sp>
        </p:grpSp>
        <p:grpSp>
          <p:nvGrpSpPr>
            <p:cNvPr id="129" name="year_labels">
              <a:extLst>
                <a:ext uri="{FF2B5EF4-FFF2-40B4-BE49-F238E27FC236}">
                  <a16:creationId xmlns:a16="http://schemas.microsoft.com/office/drawing/2014/main" id="{C9CC2FF6-0BFA-EC9E-00FC-147EFCBA62D6}"/>
                </a:ext>
              </a:extLst>
            </p:cNvPr>
            <p:cNvGrpSpPr>
              <a:grpSpLocks/>
            </p:cNvGrpSpPr>
            <p:nvPr/>
          </p:nvGrpSpPr>
          <p:grpSpPr>
            <a:xfrm>
              <a:off x="2406773" y="2377352"/>
              <a:ext cx="3830733" cy="1540785"/>
              <a:chOff x="2406773" y="2377352"/>
              <a:chExt cx="3830733" cy="1540785"/>
            </a:xfrm>
          </p:grpSpPr>
          <p:sp>
            <p:nvSpPr>
              <p:cNvPr id="123" name="76.6">
                <a:extLst>
                  <a:ext uri="{FF2B5EF4-FFF2-40B4-BE49-F238E27FC236}">
                    <a16:creationId xmlns:a16="http://schemas.microsoft.com/office/drawing/2014/main" id="{1A50F5BD-78C6-0A8A-3A8F-1117CC4C23E2}"/>
                  </a:ext>
                </a:extLst>
              </p:cNvPr>
              <p:cNvSpPr txBox="1">
                <a:spLocks/>
              </p:cNvSpPr>
              <p:nvPr/>
            </p:nvSpPr>
            <p:spPr>
              <a:xfrm>
                <a:off x="2804003" y="2377352"/>
                <a:ext cx="360675" cy="153888"/>
              </a:xfrm>
              <a:prstGeom prst="rect">
                <a:avLst/>
              </a:prstGeom>
              <a:noFill/>
            </p:spPr>
            <p:txBody>
              <a:bodyPr wrap="none" lIns="0" tIns="0" rIns="0" bIns="0" rtlCol="0">
                <a:spAutoFit/>
              </a:bodyPr>
              <a:lstStyle/>
              <a:p>
                <a:pPr algn="ctr"/>
                <a:r>
                  <a:rPr lang="pt-PT" sz="1000">
                    <a:solidFill>
                      <a:schemeClr val="accent3"/>
                    </a:solidFill>
                    <a:latin typeface="Arial" panose="020B0604020202020204" pitchFamily="34" charset="0"/>
                    <a:cs typeface="Arial" panose="020B0604020202020204" pitchFamily="34" charset="0"/>
                  </a:rPr>
                  <a:t>76.6%</a:t>
                </a:r>
                <a:endParaRPr lang="en-US" sz="1000" err="1">
                  <a:solidFill>
                    <a:schemeClr val="accent3"/>
                  </a:solidFill>
                  <a:latin typeface="Arial" panose="020B0604020202020204" pitchFamily="34" charset="0"/>
                  <a:cs typeface="Arial" panose="020B0604020202020204" pitchFamily="34" charset="0"/>
                </a:endParaRPr>
              </a:p>
            </p:txBody>
          </p:sp>
          <p:sp>
            <p:nvSpPr>
              <p:cNvPr id="124" name="49.0">
                <a:extLst>
                  <a:ext uri="{FF2B5EF4-FFF2-40B4-BE49-F238E27FC236}">
                    <a16:creationId xmlns:a16="http://schemas.microsoft.com/office/drawing/2014/main" id="{ABFC8AA0-BC48-BAC7-0CB0-DA35C50F27AB}"/>
                  </a:ext>
                </a:extLst>
              </p:cNvPr>
              <p:cNvSpPr txBox="1">
                <a:spLocks/>
              </p:cNvSpPr>
              <p:nvPr/>
            </p:nvSpPr>
            <p:spPr>
              <a:xfrm>
                <a:off x="4323173" y="2992537"/>
                <a:ext cx="360675" cy="153888"/>
              </a:xfrm>
              <a:prstGeom prst="rect">
                <a:avLst/>
              </a:prstGeom>
              <a:noFill/>
            </p:spPr>
            <p:txBody>
              <a:bodyPr wrap="none" lIns="0" tIns="0" rIns="0" bIns="0" rtlCol="0">
                <a:spAutoFit/>
              </a:bodyPr>
              <a:lstStyle/>
              <a:p>
                <a:pPr algn="ctr"/>
                <a:r>
                  <a:rPr lang="pt-PT" sz="1000">
                    <a:solidFill>
                      <a:schemeClr val="accent3"/>
                    </a:solidFill>
                    <a:latin typeface="Arial" panose="020B0604020202020204" pitchFamily="34" charset="0"/>
                    <a:cs typeface="Arial" panose="020B0604020202020204" pitchFamily="34" charset="0"/>
                  </a:rPr>
                  <a:t>49.0%</a:t>
                </a:r>
                <a:endParaRPr lang="en-US" sz="1000" err="1">
                  <a:solidFill>
                    <a:schemeClr val="accent3"/>
                  </a:solidFill>
                  <a:latin typeface="Arial" panose="020B0604020202020204" pitchFamily="34" charset="0"/>
                  <a:cs typeface="Arial" panose="020B0604020202020204" pitchFamily="34" charset="0"/>
                </a:endParaRPr>
              </a:p>
            </p:txBody>
          </p:sp>
          <p:sp>
            <p:nvSpPr>
              <p:cNvPr id="125" name="37.7">
                <a:extLst>
                  <a:ext uri="{FF2B5EF4-FFF2-40B4-BE49-F238E27FC236}">
                    <a16:creationId xmlns:a16="http://schemas.microsoft.com/office/drawing/2014/main" id="{FB1DA670-EB70-44F7-D0C8-143D730DCFF1}"/>
                  </a:ext>
                </a:extLst>
              </p:cNvPr>
              <p:cNvSpPr txBox="1">
                <a:spLocks/>
              </p:cNvSpPr>
              <p:nvPr/>
            </p:nvSpPr>
            <p:spPr>
              <a:xfrm>
                <a:off x="5876831" y="3259564"/>
                <a:ext cx="360675" cy="153888"/>
              </a:xfrm>
              <a:prstGeom prst="rect">
                <a:avLst/>
              </a:prstGeom>
              <a:noFill/>
            </p:spPr>
            <p:txBody>
              <a:bodyPr wrap="none" lIns="0" tIns="0" rIns="0" bIns="0" rtlCol="0">
                <a:spAutoFit/>
              </a:bodyPr>
              <a:lstStyle/>
              <a:p>
                <a:pPr algn="ctr"/>
                <a:r>
                  <a:rPr lang="pt-PT" sz="1000">
                    <a:solidFill>
                      <a:schemeClr val="accent3"/>
                    </a:solidFill>
                    <a:latin typeface="Arial" panose="020B0604020202020204" pitchFamily="34" charset="0"/>
                    <a:cs typeface="Arial" panose="020B0604020202020204" pitchFamily="34" charset="0"/>
                  </a:rPr>
                  <a:t>37.7%</a:t>
                </a:r>
                <a:endParaRPr lang="en-US" sz="1000" err="1">
                  <a:solidFill>
                    <a:schemeClr val="accent3"/>
                  </a:solidFill>
                  <a:latin typeface="Arial" panose="020B0604020202020204" pitchFamily="34" charset="0"/>
                  <a:cs typeface="Arial" panose="020B0604020202020204" pitchFamily="34" charset="0"/>
                </a:endParaRPr>
              </a:p>
            </p:txBody>
          </p:sp>
          <p:sp>
            <p:nvSpPr>
              <p:cNvPr id="126" name="60.9">
                <a:extLst>
                  <a:ext uri="{FF2B5EF4-FFF2-40B4-BE49-F238E27FC236}">
                    <a16:creationId xmlns:a16="http://schemas.microsoft.com/office/drawing/2014/main" id="{FB213EBC-1260-9D94-6FBB-057DA9EEDC40}"/>
                  </a:ext>
                </a:extLst>
              </p:cNvPr>
              <p:cNvSpPr txBox="1">
                <a:spLocks/>
              </p:cNvSpPr>
              <p:nvPr/>
            </p:nvSpPr>
            <p:spPr>
              <a:xfrm>
                <a:off x="2406773" y="2882037"/>
                <a:ext cx="360675" cy="153888"/>
              </a:xfrm>
              <a:prstGeom prst="rect">
                <a:avLst/>
              </a:prstGeom>
              <a:noFill/>
            </p:spPr>
            <p:txBody>
              <a:bodyPr wrap="none" lIns="0" tIns="0" rIns="0" bIns="0" rtlCol="0">
                <a:spAutoFit/>
              </a:bodyPr>
              <a:lstStyle/>
              <a:p>
                <a:pPr algn="ctr"/>
                <a:r>
                  <a:rPr lang="pt-PT" sz="1000">
                    <a:solidFill>
                      <a:schemeClr val="tx2"/>
                    </a:solidFill>
                    <a:latin typeface="Arial" panose="020B0604020202020204" pitchFamily="34" charset="0"/>
                    <a:cs typeface="Arial" panose="020B0604020202020204" pitchFamily="34" charset="0"/>
                  </a:rPr>
                  <a:t>60.9%</a:t>
                </a:r>
                <a:endParaRPr lang="en-US" sz="1000" err="1">
                  <a:solidFill>
                    <a:schemeClr val="tx2"/>
                  </a:solidFill>
                  <a:latin typeface="Arial" panose="020B0604020202020204" pitchFamily="34" charset="0"/>
                  <a:cs typeface="Arial" panose="020B0604020202020204" pitchFamily="34" charset="0"/>
                </a:endParaRPr>
              </a:p>
            </p:txBody>
          </p:sp>
          <p:sp>
            <p:nvSpPr>
              <p:cNvPr id="127" name="32.6">
                <a:extLst>
                  <a:ext uri="{FF2B5EF4-FFF2-40B4-BE49-F238E27FC236}">
                    <a16:creationId xmlns:a16="http://schemas.microsoft.com/office/drawing/2014/main" id="{5237AB76-C6BB-CAA6-81BA-FAD8089F2BEF}"/>
                  </a:ext>
                </a:extLst>
              </p:cNvPr>
              <p:cNvSpPr txBox="1">
                <a:spLocks/>
              </p:cNvSpPr>
              <p:nvPr/>
            </p:nvSpPr>
            <p:spPr>
              <a:xfrm>
                <a:off x="3959284" y="3556803"/>
                <a:ext cx="360675" cy="153888"/>
              </a:xfrm>
              <a:prstGeom prst="rect">
                <a:avLst/>
              </a:prstGeom>
              <a:noFill/>
            </p:spPr>
            <p:txBody>
              <a:bodyPr wrap="none" lIns="0" tIns="0" rIns="0" bIns="0" rtlCol="0">
                <a:spAutoFit/>
              </a:bodyPr>
              <a:lstStyle/>
              <a:p>
                <a:pPr algn="ctr"/>
                <a:r>
                  <a:rPr lang="pt-PT" sz="1000">
                    <a:solidFill>
                      <a:schemeClr val="tx2"/>
                    </a:solidFill>
                    <a:latin typeface="Arial" panose="020B0604020202020204" pitchFamily="34" charset="0"/>
                    <a:cs typeface="Arial" panose="020B0604020202020204" pitchFamily="34" charset="0"/>
                  </a:rPr>
                  <a:t>32.6%</a:t>
                </a:r>
                <a:endParaRPr lang="en-US" sz="1000" err="1">
                  <a:solidFill>
                    <a:schemeClr val="tx2"/>
                  </a:solidFill>
                  <a:latin typeface="Arial" panose="020B0604020202020204" pitchFamily="34" charset="0"/>
                  <a:cs typeface="Arial" panose="020B0604020202020204" pitchFamily="34" charset="0"/>
                </a:endParaRPr>
              </a:p>
            </p:txBody>
          </p:sp>
          <p:sp>
            <p:nvSpPr>
              <p:cNvPr id="128" name="24.8">
                <a:extLst>
                  <a:ext uri="{FF2B5EF4-FFF2-40B4-BE49-F238E27FC236}">
                    <a16:creationId xmlns:a16="http://schemas.microsoft.com/office/drawing/2014/main" id="{1167DE5E-89B9-B699-2A05-A490F60B3BCD}"/>
                  </a:ext>
                </a:extLst>
              </p:cNvPr>
              <p:cNvSpPr txBox="1">
                <a:spLocks/>
              </p:cNvSpPr>
              <p:nvPr/>
            </p:nvSpPr>
            <p:spPr>
              <a:xfrm>
                <a:off x="5489127" y="3764249"/>
                <a:ext cx="360675" cy="153888"/>
              </a:xfrm>
              <a:prstGeom prst="rect">
                <a:avLst/>
              </a:prstGeom>
              <a:noFill/>
            </p:spPr>
            <p:txBody>
              <a:bodyPr wrap="none" lIns="0" tIns="0" rIns="0" bIns="0" rtlCol="0">
                <a:spAutoFit/>
              </a:bodyPr>
              <a:lstStyle/>
              <a:p>
                <a:pPr algn="ctr"/>
                <a:r>
                  <a:rPr lang="pt-PT" sz="1000">
                    <a:solidFill>
                      <a:schemeClr val="tx2"/>
                    </a:solidFill>
                    <a:latin typeface="Arial" panose="020B0604020202020204" pitchFamily="34" charset="0"/>
                    <a:cs typeface="Arial" panose="020B0604020202020204" pitchFamily="34" charset="0"/>
                  </a:rPr>
                  <a:t>24.8%</a:t>
                </a:r>
                <a:endParaRPr lang="en-US" sz="1000" err="1">
                  <a:solidFill>
                    <a:schemeClr val="tx2"/>
                  </a:solidFill>
                  <a:latin typeface="Arial" panose="020B0604020202020204" pitchFamily="34" charset="0"/>
                  <a:cs typeface="Arial" panose="020B0604020202020204" pitchFamily="34" charset="0"/>
                </a:endParaRPr>
              </a:p>
            </p:txBody>
          </p:sp>
        </p:grpSp>
        <p:grpSp>
          <p:nvGrpSpPr>
            <p:cNvPr id="225" name="cam+rivo">
              <a:extLst>
                <a:ext uri="{FF2B5EF4-FFF2-40B4-BE49-F238E27FC236}">
                  <a16:creationId xmlns:a16="http://schemas.microsoft.com/office/drawing/2014/main" id="{60BD241F-1559-C5DE-AE53-00D627FFA9C9}"/>
                </a:ext>
              </a:extLst>
            </p:cNvPr>
            <p:cNvGrpSpPr>
              <a:grpSpLocks/>
            </p:cNvGrpSpPr>
            <p:nvPr/>
          </p:nvGrpSpPr>
          <p:grpSpPr>
            <a:xfrm>
              <a:off x="1221581" y="1969294"/>
              <a:ext cx="5879060" cy="1725315"/>
              <a:chOff x="1221581" y="1969294"/>
              <a:chExt cx="5879060" cy="1725315"/>
            </a:xfrm>
          </p:grpSpPr>
          <p:grpSp>
            <p:nvGrpSpPr>
              <p:cNvPr id="220" name="dataCR">
                <a:extLst>
                  <a:ext uri="{FF2B5EF4-FFF2-40B4-BE49-F238E27FC236}">
                    <a16:creationId xmlns:a16="http://schemas.microsoft.com/office/drawing/2014/main" id="{97C5B7CA-21BC-1D91-4C00-594F1C72C630}"/>
                  </a:ext>
                </a:extLst>
              </p:cNvPr>
              <p:cNvGrpSpPr>
                <a:grpSpLocks/>
              </p:cNvGrpSpPr>
              <p:nvPr/>
            </p:nvGrpSpPr>
            <p:grpSpPr>
              <a:xfrm>
                <a:off x="1458752" y="1985699"/>
                <a:ext cx="5641889" cy="1708910"/>
                <a:chOff x="1458752" y="1985699"/>
                <a:chExt cx="5641889" cy="1708910"/>
              </a:xfrm>
            </p:grpSpPr>
            <p:sp>
              <p:nvSpPr>
                <p:cNvPr id="132" name="Plus Sign 131">
                  <a:extLst>
                    <a:ext uri="{FF2B5EF4-FFF2-40B4-BE49-F238E27FC236}">
                      <a16:creationId xmlns:a16="http://schemas.microsoft.com/office/drawing/2014/main" id="{1CB73A79-3349-BEFC-7F25-ABFC4B161CD6}"/>
                    </a:ext>
                  </a:extLst>
                </p:cNvPr>
                <p:cNvSpPr>
                  <a:spLocks/>
                </p:cNvSpPr>
                <p:nvPr/>
              </p:nvSpPr>
              <p:spPr>
                <a:xfrm>
                  <a:off x="1458752" y="1985699"/>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3" name="Plus Sign 132">
                  <a:extLst>
                    <a:ext uri="{FF2B5EF4-FFF2-40B4-BE49-F238E27FC236}">
                      <a16:creationId xmlns:a16="http://schemas.microsoft.com/office/drawing/2014/main" id="{93708B3D-7FD3-D2A5-E04C-469BEBD30CC7}"/>
                    </a:ext>
                  </a:extLst>
                </p:cNvPr>
                <p:cNvSpPr>
                  <a:spLocks/>
                </p:cNvSpPr>
                <p:nvPr/>
              </p:nvSpPr>
              <p:spPr>
                <a:xfrm>
                  <a:off x="1494232" y="201915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4" name="Plus Sign 133">
                  <a:extLst>
                    <a:ext uri="{FF2B5EF4-FFF2-40B4-BE49-F238E27FC236}">
                      <a16:creationId xmlns:a16="http://schemas.microsoft.com/office/drawing/2014/main" id="{83F21E40-FA7A-F121-2A20-2E9EAA387D7E}"/>
                    </a:ext>
                  </a:extLst>
                </p:cNvPr>
                <p:cNvSpPr>
                  <a:spLocks/>
                </p:cNvSpPr>
                <p:nvPr/>
              </p:nvSpPr>
              <p:spPr>
                <a:xfrm>
                  <a:off x="2040051" y="228770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5" name="Plus Sign 134">
                  <a:extLst>
                    <a:ext uri="{FF2B5EF4-FFF2-40B4-BE49-F238E27FC236}">
                      <a16:creationId xmlns:a16="http://schemas.microsoft.com/office/drawing/2014/main" id="{0E5156B7-E239-4343-5002-E966C2DB5036}"/>
                    </a:ext>
                  </a:extLst>
                </p:cNvPr>
                <p:cNvSpPr>
                  <a:spLocks/>
                </p:cNvSpPr>
                <p:nvPr/>
              </p:nvSpPr>
              <p:spPr>
                <a:xfrm>
                  <a:off x="2205970" y="23162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6" name="Plus Sign 135">
                  <a:extLst>
                    <a:ext uri="{FF2B5EF4-FFF2-40B4-BE49-F238E27FC236}">
                      <a16:creationId xmlns:a16="http://schemas.microsoft.com/office/drawing/2014/main" id="{1E17F7B2-B036-6830-9A2A-0914BA45F60D}"/>
                    </a:ext>
                  </a:extLst>
                </p:cNvPr>
                <p:cNvSpPr>
                  <a:spLocks/>
                </p:cNvSpPr>
                <p:nvPr/>
              </p:nvSpPr>
              <p:spPr>
                <a:xfrm>
                  <a:off x="2715006" y="2492496"/>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7" name="Plus Sign 136">
                  <a:extLst>
                    <a:ext uri="{FF2B5EF4-FFF2-40B4-BE49-F238E27FC236}">
                      <a16:creationId xmlns:a16="http://schemas.microsoft.com/office/drawing/2014/main" id="{56FB3616-BA3D-3BBF-C569-B83122993F2C}"/>
                    </a:ext>
                  </a:extLst>
                </p:cNvPr>
                <p:cNvSpPr>
                  <a:spLocks/>
                </p:cNvSpPr>
                <p:nvPr/>
              </p:nvSpPr>
              <p:spPr>
                <a:xfrm>
                  <a:off x="3044836" y="2611556"/>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8" name="Plus Sign 137">
                  <a:extLst>
                    <a:ext uri="{FF2B5EF4-FFF2-40B4-BE49-F238E27FC236}">
                      <a16:creationId xmlns:a16="http://schemas.microsoft.com/office/drawing/2014/main" id="{78B658A5-0FBF-5048-BF0E-B5EC28F88AD4}"/>
                    </a:ext>
                  </a:extLst>
                </p:cNvPr>
                <p:cNvSpPr>
                  <a:spLocks/>
                </p:cNvSpPr>
                <p:nvPr/>
              </p:nvSpPr>
              <p:spPr>
                <a:xfrm>
                  <a:off x="3272135" y="276633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9" name="Plus Sign 138">
                  <a:extLst>
                    <a:ext uri="{FF2B5EF4-FFF2-40B4-BE49-F238E27FC236}">
                      <a16:creationId xmlns:a16="http://schemas.microsoft.com/office/drawing/2014/main" id="{C1A4D62E-49AA-FCA2-5E8F-9E151010A567}"/>
                    </a:ext>
                  </a:extLst>
                </p:cNvPr>
                <p:cNvSpPr>
                  <a:spLocks/>
                </p:cNvSpPr>
                <p:nvPr/>
              </p:nvSpPr>
              <p:spPr>
                <a:xfrm>
                  <a:off x="3387331" y="283778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0" name="Plus Sign 139">
                  <a:extLst>
                    <a:ext uri="{FF2B5EF4-FFF2-40B4-BE49-F238E27FC236}">
                      <a16:creationId xmlns:a16="http://schemas.microsoft.com/office/drawing/2014/main" id="{C867E783-62AD-7DEA-A275-E45E6F825457}"/>
                    </a:ext>
                  </a:extLst>
                </p:cNvPr>
                <p:cNvSpPr>
                  <a:spLocks/>
                </p:cNvSpPr>
                <p:nvPr/>
              </p:nvSpPr>
              <p:spPr>
                <a:xfrm>
                  <a:off x="3422438" y="283778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1" name="Plus Sign 140">
                  <a:extLst>
                    <a:ext uri="{FF2B5EF4-FFF2-40B4-BE49-F238E27FC236}">
                      <a16:creationId xmlns:a16="http://schemas.microsoft.com/office/drawing/2014/main" id="{A4ADCA66-9879-CDDB-E662-CB199D37FE14}"/>
                    </a:ext>
                  </a:extLst>
                </p:cNvPr>
                <p:cNvSpPr>
                  <a:spLocks/>
                </p:cNvSpPr>
                <p:nvPr/>
              </p:nvSpPr>
              <p:spPr>
                <a:xfrm>
                  <a:off x="3491676" y="285636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2" name="Plus Sign 141">
                  <a:extLst>
                    <a:ext uri="{FF2B5EF4-FFF2-40B4-BE49-F238E27FC236}">
                      <a16:creationId xmlns:a16="http://schemas.microsoft.com/office/drawing/2014/main" id="{FD8C960F-140B-032D-2A73-53C6A68B2A11}"/>
                    </a:ext>
                  </a:extLst>
                </p:cNvPr>
                <p:cNvSpPr>
                  <a:spLocks/>
                </p:cNvSpPr>
                <p:nvPr/>
              </p:nvSpPr>
              <p:spPr>
                <a:xfrm>
                  <a:off x="3702343" y="293353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3" name="Plus Sign 142">
                  <a:extLst>
                    <a:ext uri="{FF2B5EF4-FFF2-40B4-BE49-F238E27FC236}">
                      <a16:creationId xmlns:a16="http://schemas.microsoft.com/office/drawing/2014/main" id="{3D5A9B12-2A8B-64EA-B605-69918608B303}"/>
                    </a:ext>
                  </a:extLst>
                </p:cNvPr>
                <p:cNvSpPr>
                  <a:spLocks/>
                </p:cNvSpPr>
                <p:nvPr/>
              </p:nvSpPr>
              <p:spPr>
                <a:xfrm>
                  <a:off x="3919059" y="298130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4" name="Plus Sign 143">
                  <a:extLst>
                    <a:ext uri="{FF2B5EF4-FFF2-40B4-BE49-F238E27FC236}">
                      <a16:creationId xmlns:a16="http://schemas.microsoft.com/office/drawing/2014/main" id="{BD4D5E28-5FA4-3785-8542-2472D4106B2B}"/>
                    </a:ext>
                  </a:extLst>
                </p:cNvPr>
                <p:cNvSpPr>
                  <a:spLocks/>
                </p:cNvSpPr>
                <p:nvPr/>
              </p:nvSpPr>
              <p:spPr>
                <a:xfrm>
                  <a:off x="4174439" y="3068619"/>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5" name="Plus Sign 144">
                  <a:extLst>
                    <a:ext uri="{FF2B5EF4-FFF2-40B4-BE49-F238E27FC236}">
                      <a16:creationId xmlns:a16="http://schemas.microsoft.com/office/drawing/2014/main" id="{156207B8-FDC9-F252-9DC3-C399B34DA26F}"/>
                    </a:ext>
                  </a:extLst>
                </p:cNvPr>
                <p:cNvSpPr>
                  <a:spLocks/>
                </p:cNvSpPr>
                <p:nvPr/>
              </p:nvSpPr>
              <p:spPr>
                <a:xfrm>
                  <a:off x="4385530" y="315689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6" name="Plus Sign 145">
                  <a:extLst>
                    <a:ext uri="{FF2B5EF4-FFF2-40B4-BE49-F238E27FC236}">
                      <a16:creationId xmlns:a16="http://schemas.microsoft.com/office/drawing/2014/main" id="{DF680A52-F231-934A-0528-217A5608A48C}"/>
                    </a:ext>
                  </a:extLst>
                </p:cNvPr>
                <p:cNvSpPr>
                  <a:spLocks/>
                </p:cNvSpPr>
                <p:nvPr/>
              </p:nvSpPr>
              <p:spPr>
                <a:xfrm>
                  <a:off x="4411500" y="315689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7" name="Plus Sign 146">
                  <a:extLst>
                    <a:ext uri="{FF2B5EF4-FFF2-40B4-BE49-F238E27FC236}">
                      <a16:creationId xmlns:a16="http://schemas.microsoft.com/office/drawing/2014/main" id="{5B28069B-3AFF-56E1-860A-BEC0E09E4EB3}"/>
                    </a:ext>
                  </a:extLst>
                </p:cNvPr>
                <p:cNvSpPr>
                  <a:spLocks/>
                </p:cNvSpPr>
                <p:nvPr/>
              </p:nvSpPr>
              <p:spPr>
                <a:xfrm>
                  <a:off x="4503511" y="318080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8" name="Plus Sign 147">
                  <a:extLst>
                    <a:ext uri="{FF2B5EF4-FFF2-40B4-BE49-F238E27FC236}">
                      <a16:creationId xmlns:a16="http://schemas.microsoft.com/office/drawing/2014/main" id="{618AB0DB-96DD-CE0B-C202-C2A1264B4CFD}"/>
                    </a:ext>
                  </a:extLst>
                </p:cNvPr>
                <p:cNvSpPr>
                  <a:spLocks/>
                </p:cNvSpPr>
                <p:nvPr/>
              </p:nvSpPr>
              <p:spPr>
                <a:xfrm>
                  <a:off x="4518966" y="320254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9" name="Plus Sign 148">
                  <a:extLst>
                    <a:ext uri="{FF2B5EF4-FFF2-40B4-BE49-F238E27FC236}">
                      <a16:creationId xmlns:a16="http://schemas.microsoft.com/office/drawing/2014/main" id="{4ECC3A72-9425-1531-2637-088D02F6B1C2}"/>
                    </a:ext>
                  </a:extLst>
                </p:cNvPr>
                <p:cNvSpPr>
                  <a:spLocks/>
                </p:cNvSpPr>
                <p:nvPr/>
              </p:nvSpPr>
              <p:spPr>
                <a:xfrm>
                  <a:off x="4533571" y="320254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0" name="Plus Sign 149">
                  <a:extLst>
                    <a:ext uri="{FF2B5EF4-FFF2-40B4-BE49-F238E27FC236}">
                      <a16:creationId xmlns:a16="http://schemas.microsoft.com/office/drawing/2014/main" id="{D1C27CA6-C669-9685-5F35-3EDC3D41E2E1}"/>
                    </a:ext>
                  </a:extLst>
                </p:cNvPr>
                <p:cNvSpPr>
                  <a:spLocks/>
                </p:cNvSpPr>
                <p:nvPr/>
              </p:nvSpPr>
              <p:spPr>
                <a:xfrm>
                  <a:off x="4592916" y="321637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1" name="Plus Sign 150">
                  <a:extLst>
                    <a:ext uri="{FF2B5EF4-FFF2-40B4-BE49-F238E27FC236}">
                      <a16:creationId xmlns:a16="http://schemas.microsoft.com/office/drawing/2014/main" id="{D2856BC6-0C5F-2968-1C87-A168F5387B43}"/>
                    </a:ext>
                  </a:extLst>
                </p:cNvPr>
                <p:cNvSpPr>
                  <a:spLocks/>
                </p:cNvSpPr>
                <p:nvPr/>
              </p:nvSpPr>
              <p:spPr>
                <a:xfrm>
                  <a:off x="4607210" y="321637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2" name="Plus Sign 151">
                  <a:extLst>
                    <a:ext uri="{FF2B5EF4-FFF2-40B4-BE49-F238E27FC236}">
                      <a16:creationId xmlns:a16="http://schemas.microsoft.com/office/drawing/2014/main" id="{79DD3B9C-188D-5D68-9ABB-B61F1A0DF49B}"/>
                    </a:ext>
                  </a:extLst>
                </p:cNvPr>
                <p:cNvSpPr>
                  <a:spLocks/>
                </p:cNvSpPr>
                <p:nvPr/>
              </p:nvSpPr>
              <p:spPr>
                <a:xfrm>
                  <a:off x="4636799" y="321637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3" name="Plus Sign 152">
                  <a:extLst>
                    <a:ext uri="{FF2B5EF4-FFF2-40B4-BE49-F238E27FC236}">
                      <a16:creationId xmlns:a16="http://schemas.microsoft.com/office/drawing/2014/main" id="{D55A0370-13A6-43A2-46C2-DADE01AB0CA6}"/>
                    </a:ext>
                  </a:extLst>
                </p:cNvPr>
                <p:cNvSpPr>
                  <a:spLocks/>
                </p:cNvSpPr>
                <p:nvPr/>
              </p:nvSpPr>
              <p:spPr>
                <a:xfrm>
                  <a:off x="4685486" y="323780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4" name="Plus Sign 153">
                  <a:extLst>
                    <a:ext uri="{FF2B5EF4-FFF2-40B4-BE49-F238E27FC236}">
                      <a16:creationId xmlns:a16="http://schemas.microsoft.com/office/drawing/2014/main" id="{E28D81EE-9206-3D46-3C28-68F4CCB2A14A}"/>
                    </a:ext>
                  </a:extLst>
                </p:cNvPr>
                <p:cNvSpPr>
                  <a:spLocks/>
                </p:cNvSpPr>
                <p:nvPr/>
              </p:nvSpPr>
              <p:spPr>
                <a:xfrm>
                  <a:off x="4691043" y="323780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5" name="Plus Sign 154">
                  <a:extLst>
                    <a:ext uri="{FF2B5EF4-FFF2-40B4-BE49-F238E27FC236}">
                      <a16:creationId xmlns:a16="http://schemas.microsoft.com/office/drawing/2014/main" id="{C250C57E-D6A8-7195-1A99-C49504BB5B56}"/>
                    </a:ext>
                  </a:extLst>
                </p:cNvPr>
                <p:cNvSpPr>
                  <a:spLocks/>
                </p:cNvSpPr>
                <p:nvPr/>
              </p:nvSpPr>
              <p:spPr>
                <a:xfrm>
                  <a:off x="4736604"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6" name="Plus Sign 155">
                  <a:extLst>
                    <a:ext uri="{FF2B5EF4-FFF2-40B4-BE49-F238E27FC236}">
                      <a16:creationId xmlns:a16="http://schemas.microsoft.com/office/drawing/2014/main" id="{9594720F-5FA4-4B5A-725E-DE08163B0E7A}"/>
                    </a:ext>
                  </a:extLst>
                </p:cNvPr>
                <p:cNvSpPr>
                  <a:spLocks/>
                </p:cNvSpPr>
                <p:nvPr/>
              </p:nvSpPr>
              <p:spPr>
                <a:xfrm>
                  <a:off x="4757513"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7" name="Plus Sign 156">
                  <a:extLst>
                    <a:ext uri="{FF2B5EF4-FFF2-40B4-BE49-F238E27FC236}">
                      <a16:creationId xmlns:a16="http://schemas.microsoft.com/office/drawing/2014/main" id="{0352C632-54EF-C8DC-A617-1EBA57057A11}"/>
                    </a:ext>
                  </a:extLst>
                </p:cNvPr>
                <p:cNvSpPr>
                  <a:spLocks/>
                </p:cNvSpPr>
                <p:nvPr/>
              </p:nvSpPr>
              <p:spPr>
                <a:xfrm>
                  <a:off x="4771999"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8" name="Plus Sign 157">
                  <a:extLst>
                    <a:ext uri="{FF2B5EF4-FFF2-40B4-BE49-F238E27FC236}">
                      <a16:creationId xmlns:a16="http://schemas.microsoft.com/office/drawing/2014/main" id="{2D914AC1-10C6-1820-B0C4-0318351C0835}"/>
                    </a:ext>
                  </a:extLst>
                </p:cNvPr>
                <p:cNvSpPr>
                  <a:spLocks/>
                </p:cNvSpPr>
                <p:nvPr/>
              </p:nvSpPr>
              <p:spPr>
                <a:xfrm>
                  <a:off x="4779129"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9" name="Plus Sign 158">
                  <a:extLst>
                    <a:ext uri="{FF2B5EF4-FFF2-40B4-BE49-F238E27FC236}">
                      <a16:creationId xmlns:a16="http://schemas.microsoft.com/office/drawing/2014/main" id="{F233624E-9AF6-F1AA-D261-B089B2B1126F}"/>
                    </a:ext>
                  </a:extLst>
                </p:cNvPr>
                <p:cNvSpPr>
                  <a:spLocks/>
                </p:cNvSpPr>
                <p:nvPr/>
              </p:nvSpPr>
              <p:spPr>
                <a:xfrm>
                  <a:off x="4821392"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0" name="Plus Sign 159">
                  <a:extLst>
                    <a:ext uri="{FF2B5EF4-FFF2-40B4-BE49-F238E27FC236}">
                      <a16:creationId xmlns:a16="http://schemas.microsoft.com/office/drawing/2014/main" id="{C8608A0D-D6D5-27DE-7C0E-1D7396EEABF0}"/>
                    </a:ext>
                  </a:extLst>
                </p:cNvPr>
                <p:cNvSpPr>
                  <a:spLocks/>
                </p:cNvSpPr>
                <p:nvPr/>
              </p:nvSpPr>
              <p:spPr>
                <a:xfrm>
                  <a:off x="4827790" y="3257822"/>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1" name="Plus Sign 160">
                  <a:extLst>
                    <a:ext uri="{FF2B5EF4-FFF2-40B4-BE49-F238E27FC236}">
                      <a16:creationId xmlns:a16="http://schemas.microsoft.com/office/drawing/2014/main" id="{4225FD4A-974D-8CEE-F963-61C6AC5554CD}"/>
                    </a:ext>
                  </a:extLst>
                </p:cNvPr>
                <p:cNvSpPr>
                  <a:spLocks/>
                </p:cNvSpPr>
                <p:nvPr/>
              </p:nvSpPr>
              <p:spPr>
                <a:xfrm>
                  <a:off x="4840827" y="326020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2" name="Plus Sign 161">
                  <a:extLst>
                    <a:ext uri="{FF2B5EF4-FFF2-40B4-BE49-F238E27FC236}">
                      <a16:creationId xmlns:a16="http://schemas.microsoft.com/office/drawing/2014/main" id="{2D48BEEA-5659-F198-F6D9-35B91182311F}"/>
                    </a:ext>
                  </a:extLst>
                </p:cNvPr>
                <p:cNvSpPr>
                  <a:spLocks/>
                </p:cNvSpPr>
                <p:nvPr/>
              </p:nvSpPr>
              <p:spPr>
                <a:xfrm>
                  <a:off x="4860262"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3" name="Plus Sign 162">
                  <a:extLst>
                    <a:ext uri="{FF2B5EF4-FFF2-40B4-BE49-F238E27FC236}">
                      <a16:creationId xmlns:a16="http://schemas.microsoft.com/office/drawing/2014/main" id="{B4C31616-B59A-E3E1-1DA0-BD5BC42B67F0}"/>
                    </a:ext>
                  </a:extLst>
                </p:cNvPr>
                <p:cNvSpPr>
                  <a:spLocks/>
                </p:cNvSpPr>
                <p:nvPr/>
              </p:nvSpPr>
              <p:spPr>
                <a:xfrm>
                  <a:off x="4884253"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4" name="Plus Sign 163">
                  <a:extLst>
                    <a:ext uri="{FF2B5EF4-FFF2-40B4-BE49-F238E27FC236}">
                      <a16:creationId xmlns:a16="http://schemas.microsoft.com/office/drawing/2014/main" id="{8FF7FA03-EAEC-500D-020B-479467666BE3}"/>
                    </a:ext>
                  </a:extLst>
                </p:cNvPr>
                <p:cNvSpPr>
                  <a:spLocks/>
                </p:cNvSpPr>
                <p:nvPr/>
              </p:nvSpPr>
              <p:spPr>
                <a:xfrm>
                  <a:off x="4890545"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5" name="Plus Sign 164">
                  <a:extLst>
                    <a:ext uri="{FF2B5EF4-FFF2-40B4-BE49-F238E27FC236}">
                      <a16:creationId xmlns:a16="http://schemas.microsoft.com/office/drawing/2014/main" id="{D37DE4D4-F864-98DC-C4C3-CF0091C74B67}"/>
                    </a:ext>
                  </a:extLst>
                </p:cNvPr>
                <p:cNvSpPr>
                  <a:spLocks/>
                </p:cNvSpPr>
                <p:nvPr/>
              </p:nvSpPr>
              <p:spPr>
                <a:xfrm>
                  <a:off x="4908861"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6" name="Plus Sign 165">
                  <a:extLst>
                    <a:ext uri="{FF2B5EF4-FFF2-40B4-BE49-F238E27FC236}">
                      <a16:creationId xmlns:a16="http://schemas.microsoft.com/office/drawing/2014/main" id="{AF3A3B3E-889A-E523-7586-3CC192A39C55}"/>
                    </a:ext>
                  </a:extLst>
                </p:cNvPr>
                <p:cNvSpPr>
                  <a:spLocks/>
                </p:cNvSpPr>
                <p:nvPr/>
              </p:nvSpPr>
              <p:spPr>
                <a:xfrm>
                  <a:off x="4939250"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7" name="Plus Sign 166">
                  <a:extLst>
                    <a:ext uri="{FF2B5EF4-FFF2-40B4-BE49-F238E27FC236}">
                      <a16:creationId xmlns:a16="http://schemas.microsoft.com/office/drawing/2014/main" id="{D4D542F2-50BD-EF7C-7FF9-A6DE1E529D9F}"/>
                    </a:ext>
                  </a:extLst>
                </p:cNvPr>
                <p:cNvSpPr>
                  <a:spLocks/>
                </p:cNvSpPr>
                <p:nvPr/>
              </p:nvSpPr>
              <p:spPr>
                <a:xfrm>
                  <a:off x="4947008"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8" name="Plus Sign 167">
                  <a:extLst>
                    <a:ext uri="{FF2B5EF4-FFF2-40B4-BE49-F238E27FC236}">
                      <a16:creationId xmlns:a16="http://schemas.microsoft.com/office/drawing/2014/main" id="{7F26EC7A-AC4F-EA64-EE3D-968AE7902D7C}"/>
                    </a:ext>
                  </a:extLst>
                </p:cNvPr>
                <p:cNvSpPr>
                  <a:spLocks/>
                </p:cNvSpPr>
                <p:nvPr/>
              </p:nvSpPr>
              <p:spPr>
                <a:xfrm>
                  <a:off x="4968461"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9" name="Plus Sign 168">
                  <a:extLst>
                    <a:ext uri="{FF2B5EF4-FFF2-40B4-BE49-F238E27FC236}">
                      <a16:creationId xmlns:a16="http://schemas.microsoft.com/office/drawing/2014/main" id="{61467016-0D7A-ADFD-29E5-C0EABA50F1BB}"/>
                    </a:ext>
                  </a:extLst>
                </p:cNvPr>
                <p:cNvSpPr>
                  <a:spLocks/>
                </p:cNvSpPr>
                <p:nvPr/>
              </p:nvSpPr>
              <p:spPr>
                <a:xfrm>
                  <a:off x="4987849" y="328383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0" name="Plus Sign 169">
                  <a:extLst>
                    <a:ext uri="{FF2B5EF4-FFF2-40B4-BE49-F238E27FC236}">
                      <a16:creationId xmlns:a16="http://schemas.microsoft.com/office/drawing/2014/main" id="{5E35E23E-0ADE-00D5-CE36-BA69C4089175}"/>
                    </a:ext>
                  </a:extLst>
                </p:cNvPr>
                <p:cNvSpPr>
                  <a:spLocks/>
                </p:cNvSpPr>
                <p:nvPr/>
              </p:nvSpPr>
              <p:spPr>
                <a:xfrm>
                  <a:off x="5009089" y="328383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1" name="Plus Sign 170">
                  <a:extLst>
                    <a:ext uri="{FF2B5EF4-FFF2-40B4-BE49-F238E27FC236}">
                      <a16:creationId xmlns:a16="http://schemas.microsoft.com/office/drawing/2014/main" id="{B52F3EF9-B684-3465-C2F3-CA21940665E6}"/>
                    </a:ext>
                  </a:extLst>
                </p:cNvPr>
                <p:cNvSpPr>
                  <a:spLocks/>
                </p:cNvSpPr>
                <p:nvPr/>
              </p:nvSpPr>
              <p:spPr>
                <a:xfrm>
                  <a:off x="5030033" y="329443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2" name="Plus Sign 171">
                  <a:extLst>
                    <a:ext uri="{FF2B5EF4-FFF2-40B4-BE49-F238E27FC236}">
                      <a16:creationId xmlns:a16="http://schemas.microsoft.com/office/drawing/2014/main" id="{1BE00F73-BA1D-85C7-06EE-4429C8969988}"/>
                    </a:ext>
                  </a:extLst>
                </p:cNvPr>
                <p:cNvSpPr>
                  <a:spLocks/>
                </p:cNvSpPr>
                <p:nvPr/>
              </p:nvSpPr>
              <p:spPr>
                <a:xfrm>
                  <a:off x="5039697" y="329443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3" name="Plus Sign 172">
                  <a:extLst>
                    <a:ext uri="{FF2B5EF4-FFF2-40B4-BE49-F238E27FC236}">
                      <a16:creationId xmlns:a16="http://schemas.microsoft.com/office/drawing/2014/main" id="{BCCF3AD5-C33F-91FB-BEAD-A3C35FE3F3B8}"/>
                    </a:ext>
                  </a:extLst>
                </p:cNvPr>
                <p:cNvSpPr>
                  <a:spLocks/>
                </p:cNvSpPr>
                <p:nvPr/>
              </p:nvSpPr>
              <p:spPr>
                <a:xfrm>
                  <a:off x="5081872" y="330849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4" name="Plus Sign 173">
                  <a:extLst>
                    <a:ext uri="{FF2B5EF4-FFF2-40B4-BE49-F238E27FC236}">
                      <a16:creationId xmlns:a16="http://schemas.microsoft.com/office/drawing/2014/main" id="{4C76FF0A-7DD2-7B64-93BF-AA78CE98B0C7}"/>
                    </a:ext>
                  </a:extLst>
                </p:cNvPr>
                <p:cNvSpPr>
                  <a:spLocks/>
                </p:cNvSpPr>
                <p:nvPr/>
              </p:nvSpPr>
              <p:spPr>
                <a:xfrm>
                  <a:off x="5094956" y="330849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5" name="Plus Sign 174">
                  <a:extLst>
                    <a:ext uri="{FF2B5EF4-FFF2-40B4-BE49-F238E27FC236}">
                      <a16:creationId xmlns:a16="http://schemas.microsoft.com/office/drawing/2014/main" id="{632CBF39-1A3C-A8F0-A13E-8736D75D8CA5}"/>
                    </a:ext>
                  </a:extLst>
                </p:cNvPr>
                <p:cNvSpPr>
                  <a:spLocks/>
                </p:cNvSpPr>
                <p:nvPr/>
              </p:nvSpPr>
              <p:spPr>
                <a:xfrm>
                  <a:off x="5107156" y="330849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6" name="Plus Sign 175">
                  <a:extLst>
                    <a:ext uri="{FF2B5EF4-FFF2-40B4-BE49-F238E27FC236}">
                      <a16:creationId xmlns:a16="http://schemas.microsoft.com/office/drawing/2014/main" id="{8B702389-F45A-AD3C-6F95-20B3D58897E2}"/>
                    </a:ext>
                  </a:extLst>
                </p:cNvPr>
                <p:cNvSpPr>
                  <a:spLocks/>
                </p:cNvSpPr>
                <p:nvPr/>
              </p:nvSpPr>
              <p:spPr>
                <a:xfrm>
                  <a:off x="5125612"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7" name="Plus Sign 176">
                  <a:extLst>
                    <a:ext uri="{FF2B5EF4-FFF2-40B4-BE49-F238E27FC236}">
                      <a16:creationId xmlns:a16="http://schemas.microsoft.com/office/drawing/2014/main" id="{CEBA07AE-C4A5-0F17-9F04-6AE6E944A067}"/>
                    </a:ext>
                  </a:extLst>
                </p:cNvPr>
                <p:cNvSpPr>
                  <a:spLocks/>
                </p:cNvSpPr>
                <p:nvPr/>
              </p:nvSpPr>
              <p:spPr>
                <a:xfrm>
                  <a:off x="5136133"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8" name="Plus Sign 177">
                  <a:extLst>
                    <a:ext uri="{FF2B5EF4-FFF2-40B4-BE49-F238E27FC236}">
                      <a16:creationId xmlns:a16="http://schemas.microsoft.com/office/drawing/2014/main" id="{F02FE1DC-240E-1203-85C1-B6993861AF06}"/>
                    </a:ext>
                  </a:extLst>
                </p:cNvPr>
                <p:cNvSpPr>
                  <a:spLocks/>
                </p:cNvSpPr>
                <p:nvPr/>
              </p:nvSpPr>
              <p:spPr>
                <a:xfrm>
                  <a:off x="5151236"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9" name="Plus Sign 178">
                  <a:extLst>
                    <a:ext uri="{FF2B5EF4-FFF2-40B4-BE49-F238E27FC236}">
                      <a16:creationId xmlns:a16="http://schemas.microsoft.com/office/drawing/2014/main" id="{0B8502B8-B497-502D-9FE9-CDBF24DD14B4}"/>
                    </a:ext>
                  </a:extLst>
                </p:cNvPr>
                <p:cNvSpPr>
                  <a:spLocks/>
                </p:cNvSpPr>
                <p:nvPr/>
              </p:nvSpPr>
              <p:spPr>
                <a:xfrm>
                  <a:off x="5160728"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0" name="Plus Sign 179">
                  <a:extLst>
                    <a:ext uri="{FF2B5EF4-FFF2-40B4-BE49-F238E27FC236}">
                      <a16:creationId xmlns:a16="http://schemas.microsoft.com/office/drawing/2014/main" id="{A60C8970-49F1-2152-B8A0-262A10B788BF}"/>
                    </a:ext>
                  </a:extLst>
                </p:cNvPr>
                <p:cNvSpPr>
                  <a:spLocks/>
                </p:cNvSpPr>
                <p:nvPr/>
              </p:nvSpPr>
              <p:spPr>
                <a:xfrm>
                  <a:off x="5177856"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1" name="Plus Sign 180">
                  <a:extLst>
                    <a:ext uri="{FF2B5EF4-FFF2-40B4-BE49-F238E27FC236}">
                      <a16:creationId xmlns:a16="http://schemas.microsoft.com/office/drawing/2014/main" id="{B48D1FF8-15A1-3068-78A1-8624AF7274C0}"/>
                    </a:ext>
                  </a:extLst>
                </p:cNvPr>
                <p:cNvSpPr>
                  <a:spLocks/>
                </p:cNvSpPr>
                <p:nvPr/>
              </p:nvSpPr>
              <p:spPr>
                <a:xfrm>
                  <a:off x="5192081"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2" name="Plus Sign 181">
                  <a:extLst>
                    <a:ext uri="{FF2B5EF4-FFF2-40B4-BE49-F238E27FC236}">
                      <a16:creationId xmlns:a16="http://schemas.microsoft.com/office/drawing/2014/main" id="{440A7C55-889F-D03C-A10A-39B4DCF1B2B1}"/>
                    </a:ext>
                  </a:extLst>
                </p:cNvPr>
                <p:cNvSpPr>
                  <a:spLocks/>
                </p:cNvSpPr>
                <p:nvPr/>
              </p:nvSpPr>
              <p:spPr>
                <a:xfrm>
                  <a:off x="5228872"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3" name="Plus Sign 182">
                  <a:extLst>
                    <a:ext uri="{FF2B5EF4-FFF2-40B4-BE49-F238E27FC236}">
                      <a16:creationId xmlns:a16="http://schemas.microsoft.com/office/drawing/2014/main" id="{36276684-9588-7EE8-6199-A6B48DE7F87C}"/>
                    </a:ext>
                  </a:extLst>
                </p:cNvPr>
                <p:cNvSpPr>
                  <a:spLocks/>
                </p:cNvSpPr>
                <p:nvPr/>
              </p:nvSpPr>
              <p:spPr>
                <a:xfrm>
                  <a:off x="5246056"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4" name="Plus Sign 183">
                  <a:extLst>
                    <a:ext uri="{FF2B5EF4-FFF2-40B4-BE49-F238E27FC236}">
                      <a16:creationId xmlns:a16="http://schemas.microsoft.com/office/drawing/2014/main" id="{EE35CEE2-2380-67B7-909F-19FC9D8BBC48}"/>
                    </a:ext>
                  </a:extLst>
                </p:cNvPr>
                <p:cNvSpPr>
                  <a:spLocks/>
                </p:cNvSpPr>
                <p:nvPr/>
              </p:nvSpPr>
              <p:spPr>
                <a:xfrm>
                  <a:off x="5282004"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5" name="Plus Sign 184">
                  <a:extLst>
                    <a:ext uri="{FF2B5EF4-FFF2-40B4-BE49-F238E27FC236}">
                      <a16:creationId xmlns:a16="http://schemas.microsoft.com/office/drawing/2014/main" id="{ACDB579D-2900-A94D-536D-B13825A2654A}"/>
                    </a:ext>
                  </a:extLst>
                </p:cNvPr>
                <p:cNvSpPr>
                  <a:spLocks/>
                </p:cNvSpPr>
                <p:nvPr/>
              </p:nvSpPr>
              <p:spPr>
                <a:xfrm>
                  <a:off x="5320312"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6" name="Plus Sign 185">
                  <a:extLst>
                    <a:ext uri="{FF2B5EF4-FFF2-40B4-BE49-F238E27FC236}">
                      <a16:creationId xmlns:a16="http://schemas.microsoft.com/office/drawing/2014/main" id="{400CCC82-B6EA-AF79-79E0-6765398511E3}"/>
                    </a:ext>
                  </a:extLst>
                </p:cNvPr>
                <p:cNvSpPr>
                  <a:spLocks/>
                </p:cNvSpPr>
                <p:nvPr/>
              </p:nvSpPr>
              <p:spPr>
                <a:xfrm>
                  <a:off x="5335039"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7" name="Plus Sign 186">
                  <a:extLst>
                    <a:ext uri="{FF2B5EF4-FFF2-40B4-BE49-F238E27FC236}">
                      <a16:creationId xmlns:a16="http://schemas.microsoft.com/office/drawing/2014/main" id="{805C723D-F586-ABC0-A4E1-56F70C0BC990}"/>
                    </a:ext>
                  </a:extLst>
                </p:cNvPr>
                <p:cNvSpPr>
                  <a:spLocks/>
                </p:cNvSpPr>
                <p:nvPr/>
              </p:nvSpPr>
              <p:spPr>
                <a:xfrm>
                  <a:off x="5368010"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8" name="Plus Sign 187">
                  <a:extLst>
                    <a:ext uri="{FF2B5EF4-FFF2-40B4-BE49-F238E27FC236}">
                      <a16:creationId xmlns:a16="http://schemas.microsoft.com/office/drawing/2014/main" id="{0CC88931-57CF-07A9-259F-164E6596A7FC}"/>
                    </a:ext>
                  </a:extLst>
                </p:cNvPr>
                <p:cNvSpPr>
                  <a:spLocks/>
                </p:cNvSpPr>
                <p:nvPr/>
              </p:nvSpPr>
              <p:spPr>
                <a:xfrm>
                  <a:off x="5395556"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9" name="Plus Sign 188">
                  <a:extLst>
                    <a:ext uri="{FF2B5EF4-FFF2-40B4-BE49-F238E27FC236}">
                      <a16:creationId xmlns:a16="http://schemas.microsoft.com/office/drawing/2014/main" id="{4237E353-F674-F421-C4A9-C8A99A65F1B4}"/>
                    </a:ext>
                  </a:extLst>
                </p:cNvPr>
                <p:cNvSpPr>
                  <a:spLocks/>
                </p:cNvSpPr>
                <p:nvPr/>
              </p:nvSpPr>
              <p:spPr>
                <a:xfrm>
                  <a:off x="5401941"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0" name="Plus Sign 189">
                  <a:extLst>
                    <a:ext uri="{FF2B5EF4-FFF2-40B4-BE49-F238E27FC236}">
                      <a16:creationId xmlns:a16="http://schemas.microsoft.com/office/drawing/2014/main" id="{7687D549-7453-32B3-787D-FA95AE9E37C0}"/>
                    </a:ext>
                  </a:extLst>
                </p:cNvPr>
                <p:cNvSpPr>
                  <a:spLocks/>
                </p:cNvSpPr>
                <p:nvPr/>
              </p:nvSpPr>
              <p:spPr>
                <a:xfrm>
                  <a:off x="5480184"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1" name="Plus Sign 190">
                  <a:extLst>
                    <a:ext uri="{FF2B5EF4-FFF2-40B4-BE49-F238E27FC236}">
                      <a16:creationId xmlns:a16="http://schemas.microsoft.com/office/drawing/2014/main" id="{A5AA6767-CC6E-4973-538B-A177E21E41D6}"/>
                    </a:ext>
                  </a:extLst>
                </p:cNvPr>
                <p:cNvSpPr>
                  <a:spLocks/>
                </p:cNvSpPr>
                <p:nvPr/>
              </p:nvSpPr>
              <p:spPr>
                <a:xfrm>
                  <a:off x="5488409"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2" name="Plus Sign 191">
                  <a:extLst>
                    <a:ext uri="{FF2B5EF4-FFF2-40B4-BE49-F238E27FC236}">
                      <a16:creationId xmlns:a16="http://schemas.microsoft.com/office/drawing/2014/main" id="{D4A5FA35-5F1C-BA04-F36B-912869298475}"/>
                    </a:ext>
                  </a:extLst>
                </p:cNvPr>
                <p:cNvSpPr>
                  <a:spLocks/>
                </p:cNvSpPr>
                <p:nvPr/>
              </p:nvSpPr>
              <p:spPr>
                <a:xfrm>
                  <a:off x="5518948"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3" name="Plus Sign 192">
                  <a:extLst>
                    <a:ext uri="{FF2B5EF4-FFF2-40B4-BE49-F238E27FC236}">
                      <a16:creationId xmlns:a16="http://schemas.microsoft.com/office/drawing/2014/main" id="{E2451AA3-41C9-1DED-FF64-092BBA917C23}"/>
                    </a:ext>
                  </a:extLst>
                </p:cNvPr>
                <p:cNvSpPr>
                  <a:spLocks/>
                </p:cNvSpPr>
                <p:nvPr/>
              </p:nvSpPr>
              <p:spPr>
                <a:xfrm>
                  <a:off x="5540152"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4" name="Plus Sign 193">
                  <a:extLst>
                    <a:ext uri="{FF2B5EF4-FFF2-40B4-BE49-F238E27FC236}">
                      <a16:creationId xmlns:a16="http://schemas.microsoft.com/office/drawing/2014/main" id="{EDE3AD15-3413-9B0E-86DE-11AAC8851294}"/>
                    </a:ext>
                  </a:extLst>
                </p:cNvPr>
                <p:cNvSpPr>
                  <a:spLocks/>
                </p:cNvSpPr>
                <p:nvPr/>
              </p:nvSpPr>
              <p:spPr>
                <a:xfrm>
                  <a:off x="5551453"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5" name="Plus Sign 194">
                  <a:extLst>
                    <a:ext uri="{FF2B5EF4-FFF2-40B4-BE49-F238E27FC236}">
                      <a16:creationId xmlns:a16="http://schemas.microsoft.com/office/drawing/2014/main" id="{730A39C3-3936-D108-2756-95A70433076A}"/>
                    </a:ext>
                  </a:extLst>
                </p:cNvPr>
                <p:cNvSpPr>
                  <a:spLocks/>
                </p:cNvSpPr>
                <p:nvPr/>
              </p:nvSpPr>
              <p:spPr>
                <a:xfrm>
                  <a:off x="5611464"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6" name="Plus Sign 195">
                  <a:extLst>
                    <a:ext uri="{FF2B5EF4-FFF2-40B4-BE49-F238E27FC236}">
                      <a16:creationId xmlns:a16="http://schemas.microsoft.com/office/drawing/2014/main" id="{0FCA5AA1-60CC-E0BC-9B76-3AEB1BAAA2FC}"/>
                    </a:ext>
                  </a:extLst>
                </p:cNvPr>
                <p:cNvSpPr>
                  <a:spLocks/>
                </p:cNvSpPr>
                <p:nvPr/>
              </p:nvSpPr>
              <p:spPr>
                <a:xfrm>
                  <a:off x="5617853"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7" name="Plus Sign 196">
                  <a:extLst>
                    <a:ext uri="{FF2B5EF4-FFF2-40B4-BE49-F238E27FC236}">
                      <a16:creationId xmlns:a16="http://schemas.microsoft.com/office/drawing/2014/main" id="{E61AD99C-AD1C-D85A-3915-A795B9FEEAAF}"/>
                    </a:ext>
                  </a:extLst>
                </p:cNvPr>
                <p:cNvSpPr>
                  <a:spLocks/>
                </p:cNvSpPr>
                <p:nvPr/>
              </p:nvSpPr>
              <p:spPr>
                <a:xfrm>
                  <a:off x="5657796"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8" name="Plus Sign 197">
                  <a:extLst>
                    <a:ext uri="{FF2B5EF4-FFF2-40B4-BE49-F238E27FC236}">
                      <a16:creationId xmlns:a16="http://schemas.microsoft.com/office/drawing/2014/main" id="{C96F1D0E-C70E-CC19-05ED-15085D33DEFF}"/>
                    </a:ext>
                  </a:extLst>
                </p:cNvPr>
                <p:cNvSpPr>
                  <a:spLocks/>
                </p:cNvSpPr>
                <p:nvPr/>
              </p:nvSpPr>
              <p:spPr>
                <a:xfrm>
                  <a:off x="5669258"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9" name="Plus Sign 198">
                  <a:extLst>
                    <a:ext uri="{FF2B5EF4-FFF2-40B4-BE49-F238E27FC236}">
                      <a16:creationId xmlns:a16="http://schemas.microsoft.com/office/drawing/2014/main" id="{D3042485-7911-DA1A-5560-2D3592FAB6A3}"/>
                    </a:ext>
                  </a:extLst>
                </p:cNvPr>
                <p:cNvSpPr>
                  <a:spLocks/>
                </p:cNvSpPr>
                <p:nvPr/>
              </p:nvSpPr>
              <p:spPr>
                <a:xfrm>
                  <a:off x="5688295"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0" name="Plus Sign 199">
                  <a:extLst>
                    <a:ext uri="{FF2B5EF4-FFF2-40B4-BE49-F238E27FC236}">
                      <a16:creationId xmlns:a16="http://schemas.microsoft.com/office/drawing/2014/main" id="{9040DF6F-63DB-1B45-56D8-EE037043F570}"/>
                    </a:ext>
                  </a:extLst>
                </p:cNvPr>
                <p:cNvSpPr>
                  <a:spLocks/>
                </p:cNvSpPr>
                <p:nvPr/>
              </p:nvSpPr>
              <p:spPr>
                <a:xfrm>
                  <a:off x="5735051"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1" name="Plus Sign 200">
                  <a:extLst>
                    <a:ext uri="{FF2B5EF4-FFF2-40B4-BE49-F238E27FC236}">
                      <a16:creationId xmlns:a16="http://schemas.microsoft.com/office/drawing/2014/main" id="{378318B1-4A5D-923C-1579-60E0EDF4FAF1}"/>
                    </a:ext>
                  </a:extLst>
                </p:cNvPr>
                <p:cNvSpPr>
                  <a:spLocks/>
                </p:cNvSpPr>
                <p:nvPr/>
              </p:nvSpPr>
              <p:spPr>
                <a:xfrm>
                  <a:off x="5778072"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2" name="Plus Sign 201">
                  <a:extLst>
                    <a:ext uri="{FF2B5EF4-FFF2-40B4-BE49-F238E27FC236}">
                      <a16:creationId xmlns:a16="http://schemas.microsoft.com/office/drawing/2014/main" id="{C5D7A32A-4BAB-551B-4877-C1EE54797AB7}"/>
                    </a:ext>
                  </a:extLst>
                </p:cNvPr>
                <p:cNvSpPr>
                  <a:spLocks/>
                </p:cNvSpPr>
                <p:nvPr/>
              </p:nvSpPr>
              <p:spPr>
                <a:xfrm>
                  <a:off x="5816098"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3" name="Plus Sign 202">
                  <a:extLst>
                    <a:ext uri="{FF2B5EF4-FFF2-40B4-BE49-F238E27FC236}">
                      <a16:creationId xmlns:a16="http://schemas.microsoft.com/office/drawing/2014/main" id="{A60C2CB2-BE95-6797-1553-02C86EBD8667}"/>
                    </a:ext>
                  </a:extLst>
                </p:cNvPr>
                <p:cNvSpPr>
                  <a:spLocks/>
                </p:cNvSpPr>
                <p:nvPr/>
              </p:nvSpPr>
              <p:spPr>
                <a:xfrm>
                  <a:off x="5842690"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4" name="Plus Sign 203">
                  <a:extLst>
                    <a:ext uri="{FF2B5EF4-FFF2-40B4-BE49-F238E27FC236}">
                      <a16:creationId xmlns:a16="http://schemas.microsoft.com/office/drawing/2014/main" id="{9F5E402A-D56C-2AE5-9913-802F753D42F9}"/>
                    </a:ext>
                  </a:extLst>
                </p:cNvPr>
                <p:cNvSpPr>
                  <a:spLocks/>
                </p:cNvSpPr>
                <p:nvPr/>
              </p:nvSpPr>
              <p:spPr>
                <a:xfrm>
                  <a:off x="5896085"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5" name="Plus Sign 204">
                  <a:extLst>
                    <a:ext uri="{FF2B5EF4-FFF2-40B4-BE49-F238E27FC236}">
                      <a16:creationId xmlns:a16="http://schemas.microsoft.com/office/drawing/2014/main" id="{3D71233D-DC6F-ED8F-0C15-CFC1C826ED5D}"/>
                    </a:ext>
                  </a:extLst>
                </p:cNvPr>
                <p:cNvSpPr>
                  <a:spLocks/>
                </p:cNvSpPr>
                <p:nvPr/>
              </p:nvSpPr>
              <p:spPr>
                <a:xfrm>
                  <a:off x="5913195"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6" name="Plus Sign 205">
                  <a:extLst>
                    <a:ext uri="{FF2B5EF4-FFF2-40B4-BE49-F238E27FC236}">
                      <a16:creationId xmlns:a16="http://schemas.microsoft.com/office/drawing/2014/main" id="{47D3D8F1-5202-B06D-D6B7-C1880612D306}"/>
                    </a:ext>
                  </a:extLst>
                </p:cNvPr>
                <p:cNvSpPr>
                  <a:spLocks/>
                </p:cNvSpPr>
                <p:nvPr/>
              </p:nvSpPr>
              <p:spPr>
                <a:xfrm>
                  <a:off x="5984558"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7" name="Plus Sign 206">
                  <a:extLst>
                    <a:ext uri="{FF2B5EF4-FFF2-40B4-BE49-F238E27FC236}">
                      <a16:creationId xmlns:a16="http://schemas.microsoft.com/office/drawing/2014/main" id="{EBFEA53E-92EC-1696-EF0D-1EC7BC6F11AE}"/>
                    </a:ext>
                  </a:extLst>
                </p:cNvPr>
                <p:cNvSpPr>
                  <a:spLocks/>
                </p:cNvSpPr>
                <p:nvPr/>
              </p:nvSpPr>
              <p:spPr>
                <a:xfrm>
                  <a:off x="6018318"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8" name="Plus Sign 207">
                  <a:extLst>
                    <a:ext uri="{FF2B5EF4-FFF2-40B4-BE49-F238E27FC236}">
                      <a16:creationId xmlns:a16="http://schemas.microsoft.com/office/drawing/2014/main" id="{C71B9544-19D4-9BBC-215D-0BE146DA64AC}"/>
                    </a:ext>
                  </a:extLst>
                </p:cNvPr>
                <p:cNvSpPr>
                  <a:spLocks/>
                </p:cNvSpPr>
                <p:nvPr/>
              </p:nvSpPr>
              <p:spPr>
                <a:xfrm>
                  <a:off x="6166142" y="345447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9" name="Plus Sign 208">
                  <a:extLst>
                    <a:ext uri="{FF2B5EF4-FFF2-40B4-BE49-F238E27FC236}">
                      <a16:creationId xmlns:a16="http://schemas.microsoft.com/office/drawing/2014/main" id="{00487A46-8D99-0B7A-2CAB-548F7400A9BE}"/>
                    </a:ext>
                  </a:extLst>
                </p:cNvPr>
                <p:cNvSpPr>
                  <a:spLocks/>
                </p:cNvSpPr>
                <p:nvPr/>
              </p:nvSpPr>
              <p:spPr>
                <a:xfrm>
                  <a:off x="6260714"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0" name="Plus Sign 209">
                  <a:extLst>
                    <a:ext uri="{FF2B5EF4-FFF2-40B4-BE49-F238E27FC236}">
                      <a16:creationId xmlns:a16="http://schemas.microsoft.com/office/drawing/2014/main" id="{E5A9A762-0251-2023-87CA-6B4CE6A307C1}"/>
                    </a:ext>
                  </a:extLst>
                </p:cNvPr>
                <p:cNvSpPr>
                  <a:spLocks/>
                </p:cNvSpPr>
                <p:nvPr/>
              </p:nvSpPr>
              <p:spPr>
                <a:xfrm>
                  <a:off x="6379540"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1" name="Plus Sign 210">
                  <a:extLst>
                    <a:ext uri="{FF2B5EF4-FFF2-40B4-BE49-F238E27FC236}">
                      <a16:creationId xmlns:a16="http://schemas.microsoft.com/office/drawing/2014/main" id="{3075D146-9ECE-678B-3148-1602E443A1EA}"/>
                    </a:ext>
                  </a:extLst>
                </p:cNvPr>
                <p:cNvSpPr>
                  <a:spLocks/>
                </p:cNvSpPr>
                <p:nvPr/>
              </p:nvSpPr>
              <p:spPr>
                <a:xfrm>
                  <a:off x="6418304"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2" name="Plus Sign 211">
                  <a:extLst>
                    <a:ext uri="{FF2B5EF4-FFF2-40B4-BE49-F238E27FC236}">
                      <a16:creationId xmlns:a16="http://schemas.microsoft.com/office/drawing/2014/main" id="{E2CFAF19-8F93-614E-58E0-935B76E8A28F}"/>
                    </a:ext>
                  </a:extLst>
                </p:cNvPr>
                <p:cNvSpPr>
                  <a:spLocks/>
                </p:cNvSpPr>
                <p:nvPr/>
              </p:nvSpPr>
              <p:spPr>
                <a:xfrm>
                  <a:off x="6440079"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3" name="Plus Sign 212">
                  <a:extLst>
                    <a:ext uri="{FF2B5EF4-FFF2-40B4-BE49-F238E27FC236}">
                      <a16:creationId xmlns:a16="http://schemas.microsoft.com/office/drawing/2014/main" id="{9E629CE0-F091-62C1-F5E2-97519309BD00}"/>
                    </a:ext>
                  </a:extLst>
                </p:cNvPr>
                <p:cNvSpPr>
                  <a:spLocks/>
                </p:cNvSpPr>
                <p:nvPr/>
              </p:nvSpPr>
              <p:spPr>
                <a:xfrm>
                  <a:off x="6493249"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4" name="Plus Sign 213">
                  <a:extLst>
                    <a:ext uri="{FF2B5EF4-FFF2-40B4-BE49-F238E27FC236}">
                      <a16:creationId xmlns:a16="http://schemas.microsoft.com/office/drawing/2014/main" id="{1DD9C141-A4A3-CCE1-C782-D27584EC70CC}"/>
                    </a:ext>
                  </a:extLst>
                </p:cNvPr>
                <p:cNvSpPr>
                  <a:spLocks/>
                </p:cNvSpPr>
                <p:nvPr/>
              </p:nvSpPr>
              <p:spPr>
                <a:xfrm>
                  <a:off x="6509727"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5" name="Plus Sign 214">
                  <a:extLst>
                    <a:ext uri="{FF2B5EF4-FFF2-40B4-BE49-F238E27FC236}">
                      <a16:creationId xmlns:a16="http://schemas.microsoft.com/office/drawing/2014/main" id="{90ECF8D9-9BF6-BC0B-94C6-248C5C6709F2}"/>
                    </a:ext>
                  </a:extLst>
                </p:cNvPr>
                <p:cNvSpPr>
                  <a:spLocks/>
                </p:cNvSpPr>
                <p:nvPr/>
              </p:nvSpPr>
              <p:spPr>
                <a:xfrm>
                  <a:off x="6537977"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6" name="Plus Sign 215">
                  <a:extLst>
                    <a:ext uri="{FF2B5EF4-FFF2-40B4-BE49-F238E27FC236}">
                      <a16:creationId xmlns:a16="http://schemas.microsoft.com/office/drawing/2014/main" id="{69C1FD9E-6B6B-8661-D23A-7AD91BE225C2}"/>
                    </a:ext>
                  </a:extLst>
                </p:cNvPr>
                <p:cNvSpPr>
                  <a:spLocks/>
                </p:cNvSpPr>
                <p:nvPr/>
              </p:nvSpPr>
              <p:spPr>
                <a:xfrm>
                  <a:off x="6597739"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7" name="Plus Sign 216">
                  <a:extLst>
                    <a:ext uri="{FF2B5EF4-FFF2-40B4-BE49-F238E27FC236}">
                      <a16:creationId xmlns:a16="http://schemas.microsoft.com/office/drawing/2014/main" id="{527878D2-4D57-C18E-DD93-4BA4C02C0EC0}"/>
                    </a:ext>
                  </a:extLst>
                </p:cNvPr>
                <p:cNvSpPr>
                  <a:spLocks/>
                </p:cNvSpPr>
                <p:nvPr/>
              </p:nvSpPr>
              <p:spPr>
                <a:xfrm>
                  <a:off x="6611651"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8" name="Plus Sign 217">
                  <a:extLst>
                    <a:ext uri="{FF2B5EF4-FFF2-40B4-BE49-F238E27FC236}">
                      <a16:creationId xmlns:a16="http://schemas.microsoft.com/office/drawing/2014/main" id="{09071174-2FF4-0CD8-1270-FBEC58FE65FB}"/>
                    </a:ext>
                  </a:extLst>
                </p:cNvPr>
                <p:cNvSpPr>
                  <a:spLocks/>
                </p:cNvSpPr>
                <p:nvPr/>
              </p:nvSpPr>
              <p:spPr>
                <a:xfrm>
                  <a:off x="6659945"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9" name="Plus Sign 218">
                  <a:extLst>
                    <a:ext uri="{FF2B5EF4-FFF2-40B4-BE49-F238E27FC236}">
                      <a16:creationId xmlns:a16="http://schemas.microsoft.com/office/drawing/2014/main" id="{012E4734-33ED-380C-0465-051FDD8CCC71}"/>
                    </a:ext>
                  </a:extLst>
                </p:cNvPr>
                <p:cNvSpPr>
                  <a:spLocks/>
                </p:cNvSpPr>
                <p:nvPr/>
              </p:nvSpPr>
              <p:spPr>
                <a:xfrm>
                  <a:off x="7023113"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nvGrpSpPr>
              <p:cNvPr id="224" name="lineCR">
                <a:extLst>
                  <a:ext uri="{FF2B5EF4-FFF2-40B4-BE49-F238E27FC236}">
                    <a16:creationId xmlns:a16="http://schemas.microsoft.com/office/drawing/2014/main" id="{92882E2E-D8A3-BEAA-254D-E1C08AAE20CB}"/>
                  </a:ext>
                </a:extLst>
              </p:cNvPr>
              <p:cNvGrpSpPr>
                <a:grpSpLocks/>
              </p:cNvGrpSpPr>
              <p:nvPr/>
            </p:nvGrpSpPr>
            <p:grpSpPr>
              <a:xfrm>
                <a:off x="1221581" y="1969294"/>
                <a:ext cx="5838825" cy="1680838"/>
                <a:chOff x="1221581" y="1969294"/>
                <a:chExt cx="5838825" cy="1680838"/>
              </a:xfrm>
            </p:grpSpPr>
            <p:sp>
              <p:nvSpPr>
                <p:cNvPr id="131" name="Freeform: Shape 130">
                  <a:extLst>
                    <a:ext uri="{FF2B5EF4-FFF2-40B4-BE49-F238E27FC236}">
                      <a16:creationId xmlns:a16="http://schemas.microsoft.com/office/drawing/2014/main" id="{0DF38488-5AB9-6EA3-2FA6-B5EDAA8BFFAD}"/>
                    </a:ext>
                  </a:extLst>
                </p:cNvPr>
                <p:cNvSpPr>
                  <a:spLocks/>
                </p:cNvSpPr>
                <p:nvPr/>
              </p:nvSpPr>
              <p:spPr>
                <a:xfrm>
                  <a:off x="1221581" y="1969294"/>
                  <a:ext cx="2940844" cy="1119187"/>
                </a:xfrm>
                <a:custGeom>
                  <a:avLst/>
                  <a:gdLst>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2000 w 2940844"/>
                    <a:gd name="connsiteY33" fmla="*/ 345281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19250 w 2940844"/>
                    <a:gd name="connsiteY64" fmla="*/ 614362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69282 w 2940844"/>
                    <a:gd name="connsiteY70" fmla="*/ 661987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19250 w 2940844"/>
                    <a:gd name="connsiteY64" fmla="*/ 614362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69282 w 2940844"/>
                    <a:gd name="connsiteY70" fmla="*/ 661987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19250 w 2940844"/>
                    <a:gd name="connsiteY64" fmla="*/ 614362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62113 w 2940844"/>
                    <a:gd name="connsiteY65" fmla="*/ 604837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71638 w 2940844"/>
                    <a:gd name="connsiteY65" fmla="*/ 619125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57350 w 2940844"/>
                    <a:gd name="connsiteY65" fmla="*/ 600075 h 1119187"/>
                    <a:gd name="connsiteX66" fmla="*/ 1671638 w 2940844"/>
                    <a:gd name="connsiteY66" fmla="*/ 619125 h 1119187"/>
                    <a:gd name="connsiteX67" fmla="*/ 1728788 w 2940844"/>
                    <a:gd name="connsiteY67" fmla="*/ 614362 h 1119187"/>
                    <a:gd name="connsiteX68" fmla="*/ 1762125 w 2940844"/>
                    <a:gd name="connsiteY68" fmla="*/ 647699 h 1119187"/>
                    <a:gd name="connsiteX69" fmla="*/ 1804988 w 2940844"/>
                    <a:gd name="connsiteY69" fmla="*/ 647699 h 1119187"/>
                    <a:gd name="connsiteX70" fmla="*/ 1819276 w 2940844"/>
                    <a:gd name="connsiteY70" fmla="*/ 661987 h 1119187"/>
                    <a:gd name="connsiteX71" fmla="*/ 1859757 w 2940844"/>
                    <a:gd name="connsiteY71" fmla="*/ 678656 h 1119187"/>
                    <a:gd name="connsiteX72" fmla="*/ 1895475 w 2940844"/>
                    <a:gd name="connsiteY72" fmla="*/ 688180 h 1119187"/>
                    <a:gd name="connsiteX73" fmla="*/ 1935957 w 2940844"/>
                    <a:gd name="connsiteY73" fmla="*/ 688180 h 1119187"/>
                    <a:gd name="connsiteX74" fmla="*/ 2109789 w 2940844"/>
                    <a:gd name="connsiteY74" fmla="*/ 862012 h 1119187"/>
                    <a:gd name="connsiteX75" fmla="*/ 2140744 w 2940844"/>
                    <a:gd name="connsiteY75" fmla="*/ 862012 h 1119187"/>
                    <a:gd name="connsiteX76" fmla="*/ 2164557 w 2940844"/>
                    <a:gd name="connsiteY76" fmla="*/ 885825 h 1119187"/>
                    <a:gd name="connsiteX77" fmla="*/ 2202657 w 2940844"/>
                    <a:gd name="connsiteY77" fmla="*/ 885825 h 1119187"/>
                    <a:gd name="connsiteX78" fmla="*/ 2202657 w 2940844"/>
                    <a:gd name="connsiteY78" fmla="*/ 909637 h 1119187"/>
                    <a:gd name="connsiteX79" fmla="*/ 2281238 w 2940844"/>
                    <a:gd name="connsiteY79" fmla="*/ 909637 h 1119187"/>
                    <a:gd name="connsiteX80" fmla="*/ 2300288 w 2940844"/>
                    <a:gd name="connsiteY80" fmla="*/ 928687 h 1119187"/>
                    <a:gd name="connsiteX81" fmla="*/ 2326482 w 2940844"/>
                    <a:gd name="connsiteY81" fmla="*/ 928687 h 1119187"/>
                    <a:gd name="connsiteX82" fmla="*/ 2359820 w 2940844"/>
                    <a:gd name="connsiteY82" fmla="*/ 962025 h 1119187"/>
                    <a:gd name="connsiteX83" fmla="*/ 2426494 w 2940844"/>
                    <a:gd name="connsiteY83" fmla="*/ 962025 h 1119187"/>
                    <a:gd name="connsiteX84" fmla="*/ 2455069 w 2940844"/>
                    <a:gd name="connsiteY84" fmla="*/ 990600 h 1119187"/>
                    <a:gd name="connsiteX85" fmla="*/ 2490788 w 2940844"/>
                    <a:gd name="connsiteY85" fmla="*/ 990600 h 1119187"/>
                    <a:gd name="connsiteX86" fmla="*/ 2502694 w 2940844"/>
                    <a:gd name="connsiteY86" fmla="*/ 1002506 h 1119187"/>
                    <a:gd name="connsiteX87" fmla="*/ 2581275 w 2940844"/>
                    <a:gd name="connsiteY87" fmla="*/ 1002506 h 1119187"/>
                    <a:gd name="connsiteX88" fmla="*/ 2600325 w 2940844"/>
                    <a:gd name="connsiteY88" fmla="*/ 1021556 h 1119187"/>
                    <a:gd name="connsiteX89" fmla="*/ 2626519 w 2940844"/>
                    <a:gd name="connsiteY89" fmla="*/ 1021556 h 1119187"/>
                    <a:gd name="connsiteX90" fmla="*/ 2671763 w 2940844"/>
                    <a:gd name="connsiteY90" fmla="*/ 1021556 h 1119187"/>
                    <a:gd name="connsiteX91" fmla="*/ 2686050 w 2940844"/>
                    <a:gd name="connsiteY91" fmla="*/ 1035843 h 1119187"/>
                    <a:gd name="connsiteX92" fmla="*/ 2717007 w 2940844"/>
                    <a:gd name="connsiteY92" fmla="*/ 1035843 h 1119187"/>
                    <a:gd name="connsiteX93" fmla="*/ 2750344 w 2940844"/>
                    <a:gd name="connsiteY93" fmla="*/ 1035843 h 1119187"/>
                    <a:gd name="connsiteX94" fmla="*/ 2781300 w 2940844"/>
                    <a:gd name="connsiteY94" fmla="*/ 1066799 h 1119187"/>
                    <a:gd name="connsiteX95" fmla="*/ 2814638 w 2940844"/>
                    <a:gd name="connsiteY95" fmla="*/ 1066799 h 1119187"/>
                    <a:gd name="connsiteX96" fmla="*/ 2843213 w 2940844"/>
                    <a:gd name="connsiteY96" fmla="*/ 1095374 h 1119187"/>
                    <a:gd name="connsiteX97" fmla="*/ 2867026 w 2940844"/>
                    <a:gd name="connsiteY97" fmla="*/ 1119187 h 1119187"/>
                    <a:gd name="connsiteX98" fmla="*/ 2940844 w 2940844"/>
                    <a:gd name="connsiteY98" fmla="*/ 1119187 h 1119187"/>
                    <a:gd name="connsiteX99" fmla="*/ 2926557 w 2940844"/>
                    <a:gd name="connsiteY99" fmla="*/ 1119187 h 1119187"/>
                    <a:gd name="connsiteX100" fmla="*/ 2940844 w 2940844"/>
                    <a:gd name="connsiteY100" fmla="*/ 1119187 h 1119187"/>
                    <a:gd name="connsiteX101" fmla="*/ 2940844 w 2940844"/>
                    <a:gd name="connsiteY101"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57350 w 2940844"/>
                    <a:gd name="connsiteY65" fmla="*/ 600075 h 1119187"/>
                    <a:gd name="connsiteX66" fmla="*/ 1671638 w 2940844"/>
                    <a:gd name="connsiteY66" fmla="*/ 619125 h 1119187"/>
                    <a:gd name="connsiteX67" fmla="*/ 1728788 w 2940844"/>
                    <a:gd name="connsiteY67" fmla="*/ 614362 h 1119187"/>
                    <a:gd name="connsiteX68" fmla="*/ 1762125 w 2940844"/>
                    <a:gd name="connsiteY68" fmla="*/ 647699 h 1119187"/>
                    <a:gd name="connsiteX69" fmla="*/ 1804988 w 2940844"/>
                    <a:gd name="connsiteY69" fmla="*/ 647699 h 1119187"/>
                    <a:gd name="connsiteX70" fmla="*/ 1819276 w 2940844"/>
                    <a:gd name="connsiteY70" fmla="*/ 661987 h 1119187"/>
                    <a:gd name="connsiteX71" fmla="*/ 1859757 w 2940844"/>
                    <a:gd name="connsiteY71" fmla="*/ 678656 h 1119187"/>
                    <a:gd name="connsiteX72" fmla="*/ 1895475 w 2940844"/>
                    <a:gd name="connsiteY72" fmla="*/ 688180 h 1119187"/>
                    <a:gd name="connsiteX73" fmla="*/ 1935957 w 2940844"/>
                    <a:gd name="connsiteY73" fmla="*/ 688180 h 1119187"/>
                    <a:gd name="connsiteX74" fmla="*/ 2109789 w 2940844"/>
                    <a:gd name="connsiteY74" fmla="*/ 862012 h 1119187"/>
                    <a:gd name="connsiteX75" fmla="*/ 2140744 w 2940844"/>
                    <a:gd name="connsiteY75" fmla="*/ 862012 h 1119187"/>
                    <a:gd name="connsiteX76" fmla="*/ 2164557 w 2940844"/>
                    <a:gd name="connsiteY76" fmla="*/ 885825 h 1119187"/>
                    <a:gd name="connsiteX77" fmla="*/ 2202657 w 2940844"/>
                    <a:gd name="connsiteY77" fmla="*/ 885825 h 1119187"/>
                    <a:gd name="connsiteX78" fmla="*/ 2202657 w 2940844"/>
                    <a:gd name="connsiteY78" fmla="*/ 909637 h 1119187"/>
                    <a:gd name="connsiteX79" fmla="*/ 2281238 w 2940844"/>
                    <a:gd name="connsiteY79" fmla="*/ 909637 h 1119187"/>
                    <a:gd name="connsiteX80" fmla="*/ 2300288 w 2940844"/>
                    <a:gd name="connsiteY80" fmla="*/ 928687 h 1119187"/>
                    <a:gd name="connsiteX81" fmla="*/ 2326482 w 2940844"/>
                    <a:gd name="connsiteY81" fmla="*/ 928687 h 1119187"/>
                    <a:gd name="connsiteX82" fmla="*/ 2359820 w 2940844"/>
                    <a:gd name="connsiteY82" fmla="*/ 962025 h 1119187"/>
                    <a:gd name="connsiteX83" fmla="*/ 2426494 w 2940844"/>
                    <a:gd name="connsiteY83" fmla="*/ 962025 h 1119187"/>
                    <a:gd name="connsiteX84" fmla="*/ 2455069 w 2940844"/>
                    <a:gd name="connsiteY84" fmla="*/ 990600 h 1119187"/>
                    <a:gd name="connsiteX85" fmla="*/ 2490788 w 2940844"/>
                    <a:gd name="connsiteY85" fmla="*/ 990600 h 1119187"/>
                    <a:gd name="connsiteX86" fmla="*/ 2502694 w 2940844"/>
                    <a:gd name="connsiteY86" fmla="*/ 1002506 h 1119187"/>
                    <a:gd name="connsiteX87" fmla="*/ 2581275 w 2940844"/>
                    <a:gd name="connsiteY87" fmla="*/ 1002506 h 1119187"/>
                    <a:gd name="connsiteX88" fmla="*/ 2600325 w 2940844"/>
                    <a:gd name="connsiteY88" fmla="*/ 1021556 h 1119187"/>
                    <a:gd name="connsiteX89" fmla="*/ 2626519 w 2940844"/>
                    <a:gd name="connsiteY89" fmla="*/ 1021556 h 1119187"/>
                    <a:gd name="connsiteX90" fmla="*/ 2671763 w 2940844"/>
                    <a:gd name="connsiteY90" fmla="*/ 1021556 h 1119187"/>
                    <a:gd name="connsiteX91" fmla="*/ 2686050 w 2940844"/>
                    <a:gd name="connsiteY91" fmla="*/ 1035843 h 1119187"/>
                    <a:gd name="connsiteX92" fmla="*/ 2714626 w 2940844"/>
                    <a:gd name="connsiteY92" fmla="*/ 1050130 h 1119187"/>
                    <a:gd name="connsiteX93" fmla="*/ 2750344 w 2940844"/>
                    <a:gd name="connsiteY93" fmla="*/ 1035843 h 1119187"/>
                    <a:gd name="connsiteX94" fmla="*/ 2781300 w 2940844"/>
                    <a:gd name="connsiteY94" fmla="*/ 1066799 h 1119187"/>
                    <a:gd name="connsiteX95" fmla="*/ 2814638 w 2940844"/>
                    <a:gd name="connsiteY95" fmla="*/ 1066799 h 1119187"/>
                    <a:gd name="connsiteX96" fmla="*/ 2843213 w 2940844"/>
                    <a:gd name="connsiteY96" fmla="*/ 1095374 h 1119187"/>
                    <a:gd name="connsiteX97" fmla="*/ 2867026 w 2940844"/>
                    <a:gd name="connsiteY97" fmla="*/ 1119187 h 1119187"/>
                    <a:gd name="connsiteX98" fmla="*/ 2940844 w 2940844"/>
                    <a:gd name="connsiteY98" fmla="*/ 1119187 h 1119187"/>
                    <a:gd name="connsiteX99" fmla="*/ 2926557 w 2940844"/>
                    <a:gd name="connsiteY99" fmla="*/ 1119187 h 1119187"/>
                    <a:gd name="connsiteX100" fmla="*/ 2940844 w 2940844"/>
                    <a:gd name="connsiteY100" fmla="*/ 1119187 h 1119187"/>
                    <a:gd name="connsiteX101" fmla="*/ 2940844 w 2940844"/>
                    <a:gd name="connsiteY101"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57350 w 2940844"/>
                    <a:gd name="connsiteY65" fmla="*/ 600075 h 1119187"/>
                    <a:gd name="connsiteX66" fmla="*/ 1671638 w 2940844"/>
                    <a:gd name="connsiteY66" fmla="*/ 619125 h 1119187"/>
                    <a:gd name="connsiteX67" fmla="*/ 1728788 w 2940844"/>
                    <a:gd name="connsiteY67" fmla="*/ 614362 h 1119187"/>
                    <a:gd name="connsiteX68" fmla="*/ 1762125 w 2940844"/>
                    <a:gd name="connsiteY68" fmla="*/ 647699 h 1119187"/>
                    <a:gd name="connsiteX69" fmla="*/ 1804988 w 2940844"/>
                    <a:gd name="connsiteY69" fmla="*/ 647699 h 1119187"/>
                    <a:gd name="connsiteX70" fmla="*/ 1819276 w 2940844"/>
                    <a:gd name="connsiteY70" fmla="*/ 661987 h 1119187"/>
                    <a:gd name="connsiteX71" fmla="*/ 1859757 w 2940844"/>
                    <a:gd name="connsiteY71" fmla="*/ 678656 h 1119187"/>
                    <a:gd name="connsiteX72" fmla="*/ 1895475 w 2940844"/>
                    <a:gd name="connsiteY72" fmla="*/ 688180 h 1119187"/>
                    <a:gd name="connsiteX73" fmla="*/ 1935957 w 2940844"/>
                    <a:gd name="connsiteY73" fmla="*/ 688180 h 1119187"/>
                    <a:gd name="connsiteX74" fmla="*/ 2109789 w 2940844"/>
                    <a:gd name="connsiteY74" fmla="*/ 862012 h 1119187"/>
                    <a:gd name="connsiteX75" fmla="*/ 2140744 w 2940844"/>
                    <a:gd name="connsiteY75" fmla="*/ 862012 h 1119187"/>
                    <a:gd name="connsiteX76" fmla="*/ 2164557 w 2940844"/>
                    <a:gd name="connsiteY76" fmla="*/ 885825 h 1119187"/>
                    <a:gd name="connsiteX77" fmla="*/ 2202657 w 2940844"/>
                    <a:gd name="connsiteY77" fmla="*/ 885825 h 1119187"/>
                    <a:gd name="connsiteX78" fmla="*/ 2202657 w 2940844"/>
                    <a:gd name="connsiteY78" fmla="*/ 909637 h 1119187"/>
                    <a:gd name="connsiteX79" fmla="*/ 2281238 w 2940844"/>
                    <a:gd name="connsiteY79" fmla="*/ 909637 h 1119187"/>
                    <a:gd name="connsiteX80" fmla="*/ 2300288 w 2940844"/>
                    <a:gd name="connsiteY80" fmla="*/ 928687 h 1119187"/>
                    <a:gd name="connsiteX81" fmla="*/ 2326482 w 2940844"/>
                    <a:gd name="connsiteY81" fmla="*/ 928687 h 1119187"/>
                    <a:gd name="connsiteX82" fmla="*/ 2359820 w 2940844"/>
                    <a:gd name="connsiteY82" fmla="*/ 962025 h 1119187"/>
                    <a:gd name="connsiteX83" fmla="*/ 2426494 w 2940844"/>
                    <a:gd name="connsiteY83" fmla="*/ 962025 h 1119187"/>
                    <a:gd name="connsiteX84" fmla="*/ 2455069 w 2940844"/>
                    <a:gd name="connsiteY84" fmla="*/ 990600 h 1119187"/>
                    <a:gd name="connsiteX85" fmla="*/ 2490788 w 2940844"/>
                    <a:gd name="connsiteY85" fmla="*/ 990600 h 1119187"/>
                    <a:gd name="connsiteX86" fmla="*/ 2502694 w 2940844"/>
                    <a:gd name="connsiteY86" fmla="*/ 1002506 h 1119187"/>
                    <a:gd name="connsiteX87" fmla="*/ 2581275 w 2940844"/>
                    <a:gd name="connsiteY87" fmla="*/ 1002506 h 1119187"/>
                    <a:gd name="connsiteX88" fmla="*/ 2600325 w 2940844"/>
                    <a:gd name="connsiteY88" fmla="*/ 1021556 h 1119187"/>
                    <a:gd name="connsiteX89" fmla="*/ 2626519 w 2940844"/>
                    <a:gd name="connsiteY89" fmla="*/ 1021556 h 1119187"/>
                    <a:gd name="connsiteX90" fmla="*/ 2671763 w 2940844"/>
                    <a:gd name="connsiteY90" fmla="*/ 1021556 h 1119187"/>
                    <a:gd name="connsiteX91" fmla="*/ 2686050 w 2940844"/>
                    <a:gd name="connsiteY91" fmla="*/ 1035843 h 1119187"/>
                    <a:gd name="connsiteX92" fmla="*/ 2714626 w 2940844"/>
                    <a:gd name="connsiteY92" fmla="*/ 1050130 h 1119187"/>
                    <a:gd name="connsiteX93" fmla="*/ 2764632 w 2940844"/>
                    <a:gd name="connsiteY93" fmla="*/ 1050131 h 1119187"/>
                    <a:gd name="connsiteX94" fmla="*/ 2781300 w 2940844"/>
                    <a:gd name="connsiteY94" fmla="*/ 1066799 h 1119187"/>
                    <a:gd name="connsiteX95" fmla="*/ 2814638 w 2940844"/>
                    <a:gd name="connsiteY95" fmla="*/ 1066799 h 1119187"/>
                    <a:gd name="connsiteX96" fmla="*/ 2843213 w 2940844"/>
                    <a:gd name="connsiteY96" fmla="*/ 1095374 h 1119187"/>
                    <a:gd name="connsiteX97" fmla="*/ 2867026 w 2940844"/>
                    <a:gd name="connsiteY97" fmla="*/ 1119187 h 1119187"/>
                    <a:gd name="connsiteX98" fmla="*/ 2940844 w 2940844"/>
                    <a:gd name="connsiteY98" fmla="*/ 1119187 h 1119187"/>
                    <a:gd name="connsiteX99" fmla="*/ 2926557 w 2940844"/>
                    <a:gd name="connsiteY99" fmla="*/ 1119187 h 1119187"/>
                    <a:gd name="connsiteX100" fmla="*/ 2940844 w 2940844"/>
                    <a:gd name="connsiteY100" fmla="*/ 1119187 h 1119187"/>
                    <a:gd name="connsiteX101" fmla="*/ 2940844 w 2940844"/>
                    <a:gd name="connsiteY101" fmla="*/ 1119187 h 111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40844" h="1119187">
                      <a:moveTo>
                        <a:pt x="0" y="0"/>
                      </a:moveTo>
                      <a:lnTo>
                        <a:pt x="64294" y="0"/>
                      </a:lnTo>
                      <a:lnTo>
                        <a:pt x="76200" y="11906"/>
                      </a:lnTo>
                      <a:lnTo>
                        <a:pt x="85725" y="11906"/>
                      </a:lnTo>
                      <a:lnTo>
                        <a:pt x="85725" y="28575"/>
                      </a:lnTo>
                      <a:lnTo>
                        <a:pt x="116682" y="28575"/>
                      </a:lnTo>
                      <a:lnTo>
                        <a:pt x="126207" y="38100"/>
                      </a:lnTo>
                      <a:lnTo>
                        <a:pt x="173832" y="38100"/>
                      </a:lnTo>
                      <a:lnTo>
                        <a:pt x="173832" y="52387"/>
                      </a:lnTo>
                      <a:lnTo>
                        <a:pt x="235744" y="52387"/>
                      </a:lnTo>
                      <a:lnTo>
                        <a:pt x="240507" y="57150"/>
                      </a:lnTo>
                      <a:lnTo>
                        <a:pt x="280988" y="57150"/>
                      </a:lnTo>
                      <a:lnTo>
                        <a:pt x="280988" y="71437"/>
                      </a:lnTo>
                      <a:lnTo>
                        <a:pt x="292894" y="71437"/>
                      </a:lnTo>
                      <a:lnTo>
                        <a:pt x="302419" y="80962"/>
                      </a:lnTo>
                      <a:lnTo>
                        <a:pt x="340519" y="80962"/>
                      </a:lnTo>
                      <a:lnTo>
                        <a:pt x="352425" y="92868"/>
                      </a:lnTo>
                      <a:lnTo>
                        <a:pt x="359569" y="100012"/>
                      </a:lnTo>
                      <a:lnTo>
                        <a:pt x="438150" y="100012"/>
                      </a:lnTo>
                      <a:lnTo>
                        <a:pt x="478632" y="140494"/>
                      </a:lnTo>
                      <a:lnTo>
                        <a:pt x="507207" y="140494"/>
                      </a:lnTo>
                      <a:lnTo>
                        <a:pt x="540544" y="173831"/>
                      </a:lnTo>
                      <a:lnTo>
                        <a:pt x="554832" y="188119"/>
                      </a:lnTo>
                      <a:lnTo>
                        <a:pt x="578644" y="188119"/>
                      </a:lnTo>
                      <a:lnTo>
                        <a:pt x="588169" y="197644"/>
                      </a:lnTo>
                      <a:lnTo>
                        <a:pt x="597694" y="207169"/>
                      </a:lnTo>
                      <a:lnTo>
                        <a:pt x="621507" y="207169"/>
                      </a:lnTo>
                      <a:lnTo>
                        <a:pt x="645319" y="230981"/>
                      </a:lnTo>
                      <a:lnTo>
                        <a:pt x="661988" y="247650"/>
                      </a:lnTo>
                      <a:lnTo>
                        <a:pt x="681038" y="247650"/>
                      </a:lnTo>
                      <a:lnTo>
                        <a:pt x="719138" y="285750"/>
                      </a:lnTo>
                      <a:lnTo>
                        <a:pt x="738188" y="304800"/>
                      </a:lnTo>
                      <a:lnTo>
                        <a:pt x="762000" y="304800"/>
                      </a:lnTo>
                      <a:lnTo>
                        <a:pt x="769144" y="340519"/>
                      </a:lnTo>
                      <a:lnTo>
                        <a:pt x="831057" y="345281"/>
                      </a:lnTo>
                      <a:lnTo>
                        <a:pt x="838200" y="352424"/>
                      </a:lnTo>
                      <a:lnTo>
                        <a:pt x="914400" y="352424"/>
                      </a:lnTo>
                      <a:lnTo>
                        <a:pt x="933450" y="371474"/>
                      </a:lnTo>
                      <a:lnTo>
                        <a:pt x="959644" y="371474"/>
                      </a:lnTo>
                      <a:lnTo>
                        <a:pt x="959644" y="381000"/>
                      </a:lnTo>
                      <a:lnTo>
                        <a:pt x="1012032" y="381000"/>
                      </a:lnTo>
                      <a:lnTo>
                        <a:pt x="1016794" y="385762"/>
                      </a:lnTo>
                      <a:lnTo>
                        <a:pt x="1066800" y="385762"/>
                      </a:lnTo>
                      <a:lnTo>
                        <a:pt x="1083469" y="402431"/>
                      </a:lnTo>
                      <a:lnTo>
                        <a:pt x="1104900" y="402431"/>
                      </a:lnTo>
                      <a:lnTo>
                        <a:pt x="1112044" y="409575"/>
                      </a:lnTo>
                      <a:lnTo>
                        <a:pt x="1164432" y="409575"/>
                      </a:lnTo>
                      <a:lnTo>
                        <a:pt x="1178719" y="423862"/>
                      </a:lnTo>
                      <a:lnTo>
                        <a:pt x="1193007" y="438150"/>
                      </a:lnTo>
                      <a:lnTo>
                        <a:pt x="1219200" y="438150"/>
                      </a:lnTo>
                      <a:lnTo>
                        <a:pt x="1233487" y="452437"/>
                      </a:lnTo>
                      <a:lnTo>
                        <a:pt x="1276350" y="452437"/>
                      </a:lnTo>
                      <a:lnTo>
                        <a:pt x="1285875" y="461962"/>
                      </a:lnTo>
                      <a:lnTo>
                        <a:pt x="1323975" y="461962"/>
                      </a:lnTo>
                      <a:lnTo>
                        <a:pt x="1335882" y="473869"/>
                      </a:lnTo>
                      <a:lnTo>
                        <a:pt x="1369219" y="473869"/>
                      </a:lnTo>
                      <a:lnTo>
                        <a:pt x="1409700" y="514350"/>
                      </a:lnTo>
                      <a:lnTo>
                        <a:pt x="1454944" y="514350"/>
                      </a:lnTo>
                      <a:lnTo>
                        <a:pt x="1469231" y="528637"/>
                      </a:lnTo>
                      <a:lnTo>
                        <a:pt x="1483519" y="542925"/>
                      </a:lnTo>
                      <a:lnTo>
                        <a:pt x="1502569" y="561975"/>
                      </a:lnTo>
                      <a:lnTo>
                        <a:pt x="1576388" y="561975"/>
                      </a:lnTo>
                      <a:lnTo>
                        <a:pt x="1595438" y="561975"/>
                      </a:lnTo>
                      <a:lnTo>
                        <a:pt x="1619250" y="585787"/>
                      </a:lnTo>
                      <a:lnTo>
                        <a:pt x="1624013" y="602456"/>
                      </a:lnTo>
                      <a:cubicBezTo>
                        <a:pt x="1631950" y="603250"/>
                        <a:pt x="1649413" y="599281"/>
                        <a:pt x="1657350" y="600075"/>
                      </a:cubicBezTo>
                      <a:lnTo>
                        <a:pt x="1671638" y="619125"/>
                      </a:lnTo>
                      <a:lnTo>
                        <a:pt x="1728788" y="614362"/>
                      </a:lnTo>
                      <a:lnTo>
                        <a:pt x="1762125" y="647699"/>
                      </a:lnTo>
                      <a:lnTo>
                        <a:pt x="1804988" y="647699"/>
                      </a:lnTo>
                      <a:lnTo>
                        <a:pt x="1819276" y="661987"/>
                      </a:lnTo>
                      <a:lnTo>
                        <a:pt x="1859757" y="678656"/>
                      </a:lnTo>
                      <a:lnTo>
                        <a:pt x="1895475" y="688180"/>
                      </a:lnTo>
                      <a:lnTo>
                        <a:pt x="1935957" y="688180"/>
                      </a:lnTo>
                      <a:lnTo>
                        <a:pt x="2109789" y="862012"/>
                      </a:lnTo>
                      <a:lnTo>
                        <a:pt x="2140744" y="862012"/>
                      </a:lnTo>
                      <a:lnTo>
                        <a:pt x="2164557" y="885825"/>
                      </a:lnTo>
                      <a:lnTo>
                        <a:pt x="2202657" y="885825"/>
                      </a:lnTo>
                      <a:lnTo>
                        <a:pt x="2202657" y="909637"/>
                      </a:lnTo>
                      <a:lnTo>
                        <a:pt x="2281238" y="909637"/>
                      </a:lnTo>
                      <a:lnTo>
                        <a:pt x="2300288" y="928687"/>
                      </a:lnTo>
                      <a:lnTo>
                        <a:pt x="2326482" y="928687"/>
                      </a:lnTo>
                      <a:lnTo>
                        <a:pt x="2359820" y="962025"/>
                      </a:lnTo>
                      <a:lnTo>
                        <a:pt x="2426494" y="962025"/>
                      </a:lnTo>
                      <a:lnTo>
                        <a:pt x="2455069" y="990600"/>
                      </a:lnTo>
                      <a:lnTo>
                        <a:pt x="2490788" y="990600"/>
                      </a:lnTo>
                      <a:lnTo>
                        <a:pt x="2502694" y="1002506"/>
                      </a:lnTo>
                      <a:lnTo>
                        <a:pt x="2581275" y="1002506"/>
                      </a:lnTo>
                      <a:lnTo>
                        <a:pt x="2600325" y="1021556"/>
                      </a:lnTo>
                      <a:lnTo>
                        <a:pt x="2626519" y="1021556"/>
                      </a:lnTo>
                      <a:lnTo>
                        <a:pt x="2671763" y="1021556"/>
                      </a:lnTo>
                      <a:lnTo>
                        <a:pt x="2686050" y="1035843"/>
                      </a:lnTo>
                      <a:lnTo>
                        <a:pt x="2714626" y="1050130"/>
                      </a:lnTo>
                      <a:lnTo>
                        <a:pt x="2764632" y="1050131"/>
                      </a:lnTo>
                      <a:lnTo>
                        <a:pt x="2781300" y="1066799"/>
                      </a:lnTo>
                      <a:lnTo>
                        <a:pt x="2814638" y="1066799"/>
                      </a:lnTo>
                      <a:lnTo>
                        <a:pt x="2843213" y="1095374"/>
                      </a:lnTo>
                      <a:lnTo>
                        <a:pt x="2867026" y="1119187"/>
                      </a:lnTo>
                      <a:lnTo>
                        <a:pt x="2940844" y="1119187"/>
                      </a:lnTo>
                      <a:lnTo>
                        <a:pt x="2926557" y="1119187"/>
                      </a:lnTo>
                      <a:lnTo>
                        <a:pt x="2940844" y="1119187"/>
                      </a:lnTo>
                      <a:lnTo>
                        <a:pt x="2940844" y="1119187"/>
                      </a:lnTo>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2" name="Freeform: Shape 221">
                  <a:extLst>
                    <a:ext uri="{FF2B5EF4-FFF2-40B4-BE49-F238E27FC236}">
                      <a16:creationId xmlns:a16="http://schemas.microsoft.com/office/drawing/2014/main" id="{735F2517-52F6-D2BF-2992-AD4F982B1AF7}"/>
                    </a:ext>
                  </a:extLst>
                </p:cNvPr>
                <p:cNvSpPr>
                  <a:spLocks/>
                </p:cNvSpPr>
                <p:nvPr/>
              </p:nvSpPr>
              <p:spPr>
                <a:xfrm>
                  <a:off x="4160044" y="3090863"/>
                  <a:ext cx="1728787" cy="354806"/>
                </a:xfrm>
                <a:custGeom>
                  <a:avLst/>
                  <a:gdLst>
                    <a:gd name="connsiteX0" fmla="*/ 1728787 w 1728787"/>
                    <a:gd name="connsiteY0" fmla="*/ 354806 h 354806"/>
                    <a:gd name="connsiteX1" fmla="*/ 1619250 w 1728787"/>
                    <a:gd name="connsiteY1" fmla="*/ 354806 h 354806"/>
                    <a:gd name="connsiteX2" fmla="*/ 1619250 w 1728787"/>
                    <a:gd name="connsiteY2" fmla="*/ 321468 h 354806"/>
                    <a:gd name="connsiteX3" fmla="*/ 1178719 w 1728787"/>
                    <a:gd name="connsiteY3" fmla="*/ 321468 h 354806"/>
                    <a:gd name="connsiteX4" fmla="*/ 1169194 w 1728787"/>
                    <a:gd name="connsiteY4" fmla="*/ 311943 h 354806"/>
                    <a:gd name="connsiteX5" fmla="*/ 1159669 w 1728787"/>
                    <a:gd name="connsiteY5" fmla="*/ 302418 h 354806"/>
                    <a:gd name="connsiteX6" fmla="*/ 1159669 w 1728787"/>
                    <a:gd name="connsiteY6" fmla="*/ 283368 h 354806"/>
                    <a:gd name="connsiteX7" fmla="*/ 1062037 w 1728787"/>
                    <a:gd name="connsiteY7" fmla="*/ 283368 h 354806"/>
                    <a:gd name="connsiteX8" fmla="*/ 1050131 w 1728787"/>
                    <a:gd name="connsiteY8" fmla="*/ 271462 h 354806"/>
                    <a:gd name="connsiteX9" fmla="*/ 997744 w 1728787"/>
                    <a:gd name="connsiteY9" fmla="*/ 271462 h 354806"/>
                    <a:gd name="connsiteX10" fmla="*/ 988219 w 1728787"/>
                    <a:gd name="connsiteY10" fmla="*/ 261937 h 354806"/>
                    <a:gd name="connsiteX11" fmla="*/ 945356 w 1728787"/>
                    <a:gd name="connsiteY11" fmla="*/ 261937 h 354806"/>
                    <a:gd name="connsiteX12" fmla="*/ 945356 w 1728787"/>
                    <a:gd name="connsiteY12" fmla="*/ 238125 h 354806"/>
                    <a:gd name="connsiteX13" fmla="*/ 897731 w 1728787"/>
                    <a:gd name="connsiteY13" fmla="*/ 238125 h 354806"/>
                    <a:gd name="connsiteX14" fmla="*/ 890587 w 1728787"/>
                    <a:gd name="connsiteY14" fmla="*/ 230981 h 354806"/>
                    <a:gd name="connsiteX15" fmla="*/ 864394 w 1728787"/>
                    <a:gd name="connsiteY15" fmla="*/ 230981 h 354806"/>
                    <a:gd name="connsiteX16" fmla="*/ 847725 w 1728787"/>
                    <a:gd name="connsiteY16" fmla="*/ 214312 h 354806"/>
                    <a:gd name="connsiteX17" fmla="*/ 752475 w 1728787"/>
                    <a:gd name="connsiteY17" fmla="*/ 214312 h 354806"/>
                    <a:gd name="connsiteX18" fmla="*/ 742950 w 1728787"/>
                    <a:gd name="connsiteY18" fmla="*/ 214312 h 354806"/>
                    <a:gd name="connsiteX19" fmla="*/ 716756 w 1728787"/>
                    <a:gd name="connsiteY19" fmla="*/ 214312 h 354806"/>
                    <a:gd name="connsiteX20" fmla="*/ 702469 w 1728787"/>
                    <a:gd name="connsiteY20" fmla="*/ 200025 h 354806"/>
                    <a:gd name="connsiteX21" fmla="*/ 619125 w 1728787"/>
                    <a:gd name="connsiteY21" fmla="*/ 200025 h 354806"/>
                    <a:gd name="connsiteX22" fmla="*/ 588169 w 1728787"/>
                    <a:gd name="connsiteY22" fmla="*/ 200025 h 354806"/>
                    <a:gd name="connsiteX23" fmla="*/ 588169 w 1728787"/>
                    <a:gd name="connsiteY23" fmla="*/ 188118 h 354806"/>
                    <a:gd name="connsiteX24" fmla="*/ 557212 w 1728787"/>
                    <a:gd name="connsiteY24" fmla="*/ 188118 h 354806"/>
                    <a:gd name="connsiteX25" fmla="*/ 557212 w 1728787"/>
                    <a:gd name="connsiteY25" fmla="*/ 169068 h 354806"/>
                    <a:gd name="connsiteX26" fmla="*/ 540544 w 1728787"/>
                    <a:gd name="connsiteY26" fmla="*/ 169068 h 354806"/>
                    <a:gd name="connsiteX27" fmla="*/ 531019 w 1728787"/>
                    <a:gd name="connsiteY27" fmla="*/ 159543 h 354806"/>
                    <a:gd name="connsiteX28" fmla="*/ 440531 w 1728787"/>
                    <a:gd name="connsiteY28" fmla="*/ 159543 h 354806"/>
                    <a:gd name="connsiteX29" fmla="*/ 431006 w 1728787"/>
                    <a:gd name="connsiteY29" fmla="*/ 150018 h 354806"/>
                    <a:gd name="connsiteX30" fmla="*/ 388144 w 1728787"/>
                    <a:gd name="connsiteY30" fmla="*/ 150018 h 354806"/>
                    <a:gd name="connsiteX31" fmla="*/ 388144 w 1728787"/>
                    <a:gd name="connsiteY31" fmla="*/ 123825 h 354806"/>
                    <a:gd name="connsiteX32" fmla="*/ 364331 w 1728787"/>
                    <a:gd name="connsiteY32" fmla="*/ 123825 h 354806"/>
                    <a:gd name="connsiteX33" fmla="*/ 359569 w 1728787"/>
                    <a:gd name="connsiteY33" fmla="*/ 119063 h 354806"/>
                    <a:gd name="connsiteX34" fmla="*/ 328612 w 1728787"/>
                    <a:gd name="connsiteY34" fmla="*/ 119063 h 354806"/>
                    <a:gd name="connsiteX35" fmla="*/ 328612 w 1728787"/>
                    <a:gd name="connsiteY35" fmla="*/ 104775 h 354806"/>
                    <a:gd name="connsiteX36" fmla="*/ 240506 w 1728787"/>
                    <a:gd name="connsiteY36" fmla="*/ 104775 h 354806"/>
                    <a:gd name="connsiteX37" fmla="*/ 233362 w 1728787"/>
                    <a:gd name="connsiteY37" fmla="*/ 97631 h 354806"/>
                    <a:gd name="connsiteX38" fmla="*/ 214312 w 1728787"/>
                    <a:gd name="connsiteY38" fmla="*/ 97631 h 354806"/>
                    <a:gd name="connsiteX39" fmla="*/ 204787 w 1728787"/>
                    <a:gd name="connsiteY39" fmla="*/ 88106 h 354806"/>
                    <a:gd name="connsiteX40" fmla="*/ 171450 w 1728787"/>
                    <a:gd name="connsiteY40" fmla="*/ 88106 h 354806"/>
                    <a:gd name="connsiteX41" fmla="*/ 157162 w 1728787"/>
                    <a:gd name="connsiteY41" fmla="*/ 73818 h 354806"/>
                    <a:gd name="connsiteX42" fmla="*/ 150019 w 1728787"/>
                    <a:gd name="connsiteY42" fmla="*/ 66675 h 354806"/>
                    <a:gd name="connsiteX43" fmla="*/ 150019 w 1728787"/>
                    <a:gd name="connsiteY43" fmla="*/ 45243 h 354806"/>
                    <a:gd name="connsiteX44" fmla="*/ 135731 w 1728787"/>
                    <a:gd name="connsiteY44" fmla="*/ 45243 h 354806"/>
                    <a:gd name="connsiteX45" fmla="*/ 135731 w 1728787"/>
                    <a:gd name="connsiteY45" fmla="*/ 26193 h 354806"/>
                    <a:gd name="connsiteX46" fmla="*/ 123825 w 1728787"/>
                    <a:gd name="connsiteY46" fmla="*/ 26193 h 354806"/>
                    <a:gd name="connsiteX47" fmla="*/ 114300 w 1728787"/>
                    <a:gd name="connsiteY47" fmla="*/ 16668 h 354806"/>
                    <a:gd name="connsiteX48" fmla="*/ 42862 w 1728787"/>
                    <a:gd name="connsiteY48" fmla="*/ 16668 h 354806"/>
                    <a:gd name="connsiteX49" fmla="*/ 42862 w 1728787"/>
                    <a:gd name="connsiteY49" fmla="*/ 0 h 354806"/>
                    <a:gd name="connsiteX50" fmla="*/ 21431 w 1728787"/>
                    <a:gd name="connsiteY50" fmla="*/ 0 h 354806"/>
                    <a:gd name="connsiteX51" fmla="*/ 0 w 1728787"/>
                    <a:gd name="connsiteY51"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28787" h="354806">
                      <a:moveTo>
                        <a:pt x="1728787" y="354806"/>
                      </a:moveTo>
                      <a:lnTo>
                        <a:pt x="1619250" y="354806"/>
                      </a:lnTo>
                      <a:lnTo>
                        <a:pt x="1619250" y="321468"/>
                      </a:lnTo>
                      <a:lnTo>
                        <a:pt x="1178719" y="321468"/>
                      </a:lnTo>
                      <a:lnTo>
                        <a:pt x="1169194" y="311943"/>
                      </a:lnTo>
                      <a:lnTo>
                        <a:pt x="1159669" y="302418"/>
                      </a:lnTo>
                      <a:lnTo>
                        <a:pt x="1159669" y="283368"/>
                      </a:lnTo>
                      <a:lnTo>
                        <a:pt x="1062037" y="283368"/>
                      </a:lnTo>
                      <a:lnTo>
                        <a:pt x="1050131" y="271462"/>
                      </a:lnTo>
                      <a:lnTo>
                        <a:pt x="997744" y="271462"/>
                      </a:lnTo>
                      <a:lnTo>
                        <a:pt x="988219" y="261937"/>
                      </a:lnTo>
                      <a:lnTo>
                        <a:pt x="945356" y="261937"/>
                      </a:lnTo>
                      <a:lnTo>
                        <a:pt x="945356" y="238125"/>
                      </a:lnTo>
                      <a:lnTo>
                        <a:pt x="897731" y="238125"/>
                      </a:lnTo>
                      <a:lnTo>
                        <a:pt x="890587" y="230981"/>
                      </a:lnTo>
                      <a:lnTo>
                        <a:pt x="864394" y="230981"/>
                      </a:lnTo>
                      <a:lnTo>
                        <a:pt x="847725" y="214312"/>
                      </a:lnTo>
                      <a:lnTo>
                        <a:pt x="752475" y="214312"/>
                      </a:lnTo>
                      <a:lnTo>
                        <a:pt x="742950" y="214312"/>
                      </a:lnTo>
                      <a:lnTo>
                        <a:pt x="716756" y="214312"/>
                      </a:lnTo>
                      <a:lnTo>
                        <a:pt x="702469" y="200025"/>
                      </a:lnTo>
                      <a:lnTo>
                        <a:pt x="619125" y="200025"/>
                      </a:lnTo>
                      <a:lnTo>
                        <a:pt x="588169" y="200025"/>
                      </a:lnTo>
                      <a:lnTo>
                        <a:pt x="588169" y="188118"/>
                      </a:lnTo>
                      <a:lnTo>
                        <a:pt x="557212" y="188118"/>
                      </a:lnTo>
                      <a:lnTo>
                        <a:pt x="557212" y="169068"/>
                      </a:lnTo>
                      <a:lnTo>
                        <a:pt x="540544" y="169068"/>
                      </a:lnTo>
                      <a:lnTo>
                        <a:pt x="531019" y="159543"/>
                      </a:lnTo>
                      <a:lnTo>
                        <a:pt x="440531" y="159543"/>
                      </a:lnTo>
                      <a:lnTo>
                        <a:pt x="431006" y="150018"/>
                      </a:lnTo>
                      <a:lnTo>
                        <a:pt x="388144" y="150018"/>
                      </a:lnTo>
                      <a:lnTo>
                        <a:pt x="388144" y="123825"/>
                      </a:lnTo>
                      <a:lnTo>
                        <a:pt x="364331" y="123825"/>
                      </a:lnTo>
                      <a:lnTo>
                        <a:pt x="359569" y="119063"/>
                      </a:lnTo>
                      <a:lnTo>
                        <a:pt x="328612" y="119063"/>
                      </a:lnTo>
                      <a:lnTo>
                        <a:pt x="328612" y="104775"/>
                      </a:lnTo>
                      <a:lnTo>
                        <a:pt x="240506" y="104775"/>
                      </a:lnTo>
                      <a:lnTo>
                        <a:pt x="233362" y="97631"/>
                      </a:lnTo>
                      <a:lnTo>
                        <a:pt x="214312" y="97631"/>
                      </a:lnTo>
                      <a:lnTo>
                        <a:pt x="204787" y="88106"/>
                      </a:lnTo>
                      <a:lnTo>
                        <a:pt x="171450" y="88106"/>
                      </a:lnTo>
                      <a:lnTo>
                        <a:pt x="157162" y="73818"/>
                      </a:lnTo>
                      <a:lnTo>
                        <a:pt x="150019" y="66675"/>
                      </a:lnTo>
                      <a:lnTo>
                        <a:pt x="150019" y="45243"/>
                      </a:lnTo>
                      <a:lnTo>
                        <a:pt x="135731" y="45243"/>
                      </a:lnTo>
                      <a:lnTo>
                        <a:pt x="135731" y="26193"/>
                      </a:lnTo>
                      <a:lnTo>
                        <a:pt x="123825" y="26193"/>
                      </a:lnTo>
                      <a:lnTo>
                        <a:pt x="114300" y="16668"/>
                      </a:lnTo>
                      <a:lnTo>
                        <a:pt x="42862" y="16668"/>
                      </a:lnTo>
                      <a:lnTo>
                        <a:pt x="42862" y="0"/>
                      </a:lnTo>
                      <a:lnTo>
                        <a:pt x="21431" y="0"/>
                      </a:lnTo>
                      <a:lnTo>
                        <a:pt x="0" y="0"/>
                      </a:lnTo>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3" name="Freeform: Shape 222">
                  <a:extLst>
                    <a:ext uri="{FF2B5EF4-FFF2-40B4-BE49-F238E27FC236}">
                      <a16:creationId xmlns:a16="http://schemas.microsoft.com/office/drawing/2014/main" id="{1862E971-DD12-DA8B-1259-9A2F30D6F948}"/>
                    </a:ext>
                  </a:extLst>
                </p:cNvPr>
                <p:cNvSpPr>
                  <a:spLocks/>
                </p:cNvSpPr>
                <p:nvPr/>
              </p:nvSpPr>
              <p:spPr>
                <a:xfrm>
                  <a:off x="5886450" y="3444549"/>
                  <a:ext cx="1173956" cy="205583"/>
                </a:xfrm>
                <a:custGeom>
                  <a:avLst/>
                  <a:gdLst>
                    <a:gd name="connsiteX0" fmla="*/ 1173956 w 1173956"/>
                    <a:gd name="connsiteY0" fmla="*/ 216694 h 216694"/>
                    <a:gd name="connsiteX1" fmla="*/ 711994 w 1173956"/>
                    <a:gd name="connsiteY1" fmla="*/ 216694 h 216694"/>
                    <a:gd name="connsiteX2" fmla="*/ 711994 w 1173956"/>
                    <a:gd name="connsiteY2" fmla="*/ 100013 h 216694"/>
                    <a:gd name="connsiteX3" fmla="*/ 342900 w 1173956"/>
                    <a:gd name="connsiteY3" fmla="*/ 100013 h 216694"/>
                    <a:gd name="connsiteX4" fmla="*/ 342900 w 1173956"/>
                    <a:gd name="connsiteY4" fmla="*/ 50006 h 216694"/>
                    <a:gd name="connsiteX5" fmla="*/ 285750 w 1173956"/>
                    <a:gd name="connsiteY5" fmla="*/ 50006 h 216694"/>
                    <a:gd name="connsiteX6" fmla="*/ 285750 w 1173956"/>
                    <a:gd name="connsiteY6" fmla="*/ 0 h 216694"/>
                    <a:gd name="connsiteX7" fmla="*/ 0 w 1173956"/>
                    <a:gd name="connsiteY7"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956" h="216694">
                      <a:moveTo>
                        <a:pt x="1173956" y="216694"/>
                      </a:moveTo>
                      <a:lnTo>
                        <a:pt x="711994" y="216694"/>
                      </a:lnTo>
                      <a:lnTo>
                        <a:pt x="711994" y="100013"/>
                      </a:lnTo>
                      <a:lnTo>
                        <a:pt x="342900" y="100013"/>
                      </a:lnTo>
                      <a:lnTo>
                        <a:pt x="342900" y="50006"/>
                      </a:lnTo>
                      <a:lnTo>
                        <a:pt x="285750" y="50006"/>
                      </a:lnTo>
                      <a:lnTo>
                        <a:pt x="285750" y="0"/>
                      </a:lnTo>
                      <a:lnTo>
                        <a:pt x="0" y="0"/>
                      </a:lnTo>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grpSp>
          <p:nvGrpSpPr>
            <p:cNvPr id="310" name="sorafenib">
              <a:extLst>
                <a:ext uri="{FF2B5EF4-FFF2-40B4-BE49-F238E27FC236}">
                  <a16:creationId xmlns:a16="http://schemas.microsoft.com/office/drawing/2014/main" id="{FEFD81E5-847D-2660-4513-3F3C763A2940}"/>
                </a:ext>
              </a:extLst>
            </p:cNvPr>
            <p:cNvGrpSpPr>
              <a:grpSpLocks/>
            </p:cNvGrpSpPr>
            <p:nvPr/>
          </p:nvGrpSpPr>
          <p:grpSpPr>
            <a:xfrm>
              <a:off x="1208516" y="1930529"/>
              <a:ext cx="5537576" cy="1935472"/>
              <a:chOff x="1208516" y="1930529"/>
              <a:chExt cx="5537576" cy="1935472"/>
            </a:xfrm>
          </p:grpSpPr>
          <p:grpSp>
            <p:nvGrpSpPr>
              <p:cNvPr id="304" name="dataS">
                <a:extLst>
                  <a:ext uri="{FF2B5EF4-FFF2-40B4-BE49-F238E27FC236}">
                    <a16:creationId xmlns:a16="http://schemas.microsoft.com/office/drawing/2014/main" id="{6D2E0FC0-9A1D-93A2-3E3B-97E48C998CD5}"/>
                  </a:ext>
                </a:extLst>
              </p:cNvPr>
              <p:cNvGrpSpPr>
                <a:grpSpLocks/>
              </p:cNvGrpSpPr>
              <p:nvPr/>
            </p:nvGrpSpPr>
            <p:grpSpPr>
              <a:xfrm>
                <a:off x="1208516" y="1930529"/>
                <a:ext cx="5537576" cy="1935472"/>
                <a:chOff x="1208516" y="1930529"/>
                <a:chExt cx="5537576" cy="1935472"/>
              </a:xfrm>
            </p:grpSpPr>
            <p:sp>
              <p:nvSpPr>
                <p:cNvPr id="226" name="Plus Sign 225">
                  <a:extLst>
                    <a:ext uri="{FF2B5EF4-FFF2-40B4-BE49-F238E27FC236}">
                      <a16:creationId xmlns:a16="http://schemas.microsoft.com/office/drawing/2014/main" id="{DC766E4A-3156-196E-26AC-394870702A09}"/>
                    </a:ext>
                  </a:extLst>
                </p:cNvPr>
                <p:cNvSpPr>
                  <a:spLocks/>
                </p:cNvSpPr>
                <p:nvPr/>
              </p:nvSpPr>
              <p:spPr>
                <a:xfrm>
                  <a:off x="6668564"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7" name="Plus Sign 226">
                  <a:extLst>
                    <a:ext uri="{FF2B5EF4-FFF2-40B4-BE49-F238E27FC236}">
                      <a16:creationId xmlns:a16="http://schemas.microsoft.com/office/drawing/2014/main" id="{B5D97BD6-FB8B-069E-2DAF-49602D667499}"/>
                    </a:ext>
                  </a:extLst>
                </p:cNvPr>
                <p:cNvSpPr>
                  <a:spLocks/>
                </p:cNvSpPr>
                <p:nvPr/>
              </p:nvSpPr>
              <p:spPr>
                <a:xfrm>
                  <a:off x="6624118"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8" name="Plus Sign 227">
                  <a:extLst>
                    <a:ext uri="{FF2B5EF4-FFF2-40B4-BE49-F238E27FC236}">
                      <a16:creationId xmlns:a16="http://schemas.microsoft.com/office/drawing/2014/main" id="{D3FA7E98-5C86-D547-EAEE-070CEB4E8C83}"/>
                    </a:ext>
                  </a:extLst>
                </p:cNvPr>
                <p:cNvSpPr>
                  <a:spLocks/>
                </p:cNvSpPr>
                <p:nvPr/>
              </p:nvSpPr>
              <p:spPr>
                <a:xfrm>
                  <a:off x="6565685"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9" name="Plus Sign 228">
                  <a:extLst>
                    <a:ext uri="{FF2B5EF4-FFF2-40B4-BE49-F238E27FC236}">
                      <a16:creationId xmlns:a16="http://schemas.microsoft.com/office/drawing/2014/main" id="{A19F8F54-7783-9B80-3AE2-A53D45531850}"/>
                    </a:ext>
                  </a:extLst>
                </p:cNvPr>
                <p:cNvSpPr>
                  <a:spLocks/>
                </p:cNvSpPr>
                <p:nvPr/>
              </p:nvSpPr>
              <p:spPr>
                <a:xfrm>
                  <a:off x="6548250"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0" name="Plus Sign 229">
                  <a:extLst>
                    <a:ext uri="{FF2B5EF4-FFF2-40B4-BE49-F238E27FC236}">
                      <a16:creationId xmlns:a16="http://schemas.microsoft.com/office/drawing/2014/main" id="{29BBAC29-BBA2-4100-2C8E-F3C997DBFFA7}"/>
                    </a:ext>
                  </a:extLst>
                </p:cNvPr>
                <p:cNvSpPr>
                  <a:spLocks/>
                </p:cNvSpPr>
                <p:nvPr/>
              </p:nvSpPr>
              <p:spPr>
                <a:xfrm>
                  <a:off x="6530815"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1" name="Plus Sign 230">
                  <a:extLst>
                    <a:ext uri="{FF2B5EF4-FFF2-40B4-BE49-F238E27FC236}">
                      <a16:creationId xmlns:a16="http://schemas.microsoft.com/office/drawing/2014/main" id="{4F8EA268-25C8-2747-7879-89C4CA6D7B39}"/>
                    </a:ext>
                  </a:extLst>
                </p:cNvPr>
                <p:cNvSpPr>
                  <a:spLocks/>
                </p:cNvSpPr>
                <p:nvPr/>
              </p:nvSpPr>
              <p:spPr>
                <a:xfrm>
                  <a:off x="6520947"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2" name="Plus Sign 231">
                  <a:extLst>
                    <a:ext uri="{FF2B5EF4-FFF2-40B4-BE49-F238E27FC236}">
                      <a16:creationId xmlns:a16="http://schemas.microsoft.com/office/drawing/2014/main" id="{BC2CFFB6-86E0-7552-2CD3-CD2F1A6BF4F4}"/>
                    </a:ext>
                  </a:extLst>
                </p:cNvPr>
                <p:cNvSpPr>
                  <a:spLocks/>
                </p:cNvSpPr>
                <p:nvPr/>
              </p:nvSpPr>
              <p:spPr>
                <a:xfrm>
                  <a:off x="6489817"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3" name="Plus Sign 232">
                  <a:extLst>
                    <a:ext uri="{FF2B5EF4-FFF2-40B4-BE49-F238E27FC236}">
                      <a16:creationId xmlns:a16="http://schemas.microsoft.com/office/drawing/2014/main" id="{325515C6-CD03-3CDA-1442-04412E0328B9}"/>
                    </a:ext>
                  </a:extLst>
                </p:cNvPr>
                <p:cNvSpPr>
                  <a:spLocks/>
                </p:cNvSpPr>
                <p:nvPr/>
              </p:nvSpPr>
              <p:spPr>
                <a:xfrm>
                  <a:off x="6474703"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4" name="Plus Sign 233">
                  <a:extLst>
                    <a:ext uri="{FF2B5EF4-FFF2-40B4-BE49-F238E27FC236}">
                      <a16:creationId xmlns:a16="http://schemas.microsoft.com/office/drawing/2014/main" id="{2204880E-2CAC-0D56-A3D4-9016DDE531B2}"/>
                    </a:ext>
                  </a:extLst>
                </p:cNvPr>
                <p:cNvSpPr>
                  <a:spLocks/>
                </p:cNvSpPr>
                <p:nvPr/>
              </p:nvSpPr>
              <p:spPr>
                <a:xfrm>
                  <a:off x="6414666"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5" name="Plus Sign 234">
                  <a:extLst>
                    <a:ext uri="{FF2B5EF4-FFF2-40B4-BE49-F238E27FC236}">
                      <a16:creationId xmlns:a16="http://schemas.microsoft.com/office/drawing/2014/main" id="{67ED4236-EED3-EC6F-8C76-9B7C8A86383C}"/>
                    </a:ext>
                  </a:extLst>
                </p:cNvPr>
                <p:cNvSpPr>
                  <a:spLocks/>
                </p:cNvSpPr>
                <p:nvPr/>
              </p:nvSpPr>
              <p:spPr>
                <a:xfrm>
                  <a:off x="6262881"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6" name="Plus Sign 235">
                  <a:extLst>
                    <a:ext uri="{FF2B5EF4-FFF2-40B4-BE49-F238E27FC236}">
                      <a16:creationId xmlns:a16="http://schemas.microsoft.com/office/drawing/2014/main" id="{83B805B5-0D3E-A32C-DC77-C9D7D1C0C0CB}"/>
                    </a:ext>
                  </a:extLst>
                </p:cNvPr>
                <p:cNvSpPr>
                  <a:spLocks/>
                </p:cNvSpPr>
                <p:nvPr/>
              </p:nvSpPr>
              <p:spPr>
                <a:xfrm>
                  <a:off x="6249800"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7" name="Plus Sign 236">
                  <a:extLst>
                    <a:ext uri="{FF2B5EF4-FFF2-40B4-BE49-F238E27FC236}">
                      <a16:creationId xmlns:a16="http://schemas.microsoft.com/office/drawing/2014/main" id="{22BCDBA0-7F9D-D0F2-EF4E-959ED9D8160E}"/>
                    </a:ext>
                  </a:extLst>
                </p:cNvPr>
                <p:cNvSpPr>
                  <a:spLocks/>
                </p:cNvSpPr>
                <p:nvPr/>
              </p:nvSpPr>
              <p:spPr>
                <a:xfrm>
                  <a:off x="6224117"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8" name="Plus Sign 237">
                  <a:extLst>
                    <a:ext uri="{FF2B5EF4-FFF2-40B4-BE49-F238E27FC236}">
                      <a16:creationId xmlns:a16="http://schemas.microsoft.com/office/drawing/2014/main" id="{F2898067-ECFC-845E-EFBE-07856D1ED64E}"/>
                    </a:ext>
                  </a:extLst>
                </p:cNvPr>
                <p:cNvSpPr>
                  <a:spLocks/>
                </p:cNvSpPr>
                <p:nvPr/>
              </p:nvSpPr>
              <p:spPr>
                <a:xfrm>
                  <a:off x="6168218"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9" name="Plus Sign 238">
                  <a:extLst>
                    <a:ext uri="{FF2B5EF4-FFF2-40B4-BE49-F238E27FC236}">
                      <a16:creationId xmlns:a16="http://schemas.microsoft.com/office/drawing/2014/main" id="{1ABAAFF2-09E6-F573-BA60-21DBBC066D65}"/>
                    </a:ext>
                  </a:extLst>
                </p:cNvPr>
                <p:cNvSpPr>
                  <a:spLocks/>
                </p:cNvSpPr>
                <p:nvPr/>
              </p:nvSpPr>
              <p:spPr>
                <a:xfrm>
                  <a:off x="6014084" y="374387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0" name="Plus Sign 239">
                  <a:extLst>
                    <a:ext uri="{FF2B5EF4-FFF2-40B4-BE49-F238E27FC236}">
                      <a16:creationId xmlns:a16="http://schemas.microsoft.com/office/drawing/2014/main" id="{65B57541-CC42-A95D-AFDA-A8CBFD88F0F9}"/>
                    </a:ext>
                  </a:extLst>
                </p:cNvPr>
                <p:cNvSpPr>
                  <a:spLocks/>
                </p:cNvSpPr>
                <p:nvPr/>
              </p:nvSpPr>
              <p:spPr>
                <a:xfrm>
                  <a:off x="5873186"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1" name="Plus Sign 240">
                  <a:extLst>
                    <a:ext uri="{FF2B5EF4-FFF2-40B4-BE49-F238E27FC236}">
                      <a16:creationId xmlns:a16="http://schemas.microsoft.com/office/drawing/2014/main" id="{7FA07D46-5946-603D-B233-ED653FE61917}"/>
                    </a:ext>
                  </a:extLst>
                </p:cNvPr>
                <p:cNvSpPr>
                  <a:spLocks/>
                </p:cNvSpPr>
                <p:nvPr/>
              </p:nvSpPr>
              <p:spPr>
                <a:xfrm>
                  <a:off x="5877350"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2" name="Plus Sign 241">
                  <a:extLst>
                    <a:ext uri="{FF2B5EF4-FFF2-40B4-BE49-F238E27FC236}">
                      <a16:creationId xmlns:a16="http://schemas.microsoft.com/office/drawing/2014/main" id="{887F7D95-08D5-4271-DCC1-9334B82484D7}"/>
                    </a:ext>
                  </a:extLst>
                </p:cNvPr>
                <p:cNvSpPr>
                  <a:spLocks/>
                </p:cNvSpPr>
                <p:nvPr/>
              </p:nvSpPr>
              <p:spPr>
                <a:xfrm>
                  <a:off x="5904571"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3" name="Plus Sign 242">
                  <a:extLst>
                    <a:ext uri="{FF2B5EF4-FFF2-40B4-BE49-F238E27FC236}">
                      <a16:creationId xmlns:a16="http://schemas.microsoft.com/office/drawing/2014/main" id="{93933347-807F-7B6B-94F3-ACDAFEE0A83F}"/>
                    </a:ext>
                  </a:extLst>
                </p:cNvPr>
                <p:cNvSpPr>
                  <a:spLocks/>
                </p:cNvSpPr>
                <p:nvPr/>
              </p:nvSpPr>
              <p:spPr>
                <a:xfrm>
                  <a:off x="5933223"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4" name="Plus Sign 243">
                  <a:extLst>
                    <a:ext uri="{FF2B5EF4-FFF2-40B4-BE49-F238E27FC236}">
                      <a16:creationId xmlns:a16="http://schemas.microsoft.com/office/drawing/2014/main" id="{FA888561-8D62-2E49-DA42-02761D091EE6}"/>
                    </a:ext>
                  </a:extLst>
                </p:cNvPr>
                <p:cNvSpPr>
                  <a:spLocks/>
                </p:cNvSpPr>
                <p:nvPr/>
              </p:nvSpPr>
              <p:spPr>
                <a:xfrm>
                  <a:off x="5958449" y="373776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5" name="Plus Sign 244">
                  <a:extLst>
                    <a:ext uri="{FF2B5EF4-FFF2-40B4-BE49-F238E27FC236}">
                      <a16:creationId xmlns:a16="http://schemas.microsoft.com/office/drawing/2014/main" id="{012C5224-C412-D892-4372-08A1263D5145}"/>
                    </a:ext>
                  </a:extLst>
                </p:cNvPr>
                <p:cNvSpPr>
                  <a:spLocks/>
                </p:cNvSpPr>
                <p:nvPr/>
              </p:nvSpPr>
              <p:spPr>
                <a:xfrm>
                  <a:off x="5684579"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6" name="Plus Sign 245">
                  <a:extLst>
                    <a:ext uri="{FF2B5EF4-FFF2-40B4-BE49-F238E27FC236}">
                      <a16:creationId xmlns:a16="http://schemas.microsoft.com/office/drawing/2014/main" id="{996F0CD1-AE54-C9DB-F174-A63A785E239D}"/>
                    </a:ext>
                  </a:extLst>
                </p:cNvPr>
                <p:cNvSpPr>
                  <a:spLocks/>
                </p:cNvSpPr>
                <p:nvPr/>
              </p:nvSpPr>
              <p:spPr>
                <a:xfrm>
                  <a:off x="5704983"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7" name="Plus Sign 246">
                  <a:extLst>
                    <a:ext uri="{FF2B5EF4-FFF2-40B4-BE49-F238E27FC236}">
                      <a16:creationId xmlns:a16="http://schemas.microsoft.com/office/drawing/2014/main" id="{A2571B94-C93D-C86D-B506-91E11C37A9B7}"/>
                    </a:ext>
                  </a:extLst>
                </p:cNvPr>
                <p:cNvSpPr>
                  <a:spLocks/>
                </p:cNvSpPr>
                <p:nvPr/>
              </p:nvSpPr>
              <p:spPr>
                <a:xfrm>
                  <a:off x="5714998"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8" name="Plus Sign 247">
                  <a:extLst>
                    <a:ext uri="{FF2B5EF4-FFF2-40B4-BE49-F238E27FC236}">
                      <a16:creationId xmlns:a16="http://schemas.microsoft.com/office/drawing/2014/main" id="{B39D5FE8-3DA1-1679-19DC-C23E4E153F38}"/>
                    </a:ext>
                  </a:extLst>
                </p:cNvPr>
                <p:cNvSpPr>
                  <a:spLocks/>
                </p:cNvSpPr>
                <p:nvPr/>
              </p:nvSpPr>
              <p:spPr>
                <a:xfrm>
                  <a:off x="5748416"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9" name="Plus Sign 248">
                  <a:extLst>
                    <a:ext uri="{FF2B5EF4-FFF2-40B4-BE49-F238E27FC236}">
                      <a16:creationId xmlns:a16="http://schemas.microsoft.com/office/drawing/2014/main" id="{8122337F-53A1-84FC-44DE-9CA68B4EA788}"/>
                    </a:ext>
                  </a:extLst>
                </p:cNvPr>
                <p:cNvSpPr>
                  <a:spLocks/>
                </p:cNvSpPr>
                <p:nvPr/>
              </p:nvSpPr>
              <p:spPr>
                <a:xfrm>
                  <a:off x="5754410"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50" name="Plus Sign 249">
                  <a:extLst>
                    <a:ext uri="{FF2B5EF4-FFF2-40B4-BE49-F238E27FC236}">
                      <a16:creationId xmlns:a16="http://schemas.microsoft.com/office/drawing/2014/main" id="{853581E3-464B-91F3-F019-C8C023A9E1E6}"/>
                    </a:ext>
                  </a:extLst>
                </p:cNvPr>
                <p:cNvSpPr>
                  <a:spLocks/>
                </p:cNvSpPr>
                <p:nvPr/>
              </p:nvSpPr>
              <p:spPr>
                <a:xfrm>
                  <a:off x="5610700"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51" name="Plus Sign 250">
                  <a:extLst>
                    <a:ext uri="{FF2B5EF4-FFF2-40B4-BE49-F238E27FC236}">
                      <a16:creationId xmlns:a16="http://schemas.microsoft.com/office/drawing/2014/main" id="{B5BB1788-A6B8-0E3A-D71B-51047C885F06}"/>
                    </a:ext>
                  </a:extLst>
                </p:cNvPr>
                <p:cNvSpPr>
                  <a:spLocks/>
                </p:cNvSpPr>
                <p:nvPr/>
              </p:nvSpPr>
              <p:spPr>
                <a:xfrm>
                  <a:off x="5620761"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0" name="Plus Sign 259">
                  <a:extLst>
                    <a:ext uri="{FF2B5EF4-FFF2-40B4-BE49-F238E27FC236}">
                      <a16:creationId xmlns:a16="http://schemas.microsoft.com/office/drawing/2014/main" id="{7127CA52-D9B3-8EFE-5502-72D0A487135F}"/>
                    </a:ext>
                  </a:extLst>
                </p:cNvPr>
                <p:cNvSpPr>
                  <a:spLocks/>
                </p:cNvSpPr>
                <p:nvPr/>
              </p:nvSpPr>
              <p:spPr>
                <a:xfrm>
                  <a:off x="5597492"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1" name="Plus Sign 260">
                  <a:extLst>
                    <a:ext uri="{FF2B5EF4-FFF2-40B4-BE49-F238E27FC236}">
                      <a16:creationId xmlns:a16="http://schemas.microsoft.com/office/drawing/2014/main" id="{D68C7BDB-8478-51A1-81EC-09C6A225075F}"/>
                    </a:ext>
                  </a:extLst>
                </p:cNvPr>
                <p:cNvSpPr>
                  <a:spLocks/>
                </p:cNvSpPr>
                <p:nvPr/>
              </p:nvSpPr>
              <p:spPr>
                <a:xfrm>
                  <a:off x="4309503" y="35274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2" name="Plus Sign 261">
                  <a:extLst>
                    <a:ext uri="{FF2B5EF4-FFF2-40B4-BE49-F238E27FC236}">
                      <a16:creationId xmlns:a16="http://schemas.microsoft.com/office/drawing/2014/main" id="{816AD05E-FA74-42FC-3401-58A7469CF657}"/>
                    </a:ext>
                  </a:extLst>
                </p:cNvPr>
                <p:cNvSpPr>
                  <a:spLocks/>
                </p:cNvSpPr>
                <p:nvPr/>
              </p:nvSpPr>
              <p:spPr>
                <a:xfrm>
                  <a:off x="4407373" y="35274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3" name="Plus Sign 262">
                  <a:extLst>
                    <a:ext uri="{FF2B5EF4-FFF2-40B4-BE49-F238E27FC236}">
                      <a16:creationId xmlns:a16="http://schemas.microsoft.com/office/drawing/2014/main" id="{965ADCAB-0374-F587-270C-163564E459C8}"/>
                    </a:ext>
                  </a:extLst>
                </p:cNvPr>
                <p:cNvSpPr>
                  <a:spLocks/>
                </p:cNvSpPr>
                <p:nvPr/>
              </p:nvSpPr>
              <p:spPr>
                <a:xfrm>
                  <a:off x="4442698" y="35274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4" name="Plus Sign 263">
                  <a:extLst>
                    <a:ext uri="{FF2B5EF4-FFF2-40B4-BE49-F238E27FC236}">
                      <a16:creationId xmlns:a16="http://schemas.microsoft.com/office/drawing/2014/main" id="{8FFEFE7A-904D-539F-9090-5E622EE1C272}"/>
                    </a:ext>
                  </a:extLst>
                </p:cNvPr>
                <p:cNvSpPr>
                  <a:spLocks/>
                </p:cNvSpPr>
                <p:nvPr/>
              </p:nvSpPr>
              <p:spPr>
                <a:xfrm>
                  <a:off x="4715214" y="356160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5" name="Plus Sign 264">
                  <a:extLst>
                    <a:ext uri="{FF2B5EF4-FFF2-40B4-BE49-F238E27FC236}">
                      <a16:creationId xmlns:a16="http://schemas.microsoft.com/office/drawing/2014/main" id="{5A40BFAC-E558-C8E6-B93C-7461A4EB11D9}"/>
                    </a:ext>
                  </a:extLst>
                </p:cNvPr>
                <p:cNvSpPr>
                  <a:spLocks/>
                </p:cNvSpPr>
                <p:nvPr/>
              </p:nvSpPr>
              <p:spPr>
                <a:xfrm>
                  <a:off x="4739128" y="356160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6" name="Plus Sign 265">
                  <a:extLst>
                    <a:ext uri="{FF2B5EF4-FFF2-40B4-BE49-F238E27FC236}">
                      <a16:creationId xmlns:a16="http://schemas.microsoft.com/office/drawing/2014/main" id="{C550F636-3C86-FA79-D490-9961B9AA2AB8}"/>
                    </a:ext>
                  </a:extLst>
                </p:cNvPr>
                <p:cNvSpPr>
                  <a:spLocks/>
                </p:cNvSpPr>
                <p:nvPr/>
              </p:nvSpPr>
              <p:spPr>
                <a:xfrm>
                  <a:off x="4764104" y="356160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7" name="Plus Sign 266">
                  <a:extLst>
                    <a:ext uri="{FF2B5EF4-FFF2-40B4-BE49-F238E27FC236}">
                      <a16:creationId xmlns:a16="http://schemas.microsoft.com/office/drawing/2014/main" id="{9B0FCEEA-0FEE-C3D7-2508-16B8EF2CEB40}"/>
                    </a:ext>
                  </a:extLst>
                </p:cNvPr>
                <p:cNvSpPr>
                  <a:spLocks/>
                </p:cNvSpPr>
                <p:nvPr/>
              </p:nvSpPr>
              <p:spPr>
                <a:xfrm>
                  <a:off x="4809480" y="356875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8" name="Plus Sign 267">
                  <a:extLst>
                    <a:ext uri="{FF2B5EF4-FFF2-40B4-BE49-F238E27FC236}">
                      <a16:creationId xmlns:a16="http://schemas.microsoft.com/office/drawing/2014/main" id="{03C1EAFB-5CCA-CDFA-8E56-8B76603CF37C}"/>
                    </a:ext>
                  </a:extLst>
                </p:cNvPr>
                <p:cNvSpPr>
                  <a:spLocks/>
                </p:cNvSpPr>
                <p:nvPr/>
              </p:nvSpPr>
              <p:spPr>
                <a:xfrm>
                  <a:off x="4848244" y="360037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9" name="Plus Sign 268">
                  <a:extLst>
                    <a:ext uri="{FF2B5EF4-FFF2-40B4-BE49-F238E27FC236}">
                      <a16:creationId xmlns:a16="http://schemas.microsoft.com/office/drawing/2014/main" id="{9863DF03-DB37-7A10-2BB8-89128E87E7B1}"/>
                    </a:ext>
                  </a:extLst>
                </p:cNvPr>
                <p:cNvSpPr>
                  <a:spLocks/>
                </p:cNvSpPr>
                <p:nvPr/>
              </p:nvSpPr>
              <p:spPr>
                <a:xfrm>
                  <a:off x="4840826" y="359064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0" name="Plus Sign 269">
                  <a:extLst>
                    <a:ext uri="{FF2B5EF4-FFF2-40B4-BE49-F238E27FC236}">
                      <a16:creationId xmlns:a16="http://schemas.microsoft.com/office/drawing/2014/main" id="{BE2271AD-A374-19B7-46EE-722738587DE7}"/>
                    </a:ext>
                  </a:extLst>
                </p:cNvPr>
                <p:cNvSpPr>
                  <a:spLocks/>
                </p:cNvSpPr>
                <p:nvPr/>
              </p:nvSpPr>
              <p:spPr>
                <a:xfrm>
                  <a:off x="4912302"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1" name="Plus Sign 270">
                  <a:extLst>
                    <a:ext uri="{FF2B5EF4-FFF2-40B4-BE49-F238E27FC236}">
                      <a16:creationId xmlns:a16="http://schemas.microsoft.com/office/drawing/2014/main" id="{C59072A7-A48A-0221-B288-CC000BB4E5DC}"/>
                    </a:ext>
                  </a:extLst>
                </p:cNvPr>
                <p:cNvSpPr>
                  <a:spLocks/>
                </p:cNvSpPr>
                <p:nvPr/>
              </p:nvSpPr>
              <p:spPr>
                <a:xfrm>
                  <a:off x="4921739"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2" name="Plus Sign 271">
                  <a:extLst>
                    <a:ext uri="{FF2B5EF4-FFF2-40B4-BE49-F238E27FC236}">
                      <a16:creationId xmlns:a16="http://schemas.microsoft.com/office/drawing/2014/main" id="{559FF501-D526-DA71-F061-10636B020C2D}"/>
                    </a:ext>
                  </a:extLst>
                </p:cNvPr>
                <p:cNvSpPr>
                  <a:spLocks/>
                </p:cNvSpPr>
                <p:nvPr/>
              </p:nvSpPr>
              <p:spPr>
                <a:xfrm>
                  <a:off x="5004344"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3" name="Plus Sign 272">
                  <a:extLst>
                    <a:ext uri="{FF2B5EF4-FFF2-40B4-BE49-F238E27FC236}">
                      <a16:creationId xmlns:a16="http://schemas.microsoft.com/office/drawing/2014/main" id="{6FA70780-CC5A-786C-6750-493C7BB4FC23}"/>
                    </a:ext>
                  </a:extLst>
                </p:cNvPr>
                <p:cNvSpPr>
                  <a:spLocks/>
                </p:cNvSpPr>
                <p:nvPr/>
              </p:nvSpPr>
              <p:spPr>
                <a:xfrm>
                  <a:off x="5020849"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4" name="Plus Sign 273">
                  <a:extLst>
                    <a:ext uri="{FF2B5EF4-FFF2-40B4-BE49-F238E27FC236}">
                      <a16:creationId xmlns:a16="http://schemas.microsoft.com/office/drawing/2014/main" id="{474708A6-BF03-2EE6-11F0-BD5DD137F08F}"/>
                    </a:ext>
                  </a:extLst>
                </p:cNvPr>
                <p:cNvSpPr>
                  <a:spLocks/>
                </p:cNvSpPr>
                <p:nvPr/>
              </p:nvSpPr>
              <p:spPr>
                <a:xfrm>
                  <a:off x="5028106"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5" name="Plus Sign 274">
                  <a:extLst>
                    <a:ext uri="{FF2B5EF4-FFF2-40B4-BE49-F238E27FC236}">
                      <a16:creationId xmlns:a16="http://schemas.microsoft.com/office/drawing/2014/main" id="{F236CC9B-FDA7-E0C8-FA1F-FF2789DCEB08}"/>
                    </a:ext>
                  </a:extLst>
                </p:cNvPr>
                <p:cNvSpPr>
                  <a:spLocks/>
                </p:cNvSpPr>
                <p:nvPr/>
              </p:nvSpPr>
              <p:spPr>
                <a:xfrm>
                  <a:off x="5045669" y="361389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6" name="Plus Sign 275">
                  <a:extLst>
                    <a:ext uri="{FF2B5EF4-FFF2-40B4-BE49-F238E27FC236}">
                      <a16:creationId xmlns:a16="http://schemas.microsoft.com/office/drawing/2014/main" id="{A34A6E0F-A6FA-2054-BD0C-BE9BBAEDD67D}"/>
                    </a:ext>
                  </a:extLst>
                </p:cNvPr>
                <p:cNvSpPr>
                  <a:spLocks/>
                </p:cNvSpPr>
                <p:nvPr/>
              </p:nvSpPr>
              <p:spPr>
                <a:xfrm>
                  <a:off x="5064393"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7" name="Plus Sign 276">
                  <a:extLst>
                    <a:ext uri="{FF2B5EF4-FFF2-40B4-BE49-F238E27FC236}">
                      <a16:creationId xmlns:a16="http://schemas.microsoft.com/office/drawing/2014/main" id="{D266B783-C9DD-CE27-EAE1-EBF5291C3A23}"/>
                    </a:ext>
                  </a:extLst>
                </p:cNvPr>
                <p:cNvSpPr>
                  <a:spLocks/>
                </p:cNvSpPr>
                <p:nvPr/>
              </p:nvSpPr>
              <p:spPr>
                <a:xfrm>
                  <a:off x="5128444"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8" name="Plus Sign 277">
                  <a:extLst>
                    <a:ext uri="{FF2B5EF4-FFF2-40B4-BE49-F238E27FC236}">
                      <a16:creationId xmlns:a16="http://schemas.microsoft.com/office/drawing/2014/main" id="{D88084A8-813A-073A-3D4C-F49FA01EDCD4}"/>
                    </a:ext>
                  </a:extLst>
                </p:cNvPr>
                <p:cNvSpPr>
                  <a:spLocks/>
                </p:cNvSpPr>
                <p:nvPr/>
              </p:nvSpPr>
              <p:spPr>
                <a:xfrm>
                  <a:off x="5163016"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9" name="Plus Sign 278">
                  <a:extLst>
                    <a:ext uri="{FF2B5EF4-FFF2-40B4-BE49-F238E27FC236}">
                      <a16:creationId xmlns:a16="http://schemas.microsoft.com/office/drawing/2014/main" id="{4FF22AB6-FFE5-FED0-8F38-E3A2969B263A}"/>
                    </a:ext>
                  </a:extLst>
                </p:cNvPr>
                <p:cNvSpPr>
                  <a:spLocks/>
                </p:cNvSpPr>
                <p:nvPr/>
              </p:nvSpPr>
              <p:spPr>
                <a:xfrm>
                  <a:off x="5179740"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0" name="Plus Sign 279">
                  <a:extLst>
                    <a:ext uri="{FF2B5EF4-FFF2-40B4-BE49-F238E27FC236}">
                      <a16:creationId xmlns:a16="http://schemas.microsoft.com/office/drawing/2014/main" id="{678FE025-C16E-70F2-E906-D946DAF712F9}"/>
                    </a:ext>
                  </a:extLst>
                </p:cNvPr>
                <p:cNvSpPr>
                  <a:spLocks/>
                </p:cNvSpPr>
                <p:nvPr/>
              </p:nvSpPr>
              <p:spPr>
                <a:xfrm>
                  <a:off x="5190310"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1" name="Plus Sign 280">
                  <a:extLst>
                    <a:ext uri="{FF2B5EF4-FFF2-40B4-BE49-F238E27FC236}">
                      <a16:creationId xmlns:a16="http://schemas.microsoft.com/office/drawing/2014/main" id="{5A9065B3-2235-E812-4C67-5BCC92582FE9}"/>
                    </a:ext>
                  </a:extLst>
                </p:cNvPr>
                <p:cNvSpPr>
                  <a:spLocks/>
                </p:cNvSpPr>
                <p:nvPr/>
              </p:nvSpPr>
              <p:spPr>
                <a:xfrm>
                  <a:off x="5199537"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2" name="Plus Sign 281">
                  <a:extLst>
                    <a:ext uri="{FF2B5EF4-FFF2-40B4-BE49-F238E27FC236}">
                      <a16:creationId xmlns:a16="http://schemas.microsoft.com/office/drawing/2014/main" id="{94508217-02AD-A741-272E-E84C032D8388}"/>
                    </a:ext>
                  </a:extLst>
                </p:cNvPr>
                <p:cNvSpPr>
                  <a:spLocks/>
                </p:cNvSpPr>
                <p:nvPr/>
              </p:nvSpPr>
              <p:spPr>
                <a:xfrm>
                  <a:off x="5205972"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3" name="Plus Sign 282">
                  <a:extLst>
                    <a:ext uri="{FF2B5EF4-FFF2-40B4-BE49-F238E27FC236}">
                      <a16:creationId xmlns:a16="http://schemas.microsoft.com/office/drawing/2014/main" id="{C13ECEFA-7E61-5B5D-D1C9-B43445C77976}"/>
                    </a:ext>
                  </a:extLst>
                </p:cNvPr>
                <p:cNvSpPr>
                  <a:spLocks/>
                </p:cNvSpPr>
                <p:nvPr/>
              </p:nvSpPr>
              <p:spPr>
                <a:xfrm>
                  <a:off x="5218780"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4" name="Plus Sign 283">
                  <a:extLst>
                    <a:ext uri="{FF2B5EF4-FFF2-40B4-BE49-F238E27FC236}">
                      <a16:creationId xmlns:a16="http://schemas.microsoft.com/office/drawing/2014/main" id="{9D989C44-5577-357A-E6B2-96C27E39A8DA}"/>
                    </a:ext>
                  </a:extLst>
                </p:cNvPr>
                <p:cNvSpPr>
                  <a:spLocks/>
                </p:cNvSpPr>
                <p:nvPr/>
              </p:nvSpPr>
              <p:spPr>
                <a:xfrm>
                  <a:off x="5279849"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5" name="Plus Sign 284">
                  <a:extLst>
                    <a:ext uri="{FF2B5EF4-FFF2-40B4-BE49-F238E27FC236}">
                      <a16:creationId xmlns:a16="http://schemas.microsoft.com/office/drawing/2014/main" id="{3394DFEE-6DB0-E8FF-3BFE-A73FD95CF12E}"/>
                    </a:ext>
                  </a:extLst>
                </p:cNvPr>
                <p:cNvSpPr>
                  <a:spLocks/>
                </p:cNvSpPr>
                <p:nvPr/>
              </p:nvSpPr>
              <p:spPr>
                <a:xfrm>
                  <a:off x="5296647"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6" name="Plus Sign 285">
                  <a:extLst>
                    <a:ext uri="{FF2B5EF4-FFF2-40B4-BE49-F238E27FC236}">
                      <a16:creationId xmlns:a16="http://schemas.microsoft.com/office/drawing/2014/main" id="{AAEF3A17-B4A7-F2E4-38B4-B7C9C5AFF9DB}"/>
                    </a:ext>
                  </a:extLst>
                </p:cNvPr>
                <p:cNvSpPr>
                  <a:spLocks/>
                </p:cNvSpPr>
                <p:nvPr/>
              </p:nvSpPr>
              <p:spPr>
                <a:xfrm>
                  <a:off x="5301799"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7" name="Plus Sign 286">
                  <a:extLst>
                    <a:ext uri="{FF2B5EF4-FFF2-40B4-BE49-F238E27FC236}">
                      <a16:creationId xmlns:a16="http://schemas.microsoft.com/office/drawing/2014/main" id="{542D78A6-8374-B75B-CE4D-41E8EA1A007E}"/>
                    </a:ext>
                  </a:extLst>
                </p:cNvPr>
                <p:cNvSpPr>
                  <a:spLocks/>
                </p:cNvSpPr>
                <p:nvPr/>
              </p:nvSpPr>
              <p:spPr>
                <a:xfrm>
                  <a:off x="5342105"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8" name="Plus Sign 287">
                  <a:extLst>
                    <a:ext uri="{FF2B5EF4-FFF2-40B4-BE49-F238E27FC236}">
                      <a16:creationId xmlns:a16="http://schemas.microsoft.com/office/drawing/2014/main" id="{435D0617-3BF7-D0FF-A914-75F979D5583F}"/>
                    </a:ext>
                  </a:extLst>
                </p:cNvPr>
                <p:cNvSpPr>
                  <a:spLocks/>
                </p:cNvSpPr>
                <p:nvPr/>
              </p:nvSpPr>
              <p:spPr>
                <a:xfrm>
                  <a:off x="5420880" y="3651208"/>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9" name="Plus Sign 288">
                  <a:extLst>
                    <a:ext uri="{FF2B5EF4-FFF2-40B4-BE49-F238E27FC236}">
                      <a16:creationId xmlns:a16="http://schemas.microsoft.com/office/drawing/2014/main" id="{2D2B991D-95A9-97BC-8F91-2A5E1255A441}"/>
                    </a:ext>
                  </a:extLst>
                </p:cNvPr>
                <p:cNvSpPr>
                  <a:spLocks/>
                </p:cNvSpPr>
                <p:nvPr/>
              </p:nvSpPr>
              <p:spPr>
                <a:xfrm>
                  <a:off x="5477040" y="366519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0" name="Plus Sign 289">
                  <a:extLst>
                    <a:ext uri="{FF2B5EF4-FFF2-40B4-BE49-F238E27FC236}">
                      <a16:creationId xmlns:a16="http://schemas.microsoft.com/office/drawing/2014/main" id="{08D4133A-04BB-E983-6C61-B9D076B2F2B7}"/>
                    </a:ext>
                  </a:extLst>
                </p:cNvPr>
                <p:cNvSpPr>
                  <a:spLocks/>
                </p:cNvSpPr>
                <p:nvPr/>
              </p:nvSpPr>
              <p:spPr>
                <a:xfrm>
                  <a:off x="5500933" y="368465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1" name="Plus Sign 290">
                  <a:extLst>
                    <a:ext uri="{FF2B5EF4-FFF2-40B4-BE49-F238E27FC236}">
                      <a16:creationId xmlns:a16="http://schemas.microsoft.com/office/drawing/2014/main" id="{B8B1C3C4-39EE-57C9-CBD9-8F50A0450351}"/>
                    </a:ext>
                  </a:extLst>
                </p:cNvPr>
                <p:cNvSpPr>
                  <a:spLocks/>
                </p:cNvSpPr>
                <p:nvPr/>
              </p:nvSpPr>
              <p:spPr>
                <a:xfrm>
                  <a:off x="5524452" y="368465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2" name="Plus Sign 291">
                  <a:extLst>
                    <a:ext uri="{FF2B5EF4-FFF2-40B4-BE49-F238E27FC236}">
                      <a16:creationId xmlns:a16="http://schemas.microsoft.com/office/drawing/2014/main" id="{0773BB83-986B-3680-C7DE-50A09B55B605}"/>
                    </a:ext>
                  </a:extLst>
                </p:cNvPr>
                <p:cNvSpPr>
                  <a:spLocks/>
                </p:cNvSpPr>
                <p:nvPr/>
              </p:nvSpPr>
              <p:spPr>
                <a:xfrm>
                  <a:off x="5543163" y="368465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3" name="Plus Sign 292">
                  <a:extLst>
                    <a:ext uri="{FF2B5EF4-FFF2-40B4-BE49-F238E27FC236}">
                      <a16:creationId xmlns:a16="http://schemas.microsoft.com/office/drawing/2014/main" id="{C9274E22-6D23-843B-589C-CD70623B86FD}"/>
                    </a:ext>
                  </a:extLst>
                </p:cNvPr>
                <p:cNvSpPr>
                  <a:spLocks/>
                </p:cNvSpPr>
                <p:nvPr/>
              </p:nvSpPr>
              <p:spPr>
                <a:xfrm>
                  <a:off x="3882710" y="336415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4" name="Plus Sign 293">
                  <a:extLst>
                    <a:ext uri="{FF2B5EF4-FFF2-40B4-BE49-F238E27FC236}">
                      <a16:creationId xmlns:a16="http://schemas.microsoft.com/office/drawing/2014/main" id="{46268F90-1CA2-FAB6-B211-377EC78DDB4A}"/>
                    </a:ext>
                  </a:extLst>
                </p:cNvPr>
                <p:cNvSpPr>
                  <a:spLocks/>
                </p:cNvSpPr>
                <p:nvPr/>
              </p:nvSpPr>
              <p:spPr>
                <a:xfrm>
                  <a:off x="3452912" y="317065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5" name="Plus Sign 294">
                  <a:extLst>
                    <a:ext uri="{FF2B5EF4-FFF2-40B4-BE49-F238E27FC236}">
                      <a16:creationId xmlns:a16="http://schemas.microsoft.com/office/drawing/2014/main" id="{D2CD176B-B643-F5A2-0455-2EAC6CDD7B2A}"/>
                    </a:ext>
                  </a:extLst>
                </p:cNvPr>
                <p:cNvSpPr>
                  <a:spLocks/>
                </p:cNvSpPr>
                <p:nvPr/>
              </p:nvSpPr>
              <p:spPr>
                <a:xfrm>
                  <a:off x="2458722" y="271632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6" name="Plus Sign 295">
                  <a:extLst>
                    <a:ext uri="{FF2B5EF4-FFF2-40B4-BE49-F238E27FC236}">
                      <a16:creationId xmlns:a16="http://schemas.microsoft.com/office/drawing/2014/main" id="{842C995A-EADE-14BF-8F83-A81C76A3C271}"/>
                    </a:ext>
                  </a:extLst>
                </p:cNvPr>
                <p:cNvSpPr>
                  <a:spLocks/>
                </p:cNvSpPr>
                <p:nvPr/>
              </p:nvSpPr>
              <p:spPr>
                <a:xfrm>
                  <a:off x="2010019" y="237735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7" name="Plus Sign 296">
                  <a:extLst>
                    <a:ext uri="{FF2B5EF4-FFF2-40B4-BE49-F238E27FC236}">
                      <a16:creationId xmlns:a16="http://schemas.microsoft.com/office/drawing/2014/main" id="{096003EA-B849-E4A4-8D6B-1759F4914EAD}"/>
                    </a:ext>
                  </a:extLst>
                </p:cNvPr>
                <p:cNvSpPr>
                  <a:spLocks/>
                </p:cNvSpPr>
                <p:nvPr/>
              </p:nvSpPr>
              <p:spPr>
                <a:xfrm>
                  <a:off x="1927605" y="234465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8" name="Plus Sign 297">
                  <a:extLst>
                    <a:ext uri="{FF2B5EF4-FFF2-40B4-BE49-F238E27FC236}">
                      <a16:creationId xmlns:a16="http://schemas.microsoft.com/office/drawing/2014/main" id="{2E9BB81F-2A84-0B8F-B091-8A166A0F72AD}"/>
                    </a:ext>
                  </a:extLst>
                </p:cNvPr>
                <p:cNvSpPr>
                  <a:spLocks/>
                </p:cNvSpPr>
                <p:nvPr/>
              </p:nvSpPr>
              <p:spPr>
                <a:xfrm>
                  <a:off x="1798009" y="229982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9" name="Plus Sign 298">
                  <a:extLst>
                    <a:ext uri="{FF2B5EF4-FFF2-40B4-BE49-F238E27FC236}">
                      <a16:creationId xmlns:a16="http://schemas.microsoft.com/office/drawing/2014/main" id="{8AE7A5E2-C645-B705-4168-9DB5141F072C}"/>
                    </a:ext>
                  </a:extLst>
                </p:cNvPr>
                <p:cNvSpPr>
                  <a:spLocks/>
                </p:cNvSpPr>
                <p:nvPr/>
              </p:nvSpPr>
              <p:spPr>
                <a:xfrm>
                  <a:off x="1698209" y="22151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0" name="Plus Sign 299">
                  <a:extLst>
                    <a:ext uri="{FF2B5EF4-FFF2-40B4-BE49-F238E27FC236}">
                      <a16:creationId xmlns:a16="http://schemas.microsoft.com/office/drawing/2014/main" id="{EB10EE02-BD63-2D22-23D2-401B2A3B53BF}"/>
                    </a:ext>
                  </a:extLst>
                </p:cNvPr>
                <p:cNvSpPr>
                  <a:spLocks/>
                </p:cNvSpPr>
                <p:nvPr/>
              </p:nvSpPr>
              <p:spPr>
                <a:xfrm>
                  <a:off x="1679589" y="2185745"/>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1" name="Plus Sign 300">
                  <a:extLst>
                    <a:ext uri="{FF2B5EF4-FFF2-40B4-BE49-F238E27FC236}">
                      <a16:creationId xmlns:a16="http://schemas.microsoft.com/office/drawing/2014/main" id="{EBCF129A-1B63-3FD4-F415-0C3F4F8B611F}"/>
                    </a:ext>
                  </a:extLst>
                </p:cNvPr>
                <p:cNvSpPr>
                  <a:spLocks/>
                </p:cNvSpPr>
                <p:nvPr/>
              </p:nvSpPr>
              <p:spPr>
                <a:xfrm>
                  <a:off x="1509530" y="1998425"/>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2" name="Plus Sign 301">
                  <a:extLst>
                    <a:ext uri="{FF2B5EF4-FFF2-40B4-BE49-F238E27FC236}">
                      <a16:creationId xmlns:a16="http://schemas.microsoft.com/office/drawing/2014/main" id="{627BF205-E13C-03AA-5738-A37CDD0308B8}"/>
                    </a:ext>
                  </a:extLst>
                </p:cNvPr>
                <p:cNvSpPr>
                  <a:spLocks/>
                </p:cNvSpPr>
                <p:nvPr/>
              </p:nvSpPr>
              <p:spPr>
                <a:xfrm>
                  <a:off x="1474563" y="19461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3" name="Plus Sign 302">
                  <a:extLst>
                    <a:ext uri="{FF2B5EF4-FFF2-40B4-BE49-F238E27FC236}">
                      <a16:creationId xmlns:a16="http://schemas.microsoft.com/office/drawing/2014/main" id="{4C4B25AA-5A2F-10E8-BF8A-BE61A2FDC187}"/>
                    </a:ext>
                  </a:extLst>
                </p:cNvPr>
                <p:cNvSpPr>
                  <a:spLocks/>
                </p:cNvSpPr>
                <p:nvPr/>
              </p:nvSpPr>
              <p:spPr>
                <a:xfrm>
                  <a:off x="1208516" y="193052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nvGrpSpPr>
              <p:cNvPr id="308" name="lineS">
                <a:extLst>
                  <a:ext uri="{FF2B5EF4-FFF2-40B4-BE49-F238E27FC236}">
                    <a16:creationId xmlns:a16="http://schemas.microsoft.com/office/drawing/2014/main" id="{78A64ACD-809E-1563-BD88-AF44FF46D22B}"/>
                  </a:ext>
                </a:extLst>
              </p:cNvPr>
              <p:cNvGrpSpPr>
                <a:grpSpLocks/>
              </p:cNvGrpSpPr>
              <p:nvPr/>
            </p:nvGrpSpPr>
            <p:grpSpPr>
              <a:xfrm>
                <a:off x="1223964" y="1964531"/>
                <a:ext cx="5495924" cy="1859757"/>
                <a:chOff x="1223964" y="1964531"/>
                <a:chExt cx="5495924" cy="1859757"/>
              </a:xfrm>
            </p:grpSpPr>
            <p:sp>
              <p:nvSpPr>
                <p:cNvPr id="305" name="Freeform: Shape 304">
                  <a:extLst>
                    <a:ext uri="{FF2B5EF4-FFF2-40B4-BE49-F238E27FC236}">
                      <a16:creationId xmlns:a16="http://schemas.microsoft.com/office/drawing/2014/main" id="{D5B51D48-FD03-25FF-1D76-48603537350B}"/>
                    </a:ext>
                  </a:extLst>
                </p:cNvPr>
                <p:cNvSpPr>
                  <a:spLocks/>
                </p:cNvSpPr>
                <p:nvPr/>
              </p:nvSpPr>
              <p:spPr>
                <a:xfrm>
                  <a:off x="1223964" y="1964531"/>
                  <a:ext cx="2328862" cy="1290638"/>
                </a:xfrm>
                <a:custGeom>
                  <a:avLst/>
                  <a:gdLst>
                    <a:gd name="connsiteX0" fmla="*/ 0 w 2326481"/>
                    <a:gd name="connsiteY0" fmla="*/ 2382 h 1297782"/>
                    <a:gd name="connsiteX1" fmla="*/ 0 w 2326481"/>
                    <a:gd name="connsiteY1" fmla="*/ 2382 h 1297782"/>
                    <a:gd name="connsiteX2" fmla="*/ 47625 w 2326481"/>
                    <a:gd name="connsiteY2" fmla="*/ 0 h 1297782"/>
                    <a:gd name="connsiteX3" fmla="*/ 64293 w 2326481"/>
                    <a:gd name="connsiteY3" fmla="*/ 2382 h 1297782"/>
                    <a:gd name="connsiteX4" fmla="*/ 71437 w 2326481"/>
                    <a:gd name="connsiteY4" fmla="*/ 4763 h 1297782"/>
                    <a:gd name="connsiteX5" fmla="*/ 57150 w 2326481"/>
                    <a:gd name="connsiteY5" fmla="*/ 2382 h 1297782"/>
                    <a:gd name="connsiteX6" fmla="*/ 61912 w 2326481"/>
                    <a:gd name="connsiteY6" fmla="*/ 2382 h 1297782"/>
                    <a:gd name="connsiteX7" fmla="*/ 66675 w 2326481"/>
                    <a:gd name="connsiteY7" fmla="*/ 7145 h 1297782"/>
                    <a:gd name="connsiteX8" fmla="*/ 185737 w 2326481"/>
                    <a:gd name="connsiteY8" fmla="*/ 7145 h 1297782"/>
                    <a:gd name="connsiteX9" fmla="*/ 185737 w 2326481"/>
                    <a:gd name="connsiteY9" fmla="*/ 19050 h 1297782"/>
                    <a:gd name="connsiteX10" fmla="*/ 297656 w 2326481"/>
                    <a:gd name="connsiteY10" fmla="*/ 19050 h 1297782"/>
                    <a:gd name="connsiteX11" fmla="*/ 297656 w 2326481"/>
                    <a:gd name="connsiteY11" fmla="*/ 52388 h 1297782"/>
                    <a:gd name="connsiteX12" fmla="*/ 326231 w 2326481"/>
                    <a:gd name="connsiteY12" fmla="*/ 80963 h 1297782"/>
                    <a:gd name="connsiteX13" fmla="*/ 350043 w 2326481"/>
                    <a:gd name="connsiteY13" fmla="*/ 80963 h 1297782"/>
                    <a:gd name="connsiteX14" fmla="*/ 350043 w 2326481"/>
                    <a:gd name="connsiteY14" fmla="*/ 97632 h 1297782"/>
                    <a:gd name="connsiteX15" fmla="*/ 357187 w 2326481"/>
                    <a:gd name="connsiteY15" fmla="*/ 104776 h 1297782"/>
                    <a:gd name="connsiteX16" fmla="*/ 376236 w 2326481"/>
                    <a:gd name="connsiteY16" fmla="*/ 123825 h 1297782"/>
                    <a:gd name="connsiteX17" fmla="*/ 395287 w 2326481"/>
                    <a:gd name="connsiteY17" fmla="*/ 123825 h 1297782"/>
                    <a:gd name="connsiteX18" fmla="*/ 402431 w 2326481"/>
                    <a:gd name="connsiteY18" fmla="*/ 130969 h 1297782"/>
                    <a:gd name="connsiteX19" fmla="*/ 402431 w 2326481"/>
                    <a:gd name="connsiteY19" fmla="*/ 154782 h 1297782"/>
                    <a:gd name="connsiteX20" fmla="*/ 435768 w 2326481"/>
                    <a:gd name="connsiteY20" fmla="*/ 188119 h 1297782"/>
                    <a:gd name="connsiteX21" fmla="*/ 435768 w 2326481"/>
                    <a:gd name="connsiteY21" fmla="*/ 214313 h 1297782"/>
                    <a:gd name="connsiteX22" fmla="*/ 464343 w 2326481"/>
                    <a:gd name="connsiteY22" fmla="*/ 214313 h 1297782"/>
                    <a:gd name="connsiteX23" fmla="*/ 483393 w 2326481"/>
                    <a:gd name="connsiteY23" fmla="*/ 233363 h 1297782"/>
                    <a:gd name="connsiteX24" fmla="*/ 502443 w 2326481"/>
                    <a:gd name="connsiteY24" fmla="*/ 252413 h 1297782"/>
                    <a:gd name="connsiteX25" fmla="*/ 502443 w 2326481"/>
                    <a:gd name="connsiteY25" fmla="*/ 290513 h 1297782"/>
                    <a:gd name="connsiteX26" fmla="*/ 535781 w 2326481"/>
                    <a:gd name="connsiteY26" fmla="*/ 290513 h 1297782"/>
                    <a:gd name="connsiteX27" fmla="*/ 566737 w 2326481"/>
                    <a:gd name="connsiteY27" fmla="*/ 321469 h 1297782"/>
                    <a:gd name="connsiteX28" fmla="*/ 566737 w 2326481"/>
                    <a:gd name="connsiteY28" fmla="*/ 338138 h 1297782"/>
                    <a:gd name="connsiteX29" fmla="*/ 595312 w 2326481"/>
                    <a:gd name="connsiteY29" fmla="*/ 366713 h 1297782"/>
                    <a:gd name="connsiteX30" fmla="*/ 626268 w 2326481"/>
                    <a:gd name="connsiteY30" fmla="*/ 366713 h 1297782"/>
                    <a:gd name="connsiteX31" fmla="*/ 647699 w 2326481"/>
                    <a:gd name="connsiteY31" fmla="*/ 388144 h 1297782"/>
                    <a:gd name="connsiteX32" fmla="*/ 673893 w 2326481"/>
                    <a:gd name="connsiteY32" fmla="*/ 388144 h 1297782"/>
                    <a:gd name="connsiteX33" fmla="*/ 688181 w 2326481"/>
                    <a:gd name="connsiteY33" fmla="*/ 402432 h 1297782"/>
                    <a:gd name="connsiteX34" fmla="*/ 738187 w 2326481"/>
                    <a:gd name="connsiteY34" fmla="*/ 402432 h 1297782"/>
                    <a:gd name="connsiteX35" fmla="*/ 754855 w 2326481"/>
                    <a:gd name="connsiteY35" fmla="*/ 419100 h 1297782"/>
                    <a:gd name="connsiteX36" fmla="*/ 773905 w 2326481"/>
                    <a:gd name="connsiteY36" fmla="*/ 438150 h 1297782"/>
                    <a:gd name="connsiteX37" fmla="*/ 797718 w 2326481"/>
                    <a:gd name="connsiteY37" fmla="*/ 438150 h 1297782"/>
                    <a:gd name="connsiteX38" fmla="*/ 831056 w 2326481"/>
                    <a:gd name="connsiteY38" fmla="*/ 438150 h 1297782"/>
                    <a:gd name="connsiteX39" fmla="*/ 831056 w 2326481"/>
                    <a:gd name="connsiteY39" fmla="*/ 476250 h 1297782"/>
                    <a:gd name="connsiteX40" fmla="*/ 850106 w 2326481"/>
                    <a:gd name="connsiteY40" fmla="*/ 495300 h 1297782"/>
                    <a:gd name="connsiteX41" fmla="*/ 871537 w 2326481"/>
                    <a:gd name="connsiteY41" fmla="*/ 495300 h 1297782"/>
                    <a:gd name="connsiteX42" fmla="*/ 881062 w 2326481"/>
                    <a:gd name="connsiteY42" fmla="*/ 504825 h 1297782"/>
                    <a:gd name="connsiteX43" fmla="*/ 914400 w 2326481"/>
                    <a:gd name="connsiteY43" fmla="*/ 504825 h 1297782"/>
                    <a:gd name="connsiteX44" fmla="*/ 942975 w 2326481"/>
                    <a:gd name="connsiteY44" fmla="*/ 533400 h 1297782"/>
                    <a:gd name="connsiteX45" fmla="*/ 964406 w 2326481"/>
                    <a:gd name="connsiteY45" fmla="*/ 533400 h 1297782"/>
                    <a:gd name="connsiteX46" fmla="*/ 976312 w 2326481"/>
                    <a:gd name="connsiteY46" fmla="*/ 545306 h 1297782"/>
                    <a:gd name="connsiteX47" fmla="*/ 1002506 w 2326481"/>
                    <a:gd name="connsiteY47" fmla="*/ 545306 h 1297782"/>
                    <a:gd name="connsiteX48" fmla="*/ 1002506 w 2326481"/>
                    <a:gd name="connsiteY48" fmla="*/ 576263 h 1297782"/>
                    <a:gd name="connsiteX49" fmla="*/ 1059656 w 2326481"/>
                    <a:gd name="connsiteY49" fmla="*/ 576263 h 1297782"/>
                    <a:gd name="connsiteX50" fmla="*/ 1085850 w 2326481"/>
                    <a:gd name="connsiteY50" fmla="*/ 602457 h 1297782"/>
                    <a:gd name="connsiteX51" fmla="*/ 1114425 w 2326481"/>
                    <a:gd name="connsiteY51" fmla="*/ 602457 h 1297782"/>
                    <a:gd name="connsiteX52" fmla="*/ 1114425 w 2326481"/>
                    <a:gd name="connsiteY52" fmla="*/ 626269 h 1297782"/>
                    <a:gd name="connsiteX53" fmla="*/ 1154906 w 2326481"/>
                    <a:gd name="connsiteY53" fmla="*/ 626269 h 1297782"/>
                    <a:gd name="connsiteX54" fmla="*/ 1154906 w 2326481"/>
                    <a:gd name="connsiteY54" fmla="*/ 659607 h 1297782"/>
                    <a:gd name="connsiteX55" fmla="*/ 1188243 w 2326481"/>
                    <a:gd name="connsiteY55" fmla="*/ 659607 h 1297782"/>
                    <a:gd name="connsiteX56" fmla="*/ 1207293 w 2326481"/>
                    <a:gd name="connsiteY56" fmla="*/ 678657 h 1297782"/>
                    <a:gd name="connsiteX57" fmla="*/ 1207293 w 2326481"/>
                    <a:gd name="connsiteY57" fmla="*/ 692944 h 1297782"/>
                    <a:gd name="connsiteX58" fmla="*/ 1231106 w 2326481"/>
                    <a:gd name="connsiteY58" fmla="*/ 716757 h 1297782"/>
                    <a:gd name="connsiteX59" fmla="*/ 1231106 w 2326481"/>
                    <a:gd name="connsiteY59" fmla="*/ 747713 h 1297782"/>
                    <a:gd name="connsiteX60" fmla="*/ 1262062 w 2326481"/>
                    <a:gd name="connsiteY60" fmla="*/ 747713 h 1297782"/>
                    <a:gd name="connsiteX61" fmla="*/ 1276350 w 2326481"/>
                    <a:gd name="connsiteY61" fmla="*/ 762001 h 1297782"/>
                    <a:gd name="connsiteX62" fmla="*/ 1276350 w 2326481"/>
                    <a:gd name="connsiteY62" fmla="*/ 785813 h 1297782"/>
                    <a:gd name="connsiteX63" fmla="*/ 1297781 w 2326481"/>
                    <a:gd name="connsiteY63" fmla="*/ 807244 h 1297782"/>
                    <a:gd name="connsiteX64" fmla="*/ 1321593 w 2326481"/>
                    <a:gd name="connsiteY64" fmla="*/ 807244 h 1297782"/>
                    <a:gd name="connsiteX65" fmla="*/ 1354931 w 2326481"/>
                    <a:gd name="connsiteY65" fmla="*/ 840582 h 1297782"/>
                    <a:gd name="connsiteX66" fmla="*/ 1397793 w 2326481"/>
                    <a:gd name="connsiteY66" fmla="*/ 840582 h 1297782"/>
                    <a:gd name="connsiteX67" fmla="*/ 1397793 w 2326481"/>
                    <a:gd name="connsiteY67" fmla="*/ 869157 h 1297782"/>
                    <a:gd name="connsiteX68" fmla="*/ 1419225 w 2326481"/>
                    <a:gd name="connsiteY68" fmla="*/ 869157 h 1297782"/>
                    <a:gd name="connsiteX69" fmla="*/ 1428750 w 2326481"/>
                    <a:gd name="connsiteY69" fmla="*/ 878682 h 1297782"/>
                    <a:gd name="connsiteX70" fmla="*/ 1450181 w 2326481"/>
                    <a:gd name="connsiteY70" fmla="*/ 900113 h 1297782"/>
                    <a:gd name="connsiteX71" fmla="*/ 1497806 w 2326481"/>
                    <a:gd name="connsiteY71" fmla="*/ 900113 h 1297782"/>
                    <a:gd name="connsiteX72" fmla="*/ 1526381 w 2326481"/>
                    <a:gd name="connsiteY72" fmla="*/ 900113 h 1297782"/>
                    <a:gd name="connsiteX73" fmla="*/ 1540668 w 2326481"/>
                    <a:gd name="connsiteY73" fmla="*/ 914400 h 1297782"/>
                    <a:gd name="connsiteX74" fmla="*/ 1540668 w 2326481"/>
                    <a:gd name="connsiteY74" fmla="*/ 914400 h 1297782"/>
                    <a:gd name="connsiteX75" fmla="*/ 1593056 w 2326481"/>
                    <a:gd name="connsiteY75" fmla="*/ 966788 h 1297782"/>
                    <a:gd name="connsiteX76" fmla="*/ 1612106 w 2326481"/>
                    <a:gd name="connsiteY76" fmla="*/ 985838 h 1297782"/>
                    <a:gd name="connsiteX77" fmla="*/ 1631156 w 2326481"/>
                    <a:gd name="connsiteY77" fmla="*/ 1004888 h 1297782"/>
                    <a:gd name="connsiteX78" fmla="*/ 1664493 w 2326481"/>
                    <a:gd name="connsiteY78" fmla="*/ 1004888 h 1297782"/>
                    <a:gd name="connsiteX79" fmla="*/ 1707355 w 2326481"/>
                    <a:gd name="connsiteY79" fmla="*/ 1047750 h 1297782"/>
                    <a:gd name="connsiteX80" fmla="*/ 1735930 w 2326481"/>
                    <a:gd name="connsiteY80" fmla="*/ 1076325 h 1297782"/>
                    <a:gd name="connsiteX81" fmla="*/ 1785937 w 2326481"/>
                    <a:gd name="connsiteY81" fmla="*/ 1076325 h 1297782"/>
                    <a:gd name="connsiteX82" fmla="*/ 1812131 w 2326481"/>
                    <a:gd name="connsiteY82" fmla="*/ 1102519 h 1297782"/>
                    <a:gd name="connsiteX83" fmla="*/ 1835944 w 2326481"/>
                    <a:gd name="connsiteY83" fmla="*/ 1126332 h 1297782"/>
                    <a:gd name="connsiteX84" fmla="*/ 1909762 w 2326481"/>
                    <a:gd name="connsiteY84" fmla="*/ 1126332 h 1297782"/>
                    <a:gd name="connsiteX85" fmla="*/ 1924050 w 2326481"/>
                    <a:gd name="connsiteY85" fmla="*/ 1126332 h 1297782"/>
                    <a:gd name="connsiteX86" fmla="*/ 1947862 w 2326481"/>
                    <a:gd name="connsiteY86" fmla="*/ 1150144 h 1297782"/>
                    <a:gd name="connsiteX87" fmla="*/ 1974056 w 2326481"/>
                    <a:gd name="connsiteY87" fmla="*/ 1176338 h 1297782"/>
                    <a:gd name="connsiteX88" fmla="*/ 1985962 w 2326481"/>
                    <a:gd name="connsiteY88" fmla="*/ 1188244 h 1297782"/>
                    <a:gd name="connsiteX89" fmla="*/ 2007393 w 2326481"/>
                    <a:gd name="connsiteY89" fmla="*/ 1209675 h 1297782"/>
                    <a:gd name="connsiteX90" fmla="*/ 2028825 w 2326481"/>
                    <a:gd name="connsiteY90" fmla="*/ 1209675 h 1297782"/>
                    <a:gd name="connsiteX91" fmla="*/ 2028825 w 2326481"/>
                    <a:gd name="connsiteY91" fmla="*/ 1231107 h 1297782"/>
                    <a:gd name="connsiteX92" fmla="*/ 2155031 w 2326481"/>
                    <a:gd name="connsiteY92" fmla="*/ 1231107 h 1297782"/>
                    <a:gd name="connsiteX93" fmla="*/ 2188368 w 2326481"/>
                    <a:gd name="connsiteY93" fmla="*/ 1231107 h 1297782"/>
                    <a:gd name="connsiteX94" fmla="*/ 2259806 w 2326481"/>
                    <a:gd name="connsiteY94" fmla="*/ 1231107 h 1297782"/>
                    <a:gd name="connsiteX95" fmla="*/ 2271712 w 2326481"/>
                    <a:gd name="connsiteY95" fmla="*/ 1243013 h 1297782"/>
                    <a:gd name="connsiteX96" fmla="*/ 2293143 w 2326481"/>
                    <a:gd name="connsiteY96" fmla="*/ 1264444 h 1297782"/>
                    <a:gd name="connsiteX97" fmla="*/ 2326481 w 2326481"/>
                    <a:gd name="connsiteY97" fmla="*/ 1297782 h 1297782"/>
                    <a:gd name="connsiteX0" fmla="*/ 0 w 2328862"/>
                    <a:gd name="connsiteY0" fmla="*/ 2382 h 1290638"/>
                    <a:gd name="connsiteX1" fmla="*/ 0 w 2328862"/>
                    <a:gd name="connsiteY1" fmla="*/ 2382 h 1290638"/>
                    <a:gd name="connsiteX2" fmla="*/ 47625 w 2328862"/>
                    <a:gd name="connsiteY2" fmla="*/ 0 h 1290638"/>
                    <a:gd name="connsiteX3" fmla="*/ 64293 w 2328862"/>
                    <a:gd name="connsiteY3" fmla="*/ 2382 h 1290638"/>
                    <a:gd name="connsiteX4" fmla="*/ 71437 w 2328862"/>
                    <a:gd name="connsiteY4" fmla="*/ 4763 h 1290638"/>
                    <a:gd name="connsiteX5" fmla="*/ 57150 w 2328862"/>
                    <a:gd name="connsiteY5" fmla="*/ 2382 h 1290638"/>
                    <a:gd name="connsiteX6" fmla="*/ 61912 w 2328862"/>
                    <a:gd name="connsiteY6" fmla="*/ 2382 h 1290638"/>
                    <a:gd name="connsiteX7" fmla="*/ 66675 w 2328862"/>
                    <a:gd name="connsiteY7" fmla="*/ 7145 h 1290638"/>
                    <a:gd name="connsiteX8" fmla="*/ 185737 w 2328862"/>
                    <a:gd name="connsiteY8" fmla="*/ 7145 h 1290638"/>
                    <a:gd name="connsiteX9" fmla="*/ 185737 w 2328862"/>
                    <a:gd name="connsiteY9" fmla="*/ 19050 h 1290638"/>
                    <a:gd name="connsiteX10" fmla="*/ 297656 w 2328862"/>
                    <a:gd name="connsiteY10" fmla="*/ 19050 h 1290638"/>
                    <a:gd name="connsiteX11" fmla="*/ 297656 w 2328862"/>
                    <a:gd name="connsiteY11" fmla="*/ 52388 h 1290638"/>
                    <a:gd name="connsiteX12" fmla="*/ 326231 w 2328862"/>
                    <a:gd name="connsiteY12" fmla="*/ 80963 h 1290638"/>
                    <a:gd name="connsiteX13" fmla="*/ 350043 w 2328862"/>
                    <a:gd name="connsiteY13" fmla="*/ 80963 h 1290638"/>
                    <a:gd name="connsiteX14" fmla="*/ 350043 w 2328862"/>
                    <a:gd name="connsiteY14" fmla="*/ 97632 h 1290638"/>
                    <a:gd name="connsiteX15" fmla="*/ 357187 w 2328862"/>
                    <a:gd name="connsiteY15" fmla="*/ 104776 h 1290638"/>
                    <a:gd name="connsiteX16" fmla="*/ 376236 w 2328862"/>
                    <a:gd name="connsiteY16" fmla="*/ 123825 h 1290638"/>
                    <a:gd name="connsiteX17" fmla="*/ 395287 w 2328862"/>
                    <a:gd name="connsiteY17" fmla="*/ 123825 h 1290638"/>
                    <a:gd name="connsiteX18" fmla="*/ 402431 w 2328862"/>
                    <a:gd name="connsiteY18" fmla="*/ 130969 h 1290638"/>
                    <a:gd name="connsiteX19" fmla="*/ 402431 w 2328862"/>
                    <a:gd name="connsiteY19" fmla="*/ 154782 h 1290638"/>
                    <a:gd name="connsiteX20" fmla="*/ 435768 w 2328862"/>
                    <a:gd name="connsiteY20" fmla="*/ 188119 h 1290638"/>
                    <a:gd name="connsiteX21" fmla="*/ 435768 w 2328862"/>
                    <a:gd name="connsiteY21" fmla="*/ 214313 h 1290638"/>
                    <a:gd name="connsiteX22" fmla="*/ 464343 w 2328862"/>
                    <a:gd name="connsiteY22" fmla="*/ 214313 h 1290638"/>
                    <a:gd name="connsiteX23" fmla="*/ 483393 w 2328862"/>
                    <a:gd name="connsiteY23" fmla="*/ 233363 h 1290638"/>
                    <a:gd name="connsiteX24" fmla="*/ 502443 w 2328862"/>
                    <a:gd name="connsiteY24" fmla="*/ 252413 h 1290638"/>
                    <a:gd name="connsiteX25" fmla="*/ 502443 w 2328862"/>
                    <a:gd name="connsiteY25" fmla="*/ 290513 h 1290638"/>
                    <a:gd name="connsiteX26" fmla="*/ 535781 w 2328862"/>
                    <a:gd name="connsiteY26" fmla="*/ 290513 h 1290638"/>
                    <a:gd name="connsiteX27" fmla="*/ 566737 w 2328862"/>
                    <a:gd name="connsiteY27" fmla="*/ 321469 h 1290638"/>
                    <a:gd name="connsiteX28" fmla="*/ 566737 w 2328862"/>
                    <a:gd name="connsiteY28" fmla="*/ 338138 h 1290638"/>
                    <a:gd name="connsiteX29" fmla="*/ 595312 w 2328862"/>
                    <a:gd name="connsiteY29" fmla="*/ 366713 h 1290638"/>
                    <a:gd name="connsiteX30" fmla="*/ 626268 w 2328862"/>
                    <a:gd name="connsiteY30" fmla="*/ 366713 h 1290638"/>
                    <a:gd name="connsiteX31" fmla="*/ 647699 w 2328862"/>
                    <a:gd name="connsiteY31" fmla="*/ 388144 h 1290638"/>
                    <a:gd name="connsiteX32" fmla="*/ 673893 w 2328862"/>
                    <a:gd name="connsiteY32" fmla="*/ 388144 h 1290638"/>
                    <a:gd name="connsiteX33" fmla="*/ 688181 w 2328862"/>
                    <a:gd name="connsiteY33" fmla="*/ 402432 h 1290638"/>
                    <a:gd name="connsiteX34" fmla="*/ 738187 w 2328862"/>
                    <a:gd name="connsiteY34" fmla="*/ 402432 h 1290638"/>
                    <a:gd name="connsiteX35" fmla="*/ 754855 w 2328862"/>
                    <a:gd name="connsiteY35" fmla="*/ 419100 h 1290638"/>
                    <a:gd name="connsiteX36" fmla="*/ 773905 w 2328862"/>
                    <a:gd name="connsiteY36" fmla="*/ 438150 h 1290638"/>
                    <a:gd name="connsiteX37" fmla="*/ 797718 w 2328862"/>
                    <a:gd name="connsiteY37" fmla="*/ 438150 h 1290638"/>
                    <a:gd name="connsiteX38" fmla="*/ 831056 w 2328862"/>
                    <a:gd name="connsiteY38" fmla="*/ 438150 h 1290638"/>
                    <a:gd name="connsiteX39" fmla="*/ 831056 w 2328862"/>
                    <a:gd name="connsiteY39" fmla="*/ 476250 h 1290638"/>
                    <a:gd name="connsiteX40" fmla="*/ 850106 w 2328862"/>
                    <a:gd name="connsiteY40" fmla="*/ 495300 h 1290638"/>
                    <a:gd name="connsiteX41" fmla="*/ 871537 w 2328862"/>
                    <a:gd name="connsiteY41" fmla="*/ 495300 h 1290638"/>
                    <a:gd name="connsiteX42" fmla="*/ 881062 w 2328862"/>
                    <a:gd name="connsiteY42" fmla="*/ 504825 h 1290638"/>
                    <a:gd name="connsiteX43" fmla="*/ 914400 w 2328862"/>
                    <a:gd name="connsiteY43" fmla="*/ 504825 h 1290638"/>
                    <a:gd name="connsiteX44" fmla="*/ 942975 w 2328862"/>
                    <a:gd name="connsiteY44" fmla="*/ 533400 h 1290638"/>
                    <a:gd name="connsiteX45" fmla="*/ 964406 w 2328862"/>
                    <a:gd name="connsiteY45" fmla="*/ 533400 h 1290638"/>
                    <a:gd name="connsiteX46" fmla="*/ 976312 w 2328862"/>
                    <a:gd name="connsiteY46" fmla="*/ 545306 h 1290638"/>
                    <a:gd name="connsiteX47" fmla="*/ 1002506 w 2328862"/>
                    <a:gd name="connsiteY47" fmla="*/ 545306 h 1290638"/>
                    <a:gd name="connsiteX48" fmla="*/ 1002506 w 2328862"/>
                    <a:gd name="connsiteY48" fmla="*/ 576263 h 1290638"/>
                    <a:gd name="connsiteX49" fmla="*/ 1059656 w 2328862"/>
                    <a:gd name="connsiteY49" fmla="*/ 576263 h 1290638"/>
                    <a:gd name="connsiteX50" fmla="*/ 1085850 w 2328862"/>
                    <a:gd name="connsiteY50" fmla="*/ 602457 h 1290638"/>
                    <a:gd name="connsiteX51" fmla="*/ 1114425 w 2328862"/>
                    <a:gd name="connsiteY51" fmla="*/ 602457 h 1290638"/>
                    <a:gd name="connsiteX52" fmla="*/ 1114425 w 2328862"/>
                    <a:gd name="connsiteY52" fmla="*/ 626269 h 1290638"/>
                    <a:gd name="connsiteX53" fmla="*/ 1154906 w 2328862"/>
                    <a:gd name="connsiteY53" fmla="*/ 626269 h 1290638"/>
                    <a:gd name="connsiteX54" fmla="*/ 1154906 w 2328862"/>
                    <a:gd name="connsiteY54" fmla="*/ 659607 h 1290638"/>
                    <a:gd name="connsiteX55" fmla="*/ 1188243 w 2328862"/>
                    <a:gd name="connsiteY55" fmla="*/ 659607 h 1290638"/>
                    <a:gd name="connsiteX56" fmla="*/ 1207293 w 2328862"/>
                    <a:gd name="connsiteY56" fmla="*/ 678657 h 1290638"/>
                    <a:gd name="connsiteX57" fmla="*/ 1207293 w 2328862"/>
                    <a:gd name="connsiteY57" fmla="*/ 692944 h 1290638"/>
                    <a:gd name="connsiteX58" fmla="*/ 1231106 w 2328862"/>
                    <a:gd name="connsiteY58" fmla="*/ 716757 h 1290638"/>
                    <a:gd name="connsiteX59" fmla="*/ 1231106 w 2328862"/>
                    <a:gd name="connsiteY59" fmla="*/ 747713 h 1290638"/>
                    <a:gd name="connsiteX60" fmla="*/ 1262062 w 2328862"/>
                    <a:gd name="connsiteY60" fmla="*/ 747713 h 1290638"/>
                    <a:gd name="connsiteX61" fmla="*/ 1276350 w 2328862"/>
                    <a:gd name="connsiteY61" fmla="*/ 762001 h 1290638"/>
                    <a:gd name="connsiteX62" fmla="*/ 1276350 w 2328862"/>
                    <a:gd name="connsiteY62" fmla="*/ 785813 h 1290638"/>
                    <a:gd name="connsiteX63" fmla="*/ 1297781 w 2328862"/>
                    <a:gd name="connsiteY63" fmla="*/ 807244 h 1290638"/>
                    <a:gd name="connsiteX64" fmla="*/ 1321593 w 2328862"/>
                    <a:gd name="connsiteY64" fmla="*/ 807244 h 1290638"/>
                    <a:gd name="connsiteX65" fmla="*/ 1354931 w 2328862"/>
                    <a:gd name="connsiteY65" fmla="*/ 840582 h 1290638"/>
                    <a:gd name="connsiteX66" fmla="*/ 1397793 w 2328862"/>
                    <a:gd name="connsiteY66" fmla="*/ 840582 h 1290638"/>
                    <a:gd name="connsiteX67" fmla="*/ 1397793 w 2328862"/>
                    <a:gd name="connsiteY67" fmla="*/ 869157 h 1290638"/>
                    <a:gd name="connsiteX68" fmla="*/ 1419225 w 2328862"/>
                    <a:gd name="connsiteY68" fmla="*/ 869157 h 1290638"/>
                    <a:gd name="connsiteX69" fmla="*/ 1428750 w 2328862"/>
                    <a:gd name="connsiteY69" fmla="*/ 878682 h 1290638"/>
                    <a:gd name="connsiteX70" fmla="*/ 1450181 w 2328862"/>
                    <a:gd name="connsiteY70" fmla="*/ 900113 h 1290638"/>
                    <a:gd name="connsiteX71" fmla="*/ 1497806 w 2328862"/>
                    <a:gd name="connsiteY71" fmla="*/ 900113 h 1290638"/>
                    <a:gd name="connsiteX72" fmla="*/ 1526381 w 2328862"/>
                    <a:gd name="connsiteY72" fmla="*/ 900113 h 1290638"/>
                    <a:gd name="connsiteX73" fmla="*/ 1540668 w 2328862"/>
                    <a:gd name="connsiteY73" fmla="*/ 914400 h 1290638"/>
                    <a:gd name="connsiteX74" fmla="*/ 1540668 w 2328862"/>
                    <a:gd name="connsiteY74" fmla="*/ 914400 h 1290638"/>
                    <a:gd name="connsiteX75" fmla="*/ 1593056 w 2328862"/>
                    <a:gd name="connsiteY75" fmla="*/ 966788 h 1290638"/>
                    <a:gd name="connsiteX76" fmla="*/ 1612106 w 2328862"/>
                    <a:gd name="connsiteY76" fmla="*/ 985838 h 1290638"/>
                    <a:gd name="connsiteX77" fmla="*/ 1631156 w 2328862"/>
                    <a:gd name="connsiteY77" fmla="*/ 1004888 h 1290638"/>
                    <a:gd name="connsiteX78" fmla="*/ 1664493 w 2328862"/>
                    <a:gd name="connsiteY78" fmla="*/ 1004888 h 1290638"/>
                    <a:gd name="connsiteX79" fmla="*/ 1707355 w 2328862"/>
                    <a:gd name="connsiteY79" fmla="*/ 1047750 h 1290638"/>
                    <a:gd name="connsiteX80" fmla="*/ 1735930 w 2328862"/>
                    <a:gd name="connsiteY80" fmla="*/ 1076325 h 1290638"/>
                    <a:gd name="connsiteX81" fmla="*/ 1785937 w 2328862"/>
                    <a:gd name="connsiteY81" fmla="*/ 1076325 h 1290638"/>
                    <a:gd name="connsiteX82" fmla="*/ 1812131 w 2328862"/>
                    <a:gd name="connsiteY82" fmla="*/ 1102519 h 1290638"/>
                    <a:gd name="connsiteX83" fmla="*/ 1835944 w 2328862"/>
                    <a:gd name="connsiteY83" fmla="*/ 1126332 h 1290638"/>
                    <a:gd name="connsiteX84" fmla="*/ 1909762 w 2328862"/>
                    <a:gd name="connsiteY84" fmla="*/ 1126332 h 1290638"/>
                    <a:gd name="connsiteX85" fmla="*/ 1924050 w 2328862"/>
                    <a:gd name="connsiteY85" fmla="*/ 1126332 h 1290638"/>
                    <a:gd name="connsiteX86" fmla="*/ 1947862 w 2328862"/>
                    <a:gd name="connsiteY86" fmla="*/ 1150144 h 1290638"/>
                    <a:gd name="connsiteX87" fmla="*/ 1974056 w 2328862"/>
                    <a:gd name="connsiteY87" fmla="*/ 1176338 h 1290638"/>
                    <a:gd name="connsiteX88" fmla="*/ 1985962 w 2328862"/>
                    <a:gd name="connsiteY88" fmla="*/ 1188244 h 1290638"/>
                    <a:gd name="connsiteX89" fmla="*/ 2007393 w 2328862"/>
                    <a:gd name="connsiteY89" fmla="*/ 1209675 h 1290638"/>
                    <a:gd name="connsiteX90" fmla="*/ 2028825 w 2328862"/>
                    <a:gd name="connsiteY90" fmla="*/ 1209675 h 1290638"/>
                    <a:gd name="connsiteX91" fmla="*/ 2028825 w 2328862"/>
                    <a:gd name="connsiteY91" fmla="*/ 1231107 h 1290638"/>
                    <a:gd name="connsiteX92" fmla="*/ 2155031 w 2328862"/>
                    <a:gd name="connsiteY92" fmla="*/ 1231107 h 1290638"/>
                    <a:gd name="connsiteX93" fmla="*/ 2188368 w 2328862"/>
                    <a:gd name="connsiteY93" fmla="*/ 1231107 h 1290638"/>
                    <a:gd name="connsiteX94" fmla="*/ 2259806 w 2328862"/>
                    <a:gd name="connsiteY94" fmla="*/ 1231107 h 1290638"/>
                    <a:gd name="connsiteX95" fmla="*/ 2271712 w 2328862"/>
                    <a:gd name="connsiteY95" fmla="*/ 1243013 h 1290638"/>
                    <a:gd name="connsiteX96" fmla="*/ 2293143 w 2328862"/>
                    <a:gd name="connsiteY96" fmla="*/ 1264444 h 1290638"/>
                    <a:gd name="connsiteX97" fmla="*/ 2328862 w 2328862"/>
                    <a:gd name="connsiteY97" fmla="*/ 1290638 h 129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328862" h="1290638">
                      <a:moveTo>
                        <a:pt x="0" y="2382"/>
                      </a:moveTo>
                      <a:lnTo>
                        <a:pt x="0" y="2382"/>
                      </a:lnTo>
                      <a:cubicBezTo>
                        <a:pt x="15875" y="1588"/>
                        <a:pt x="31730" y="0"/>
                        <a:pt x="47625" y="0"/>
                      </a:cubicBezTo>
                      <a:cubicBezTo>
                        <a:pt x="53237" y="0"/>
                        <a:pt x="58790" y="1281"/>
                        <a:pt x="64293" y="2382"/>
                      </a:cubicBezTo>
                      <a:cubicBezTo>
                        <a:pt x="66754" y="2874"/>
                        <a:pt x="73947" y="4763"/>
                        <a:pt x="71437" y="4763"/>
                      </a:cubicBezTo>
                      <a:cubicBezTo>
                        <a:pt x="66609" y="4763"/>
                        <a:pt x="61834" y="3553"/>
                        <a:pt x="57150" y="2382"/>
                      </a:cubicBezTo>
                      <a:cubicBezTo>
                        <a:pt x="55610" y="1997"/>
                        <a:pt x="60325" y="2382"/>
                        <a:pt x="61912" y="2382"/>
                      </a:cubicBezTo>
                      <a:lnTo>
                        <a:pt x="66675" y="7145"/>
                      </a:lnTo>
                      <a:lnTo>
                        <a:pt x="185737" y="7145"/>
                      </a:lnTo>
                      <a:lnTo>
                        <a:pt x="185737" y="19050"/>
                      </a:lnTo>
                      <a:lnTo>
                        <a:pt x="297656" y="19050"/>
                      </a:lnTo>
                      <a:lnTo>
                        <a:pt x="297656" y="52388"/>
                      </a:lnTo>
                      <a:lnTo>
                        <a:pt x="326231" y="80963"/>
                      </a:lnTo>
                      <a:lnTo>
                        <a:pt x="350043" y="80963"/>
                      </a:lnTo>
                      <a:lnTo>
                        <a:pt x="350043" y="97632"/>
                      </a:lnTo>
                      <a:lnTo>
                        <a:pt x="357187" y="104776"/>
                      </a:lnTo>
                      <a:lnTo>
                        <a:pt x="376236" y="123825"/>
                      </a:lnTo>
                      <a:lnTo>
                        <a:pt x="395287" y="123825"/>
                      </a:lnTo>
                      <a:lnTo>
                        <a:pt x="402431" y="130969"/>
                      </a:lnTo>
                      <a:lnTo>
                        <a:pt x="402431" y="154782"/>
                      </a:lnTo>
                      <a:lnTo>
                        <a:pt x="435768" y="188119"/>
                      </a:lnTo>
                      <a:lnTo>
                        <a:pt x="435768" y="214313"/>
                      </a:lnTo>
                      <a:lnTo>
                        <a:pt x="464343" y="214313"/>
                      </a:lnTo>
                      <a:lnTo>
                        <a:pt x="483393" y="233363"/>
                      </a:lnTo>
                      <a:lnTo>
                        <a:pt x="502443" y="252413"/>
                      </a:lnTo>
                      <a:lnTo>
                        <a:pt x="502443" y="290513"/>
                      </a:lnTo>
                      <a:lnTo>
                        <a:pt x="535781" y="290513"/>
                      </a:lnTo>
                      <a:lnTo>
                        <a:pt x="566737" y="321469"/>
                      </a:lnTo>
                      <a:lnTo>
                        <a:pt x="566737" y="338138"/>
                      </a:lnTo>
                      <a:lnTo>
                        <a:pt x="595312" y="366713"/>
                      </a:lnTo>
                      <a:lnTo>
                        <a:pt x="626268" y="366713"/>
                      </a:lnTo>
                      <a:lnTo>
                        <a:pt x="647699" y="388144"/>
                      </a:lnTo>
                      <a:lnTo>
                        <a:pt x="673893" y="388144"/>
                      </a:lnTo>
                      <a:lnTo>
                        <a:pt x="688181" y="402432"/>
                      </a:lnTo>
                      <a:lnTo>
                        <a:pt x="738187" y="402432"/>
                      </a:lnTo>
                      <a:lnTo>
                        <a:pt x="754855" y="419100"/>
                      </a:lnTo>
                      <a:lnTo>
                        <a:pt x="773905" y="438150"/>
                      </a:lnTo>
                      <a:lnTo>
                        <a:pt x="797718" y="438150"/>
                      </a:lnTo>
                      <a:lnTo>
                        <a:pt x="831056" y="438150"/>
                      </a:lnTo>
                      <a:lnTo>
                        <a:pt x="831056" y="476250"/>
                      </a:lnTo>
                      <a:lnTo>
                        <a:pt x="850106" y="495300"/>
                      </a:lnTo>
                      <a:lnTo>
                        <a:pt x="871537" y="495300"/>
                      </a:lnTo>
                      <a:lnTo>
                        <a:pt x="881062" y="504825"/>
                      </a:lnTo>
                      <a:lnTo>
                        <a:pt x="914400" y="504825"/>
                      </a:lnTo>
                      <a:lnTo>
                        <a:pt x="942975" y="533400"/>
                      </a:lnTo>
                      <a:lnTo>
                        <a:pt x="964406" y="533400"/>
                      </a:lnTo>
                      <a:lnTo>
                        <a:pt x="976312" y="545306"/>
                      </a:lnTo>
                      <a:lnTo>
                        <a:pt x="1002506" y="545306"/>
                      </a:lnTo>
                      <a:lnTo>
                        <a:pt x="1002506" y="576263"/>
                      </a:lnTo>
                      <a:lnTo>
                        <a:pt x="1059656" y="576263"/>
                      </a:lnTo>
                      <a:lnTo>
                        <a:pt x="1085850" y="602457"/>
                      </a:lnTo>
                      <a:lnTo>
                        <a:pt x="1114425" y="602457"/>
                      </a:lnTo>
                      <a:lnTo>
                        <a:pt x="1114425" y="626269"/>
                      </a:lnTo>
                      <a:lnTo>
                        <a:pt x="1154906" y="626269"/>
                      </a:lnTo>
                      <a:lnTo>
                        <a:pt x="1154906" y="659607"/>
                      </a:lnTo>
                      <a:lnTo>
                        <a:pt x="1188243" y="659607"/>
                      </a:lnTo>
                      <a:lnTo>
                        <a:pt x="1207293" y="678657"/>
                      </a:lnTo>
                      <a:lnTo>
                        <a:pt x="1207293" y="692944"/>
                      </a:lnTo>
                      <a:lnTo>
                        <a:pt x="1231106" y="716757"/>
                      </a:lnTo>
                      <a:lnTo>
                        <a:pt x="1231106" y="747713"/>
                      </a:lnTo>
                      <a:lnTo>
                        <a:pt x="1262062" y="747713"/>
                      </a:lnTo>
                      <a:lnTo>
                        <a:pt x="1276350" y="762001"/>
                      </a:lnTo>
                      <a:lnTo>
                        <a:pt x="1276350" y="785813"/>
                      </a:lnTo>
                      <a:lnTo>
                        <a:pt x="1297781" y="807244"/>
                      </a:lnTo>
                      <a:lnTo>
                        <a:pt x="1321593" y="807244"/>
                      </a:lnTo>
                      <a:lnTo>
                        <a:pt x="1354931" y="840582"/>
                      </a:lnTo>
                      <a:lnTo>
                        <a:pt x="1397793" y="840582"/>
                      </a:lnTo>
                      <a:lnTo>
                        <a:pt x="1397793" y="869157"/>
                      </a:lnTo>
                      <a:lnTo>
                        <a:pt x="1419225" y="869157"/>
                      </a:lnTo>
                      <a:lnTo>
                        <a:pt x="1428750" y="878682"/>
                      </a:lnTo>
                      <a:lnTo>
                        <a:pt x="1450181" y="900113"/>
                      </a:lnTo>
                      <a:lnTo>
                        <a:pt x="1497806" y="900113"/>
                      </a:lnTo>
                      <a:lnTo>
                        <a:pt x="1526381" y="900113"/>
                      </a:lnTo>
                      <a:lnTo>
                        <a:pt x="1540668" y="914400"/>
                      </a:lnTo>
                      <a:lnTo>
                        <a:pt x="1540668" y="914400"/>
                      </a:lnTo>
                      <a:lnTo>
                        <a:pt x="1593056" y="966788"/>
                      </a:lnTo>
                      <a:lnTo>
                        <a:pt x="1612106" y="985838"/>
                      </a:lnTo>
                      <a:lnTo>
                        <a:pt x="1631156" y="1004888"/>
                      </a:lnTo>
                      <a:lnTo>
                        <a:pt x="1664493" y="1004888"/>
                      </a:lnTo>
                      <a:lnTo>
                        <a:pt x="1707355" y="1047750"/>
                      </a:lnTo>
                      <a:lnTo>
                        <a:pt x="1735930" y="1076325"/>
                      </a:lnTo>
                      <a:lnTo>
                        <a:pt x="1785937" y="1076325"/>
                      </a:lnTo>
                      <a:lnTo>
                        <a:pt x="1812131" y="1102519"/>
                      </a:lnTo>
                      <a:lnTo>
                        <a:pt x="1835944" y="1126332"/>
                      </a:lnTo>
                      <a:lnTo>
                        <a:pt x="1909762" y="1126332"/>
                      </a:lnTo>
                      <a:lnTo>
                        <a:pt x="1924050" y="1126332"/>
                      </a:lnTo>
                      <a:lnTo>
                        <a:pt x="1947862" y="1150144"/>
                      </a:lnTo>
                      <a:lnTo>
                        <a:pt x="1974056" y="1176338"/>
                      </a:lnTo>
                      <a:lnTo>
                        <a:pt x="1985962" y="1188244"/>
                      </a:lnTo>
                      <a:lnTo>
                        <a:pt x="2007393" y="1209675"/>
                      </a:lnTo>
                      <a:lnTo>
                        <a:pt x="2028825" y="1209675"/>
                      </a:lnTo>
                      <a:lnTo>
                        <a:pt x="2028825" y="1231107"/>
                      </a:lnTo>
                      <a:lnTo>
                        <a:pt x="2155031" y="1231107"/>
                      </a:lnTo>
                      <a:lnTo>
                        <a:pt x="2188368" y="1231107"/>
                      </a:lnTo>
                      <a:lnTo>
                        <a:pt x="2259806" y="1231107"/>
                      </a:lnTo>
                      <a:lnTo>
                        <a:pt x="2271712" y="1243013"/>
                      </a:lnTo>
                      <a:lnTo>
                        <a:pt x="2293143" y="1264444"/>
                      </a:lnTo>
                      <a:cubicBezTo>
                        <a:pt x="2304256" y="1275557"/>
                        <a:pt x="2317749" y="1279525"/>
                        <a:pt x="2328862" y="1290638"/>
                      </a:cubicBez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6" name="Freeform: Shape 305">
                  <a:extLst>
                    <a:ext uri="{FF2B5EF4-FFF2-40B4-BE49-F238E27FC236}">
                      <a16:creationId xmlns:a16="http://schemas.microsoft.com/office/drawing/2014/main" id="{18DEE5CA-0B8E-CA41-98C3-06B65E7805A6}"/>
                    </a:ext>
                  </a:extLst>
                </p:cNvPr>
                <p:cNvSpPr>
                  <a:spLocks/>
                </p:cNvSpPr>
                <p:nvPr/>
              </p:nvSpPr>
              <p:spPr>
                <a:xfrm>
                  <a:off x="3538538" y="3248025"/>
                  <a:ext cx="2907506" cy="573881"/>
                </a:xfrm>
                <a:custGeom>
                  <a:avLst/>
                  <a:gdLst>
                    <a:gd name="connsiteX0" fmla="*/ 0 w 2907506"/>
                    <a:gd name="connsiteY0" fmla="*/ 0 h 573881"/>
                    <a:gd name="connsiteX1" fmla="*/ 50006 w 2907506"/>
                    <a:gd name="connsiteY1" fmla="*/ 26194 h 573881"/>
                    <a:gd name="connsiteX2" fmla="*/ 71437 w 2907506"/>
                    <a:gd name="connsiteY2" fmla="*/ 26194 h 573881"/>
                    <a:gd name="connsiteX3" fmla="*/ 116681 w 2907506"/>
                    <a:gd name="connsiteY3" fmla="*/ 59531 h 573881"/>
                    <a:gd name="connsiteX4" fmla="*/ 130968 w 2907506"/>
                    <a:gd name="connsiteY4" fmla="*/ 61912 h 573881"/>
                    <a:gd name="connsiteX5" fmla="*/ 142875 w 2907506"/>
                    <a:gd name="connsiteY5" fmla="*/ 76200 h 573881"/>
                    <a:gd name="connsiteX6" fmla="*/ 183356 w 2907506"/>
                    <a:gd name="connsiteY6" fmla="*/ 76200 h 573881"/>
                    <a:gd name="connsiteX7" fmla="*/ 188118 w 2907506"/>
                    <a:gd name="connsiteY7" fmla="*/ 95250 h 573881"/>
                    <a:gd name="connsiteX8" fmla="*/ 290512 w 2907506"/>
                    <a:gd name="connsiteY8" fmla="*/ 97631 h 573881"/>
                    <a:gd name="connsiteX9" fmla="*/ 345281 w 2907506"/>
                    <a:gd name="connsiteY9" fmla="*/ 142875 h 573881"/>
                    <a:gd name="connsiteX10" fmla="*/ 347662 w 2907506"/>
                    <a:gd name="connsiteY10" fmla="*/ 152400 h 573881"/>
                    <a:gd name="connsiteX11" fmla="*/ 373856 w 2907506"/>
                    <a:gd name="connsiteY11" fmla="*/ 152400 h 573881"/>
                    <a:gd name="connsiteX12" fmla="*/ 435768 w 2907506"/>
                    <a:gd name="connsiteY12" fmla="*/ 154781 h 573881"/>
                    <a:gd name="connsiteX13" fmla="*/ 485775 w 2907506"/>
                    <a:gd name="connsiteY13" fmla="*/ 207169 h 573881"/>
                    <a:gd name="connsiteX14" fmla="*/ 521493 w 2907506"/>
                    <a:gd name="connsiteY14" fmla="*/ 214312 h 573881"/>
                    <a:gd name="connsiteX15" fmla="*/ 533400 w 2907506"/>
                    <a:gd name="connsiteY15" fmla="*/ 219075 h 573881"/>
                    <a:gd name="connsiteX16" fmla="*/ 576262 w 2907506"/>
                    <a:gd name="connsiteY16" fmla="*/ 216694 h 573881"/>
                    <a:gd name="connsiteX17" fmla="*/ 600075 w 2907506"/>
                    <a:gd name="connsiteY17" fmla="*/ 238125 h 573881"/>
                    <a:gd name="connsiteX18" fmla="*/ 638175 w 2907506"/>
                    <a:gd name="connsiteY18" fmla="*/ 233362 h 573881"/>
                    <a:gd name="connsiteX19" fmla="*/ 661987 w 2907506"/>
                    <a:gd name="connsiteY19" fmla="*/ 252412 h 573881"/>
                    <a:gd name="connsiteX20" fmla="*/ 721518 w 2907506"/>
                    <a:gd name="connsiteY20" fmla="*/ 280987 h 573881"/>
                    <a:gd name="connsiteX21" fmla="*/ 742950 w 2907506"/>
                    <a:gd name="connsiteY21" fmla="*/ 290512 h 573881"/>
                    <a:gd name="connsiteX22" fmla="*/ 781050 w 2907506"/>
                    <a:gd name="connsiteY22" fmla="*/ 290512 h 573881"/>
                    <a:gd name="connsiteX23" fmla="*/ 783431 w 2907506"/>
                    <a:gd name="connsiteY23" fmla="*/ 302419 h 573881"/>
                    <a:gd name="connsiteX24" fmla="*/ 804862 w 2907506"/>
                    <a:gd name="connsiteY24" fmla="*/ 319087 h 573881"/>
                    <a:gd name="connsiteX25" fmla="*/ 945356 w 2907506"/>
                    <a:gd name="connsiteY25" fmla="*/ 316706 h 573881"/>
                    <a:gd name="connsiteX26" fmla="*/ 978693 w 2907506"/>
                    <a:gd name="connsiteY26" fmla="*/ 319087 h 573881"/>
                    <a:gd name="connsiteX27" fmla="*/ 978693 w 2907506"/>
                    <a:gd name="connsiteY27" fmla="*/ 328612 h 573881"/>
                    <a:gd name="connsiteX28" fmla="*/ 1004887 w 2907506"/>
                    <a:gd name="connsiteY28" fmla="*/ 328612 h 573881"/>
                    <a:gd name="connsiteX29" fmla="*/ 1004887 w 2907506"/>
                    <a:gd name="connsiteY29" fmla="*/ 340519 h 573881"/>
                    <a:gd name="connsiteX30" fmla="*/ 1152525 w 2907506"/>
                    <a:gd name="connsiteY30" fmla="*/ 340519 h 573881"/>
                    <a:gd name="connsiteX31" fmla="*/ 1162050 w 2907506"/>
                    <a:gd name="connsiteY31" fmla="*/ 350044 h 573881"/>
                    <a:gd name="connsiteX32" fmla="*/ 1293018 w 2907506"/>
                    <a:gd name="connsiteY32" fmla="*/ 350044 h 573881"/>
                    <a:gd name="connsiteX33" fmla="*/ 1307305 w 2907506"/>
                    <a:gd name="connsiteY33" fmla="*/ 364331 h 573881"/>
                    <a:gd name="connsiteX34" fmla="*/ 1364456 w 2907506"/>
                    <a:gd name="connsiteY34" fmla="*/ 395287 h 573881"/>
                    <a:gd name="connsiteX35" fmla="*/ 1531143 w 2907506"/>
                    <a:gd name="connsiteY35" fmla="*/ 395287 h 573881"/>
                    <a:gd name="connsiteX36" fmla="*/ 1547812 w 2907506"/>
                    <a:gd name="connsiteY36" fmla="*/ 411956 h 573881"/>
                    <a:gd name="connsiteX37" fmla="*/ 1614487 w 2907506"/>
                    <a:gd name="connsiteY37" fmla="*/ 411956 h 573881"/>
                    <a:gd name="connsiteX38" fmla="*/ 1676400 w 2907506"/>
                    <a:gd name="connsiteY38" fmla="*/ 411956 h 573881"/>
                    <a:gd name="connsiteX39" fmla="*/ 1693069 w 2907506"/>
                    <a:gd name="connsiteY39" fmla="*/ 428625 h 573881"/>
                    <a:gd name="connsiteX40" fmla="*/ 1854993 w 2907506"/>
                    <a:gd name="connsiteY40" fmla="*/ 428625 h 573881"/>
                    <a:gd name="connsiteX41" fmla="*/ 1874043 w 2907506"/>
                    <a:gd name="connsiteY41" fmla="*/ 428625 h 573881"/>
                    <a:gd name="connsiteX42" fmla="*/ 1905000 w 2907506"/>
                    <a:gd name="connsiteY42" fmla="*/ 445294 h 573881"/>
                    <a:gd name="connsiteX43" fmla="*/ 1943100 w 2907506"/>
                    <a:gd name="connsiteY43" fmla="*/ 445294 h 573881"/>
                    <a:gd name="connsiteX44" fmla="*/ 1957387 w 2907506"/>
                    <a:gd name="connsiteY44" fmla="*/ 459581 h 573881"/>
                    <a:gd name="connsiteX45" fmla="*/ 2002631 w 2907506"/>
                    <a:gd name="connsiteY45" fmla="*/ 459581 h 573881"/>
                    <a:gd name="connsiteX46" fmla="*/ 2035968 w 2907506"/>
                    <a:gd name="connsiteY46" fmla="*/ 459581 h 573881"/>
                    <a:gd name="connsiteX47" fmla="*/ 2050256 w 2907506"/>
                    <a:gd name="connsiteY47" fmla="*/ 473869 h 573881"/>
                    <a:gd name="connsiteX48" fmla="*/ 2326481 w 2907506"/>
                    <a:gd name="connsiteY48" fmla="*/ 473869 h 573881"/>
                    <a:gd name="connsiteX49" fmla="*/ 2326481 w 2907506"/>
                    <a:gd name="connsiteY49" fmla="*/ 497681 h 573881"/>
                    <a:gd name="connsiteX50" fmla="*/ 2445543 w 2907506"/>
                    <a:gd name="connsiteY50" fmla="*/ 497681 h 573881"/>
                    <a:gd name="connsiteX51" fmla="*/ 2464593 w 2907506"/>
                    <a:gd name="connsiteY51" fmla="*/ 516731 h 573881"/>
                    <a:gd name="connsiteX52" fmla="*/ 2464593 w 2907506"/>
                    <a:gd name="connsiteY52" fmla="*/ 535781 h 573881"/>
                    <a:gd name="connsiteX53" fmla="*/ 2612231 w 2907506"/>
                    <a:gd name="connsiteY53" fmla="*/ 535781 h 573881"/>
                    <a:gd name="connsiteX54" fmla="*/ 2612231 w 2907506"/>
                    <a:gd name="connsiteY54" fmla="*/ 573881 h 573881"/>
                    <a:gd name="connsiteX55" fmla="*/ 2907506 w 2907506"/>
                    <a:gd name="connsiteY55" fmla="*/ 573881 h 5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7506" h="573881">
                      <a:moveTo>
                        <a:pt x="0" y="0"/>
                      </a:moveTo>
                      <a:lnTo>
                        <a:pt x="50006" y="26194"/>
                      </a:lnTo>
                      <a:lnTo>
                        <a:pt x="71437" y="26194"/>
                      </a:lnTo>
                      <a:lnTo>
                        <a:pt x="116681" y="59531"/>
                      </a:lnTo>
                      <a:lnTo>
                        <a:pt x="130968" y="61912"/>
                      </a:lnTo>
                      <a:lnTo>
                        <a:pt x="142875" y="76200"/>
                      </a:lnTo>
                      <a:lnTo>
                        <a:pt x="183356" y="76200"/>
                      </a:lnTo>
                      <a:lnTo>
                        <a:pt x="188118" y="95250"/>
                      </a:lnTo>
                      <a:lnTo>
                        <a:pt x="290512" y="97631"/>
                      </a:lnTo>
                      <a:lnTo>
                        <a:pt x="345281" y="142875"/>
                      </a:lnTo>
                      <a:lnTo>
                        <a:pt x="347662" y="152400"/>
                      </a:lnTo>
                      <a:lnTo>
                        <a:pt x="373856" y="152400"/>
                      </a:lnTo>
                      <a:lnTo>
                        <a:pt x="435768" y="154781"/>
                      </a:lnTo>
                      <a:lnTo>
                        <a:pt x="485775" y="207169"/>
                      </a:lnTo>
                      <a:lnTo>
                        <a:pt x="521493" y="214312"/>
                      </a:lnTo>
                      <a:lnTo>
                        <a:pt x="533400" y="219075"/>
                      </a:lnTo>
                      <a:lnTo>
                        <a:pt x="576262" y="216694"/>
                      </a:lnTo>
                      <a:lnTo>
                        <a:pt x="600075" y="238125"/>
                      </a:lnTo>
                      <a:lnTo>
                        <a:pt x="638175" y="233362"/>
                      </a:lnTo>
                      <a:lnTo>
                        <a:pt x="661987" y="252412"/>
                      </a:lnTo>
                      <a:lnTo>
                        <a:pt x="721518" y="280987"/>
                      </a:lnTo>
                      <a:lnTo>
                        <a:pt x="742950" y="290512"/>
                      </a:lnTo>
                      <a:lnTo>
                        <a:pt x="781050" y="290512"/>
                      </a:lnTo>
                      <a:lnTo>
                        <a:pt x="783431" y="302419"/>
                      </a:lnTo>
                      <a:lnTo>
                        <a:pt x="804862" y="319087"/>
                      </a:lnTo>
                      <a:lnTo>
                        <a:pt x="945356" y="316706"/>
                      </a:lnTo>
                      <a:lnTo>
                        <a:pt x="978693" y="319087"/>
                      </a:lnTo>
                      <a:lnTo>
                        <a:pt x="978693" y="328612"/>
                      </a:lnTo>
                      <a:lnTo>
                        <a:pt x="1004887" y="328612"/>
                      </a:lnTo>
                      <a:lnTo>
                        <a:pt x="1004887" y="340519"/>
                      </a:lnTo>
                      <a:lnTo>
                        <a:pt x="1152525" y="340519"/>
                      </a:lnTo>
                      <a:lnTo>
                        <a:pt x="1162050" y="350044"/>
                      </a:lnTo>
                      <a:lnTo>
                        <a:pt x="1293018" y="350044"/>
                      </a:lnTo>
                      <a:lnTo>
                        <a:pt x="1307305" y="364331"/>
                      </a:lnTo>
                      <a:lnTo>
                        <a:pt x="1364456" y="395287"/>
                      </a:lnTo>
                      <a:lnTo>
                        <a:pt x="1531143" y="395287"/>
                      </a:lnTo>
                      <a:lnTo>
                        <a:pt x="1547812" y="411956"/>
                      </a:lnTo>
                      <a:lnTo>
                        <a:pt x="1614487" y="411956"/>
                      </a:lnTo>
                      <a:lnTo>
                        <a:pt x="1676400" y="411956"/>
                      </a:lnTo>
                      <a:lnTo>
                        <a:pt x="1693069" y="428625"/>
                      </a:lnTo>
                      <a:lnTo>
                        <a:pt x="1854993" y="428625"/>
                      </a:lnTo>
                      <a:lnTo>
                        <a:pt x="1874043" y="428625"/>
                      </a:lnTo>
                      <a:lnTo>
                        <a:pt x="1905000" y="445294"/>
                      </a:lnTo>
                      <a:lnTo>
                        <a:pt x="1943100" y="445294"/>
                      </a:lnTo>
                      <a:lnTo>
                        <a:pt x="1957387" y="459581"/>
                      </a:lnTo>
                      <a:lnTo>
                        <a:pt x="2002631" y="459581"/>
                      </a:lnTo>
                      <a:lnTo>
                        <a:pt x="2035968" y="459581"/>
                      </a:lnTo>
                      <a:lnTo>
                        <a:pt x="2050256" y="473869"/>
                      </a:lnTo>
                      <a:lnTo>
                        <a:pt x="2326481" y="473869"/>
                      </a:lnTo>
                      <a:lnTo>
                        <a:pt x="2326481" y="497681"/>
                      </a:lnTo>
                      <a:lnTo>
                        <a:pt x="2445543" y="497681"/>
                      </a:lnTo>
                      <a:lnTo>
                        <a:pt x="2464593" y="516731"/>
                      </a:lnTo>
                      <a:lnTo>
                        <a:pt x="2464593" y="535781"/>
                      </a:lnTo>
                      <a:lnTo>
                        <a:pt x="2612231" y="535781"/>
                      </a:lnTo>
                      <a:lnTo>
                        <a:pt x="2612231" y="573881"/>
                      </a:lnTo>
                      <a:lnTo>
                        <a:pt x="2907506" y="573881"/>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7" name="Freeform: Shape 306">
                  <a:extLst>
                    <a:ext uri="{FF2B5EF4-FFF2-40B4-BE49-F238E27FC236}">
                      <a16:creationId xmlns:a16="http://schemas.microsoft.com/office/drawing/2014/main" id="{174AFAB9-A669-BD02-2219-28F0D67CE108}"/>
                    </a:ext>
                  </a:extLst>
                </p:cNvPr>
                <p:cNvSpPr>
                  <a:spLocks/>
                </p:cNvSpPr>
                <p:nvPr/>
              </p:nvSpPr>
              <p:spPr>
                <a:xfrm>
                  <a:off x="6286500" y="3824288"/>
                  <a:ext cx="433388" cy="0"/>
                </a:xfrm>
                <a:custGeom>
                  <a:avLst/>
                  <a:gdLst>
                    <a:gd name="connsiteX0" fmla="*/ 433388 w 433388"/>
                    <a:gd name="connsiteY0" fmla="*/ 0 h 0"/>
                    <a:gd name="connsiteX1" fmla="*/ 173831 w 433388"/>
                    <a:gd name="connsiteY1" fmla="*/ 0 h 0"/>
                    <a:gd name="connsiteX2" fmla="*/ 116681 w 433388"/>
                    <a:gd name="connsiteY2" fmla="*/ 0 h 0"/>
                    <a:gd name="connsiteX3" fmla="*/ 0 w 433388"/>
                    <a:gd name="connsiteY3" fmla="*/ 0 h 0"/>
                  </a:gdLst>
                  <a:ahLst/>
                  <a:cxnLst>
                    <a:cxn ang="0">
                      <a:pos x="connsiteX0" y="connsiteY0"/>
                    </a:cxn>
                    <a:cxn ang="0">
                      <a:pos x="connsiteX1" y="connsiteY1"/>
                    </a:cxn>
                    <a:cxn ang="0">
                      <a:pos x="connsiteX2" y="connsiteY2"/>
                    </a:cxn>
                    <a:cxn ang="0">
                      <a:pos x="connsiteX3" y="connsiteY3"/>
                    </a:cxn>
                  </a:cxnLst>
                  <a:rect l="l" t="t" r="r" b="b"/>
                  <a:pathLst>
                    <a:path w="433388">
                      <a:moveTo>
                        <a:pt x="433388" y="0"/>
                      </a:moveTo>
                      <a:lnTo>
                        <a:pt x="173831" y="0"/>
                      </a:lnTo>
                      <a:lnTo>
                        <a:pt x="116681" y="0"/>
                      </a:lnTo>
                      <a:lnTo>
                        <a:pt x="0"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grpSp>
      <p:sp>
        <p:nvSpPr>
          <p:cNvPr id="6" name="Rounded Rectangle 27">
            <a:extLst>
              <a:ext uri="{FF2B5EF4-FFF2-40B4-BE49-F238E27FC236}">
                <a16:creationId xmlns:a16="http://schemas.microsoft.com/office/drawing/2014/main" id="{CD81E2BE-43D7-7CEB-75B5-4ADC2547FC16}"/>
              </a:ext>
            </a:extLst>
          </p:cNvPr>
          <p:cNvSpPr/>
          <p:nvPr/>
        </p:nvSpPr>
        <p:spPr>
          <a:xfrm flipH="1">
            <a:off x="10582519" y="2291323"/>
            <a:ext cx="1182608" cy="476222"/>
          </a:xfrm>
          <a:prstGeom prst="round2Same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Sorafeni</a:t>
            </a: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b</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 = 271</a:t>
            </a:r>
            <a:endPar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7" name="Rounded Rectangle 28">
            <a:extLst>
              <a:ext uri="{FF2B5EF4-FFF2-40B4-BE49-F238E27FC236}">
                <a16:creationId xmlns:a16="http://schemas.microsoft.com/office/drawing/2014/main" id="{C5D4CE8C-D536-29B3-214E-DDCAB7999DE7}"/>
              </a:ext>
            </a:extLst>
          </p:cNvPr>
          <p:cNvSpPr/>
          <p:nvPr/>
        </p:nvSpPr>
        <p:spPr>
          <a:xfrm>
            <a:off x="9370408" y="2288315"/>
            <a:ext cx="1182609" cy="478944"/>
          </a:xfrm>
          <a:prstGeom prst="round2Same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Cam</a:t>
            </a:r>
            <a:r>
              <a:rPr lang="pt-PT" sz="1000" b="1">
                <a:solidFill>
                  <a:srgbClr val="FFFFFF"/>
                </a:solidFill>
                <a:latin typeface="Verdana"/>
                <a:ea typeface="Verdana" panose="020B0604030504040204" pitchFamily="34" charset="0"/>
                <a:cs typeface="Times New Roman" panose="02020603050405020304" pitchFamily="18" charset="0"/>
              </a:rPr>
              <a:t> </a:t>
            </a: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a:t>
            </a: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 </a:t>
            </a:r>
            <a:r>
              <a:rPr kumimoji="0" lang="en-US"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R</a:t>
            </a: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ivo</a:t>
            </a:r>
            <a:endPar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 = 272</a:t>
            </a:r>
            <a:endPar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095F3FCB-7815-1C3F-34BE-6A26AE4AC1F0}"/>
              </a:ext>
            </a:extLst>
          </p:cNvPr>
          <p:cNvGraphicFramePr>
            <a:graphicFrameLocks noGrp="1"/>
          </p:cNvGraphicFramePr>
          <p:nvPr>
            <p:extLst>
              <p:ext uri="{D42A27DB-BD31-4B8C-83A1-F6EECF244321}">
                <p14:modId xmlns:p14="http://schemas.microsoft.com/office/powerpoint/2010/main" val="936217395"/>
              </p:ext>
            </p:extLst>
          </p:nvPr>
        </p:nvGraphicFramePr>
        <p:xfrm>
          <a:off x="7810024" y="2775569"/>
          <a:ext cx="3955103" cy="762000"/>
        </p:xfrm>
        <a:graphic>
          <a:graphicData uri="http://schemas.openxmlformats.org/drawingml/2006/table">
            <a:tbl>
              <a:tblPr bandRow="1">
                <a:tableStyleId>{9D7B26C5-4107-4FEC-AEDC-1716B250A1EF}</a:tableStyleId>
              </a:tblPr>
              <a:tblGrid>
                <a:gridCol w="1569101">
                  <a:extLst>
                    <a:ext uri="{9D8B030D-6E8A-4147-A177-3AD203B41FA5}">
                      <a16:colId xmlns:a16="http://schemas.microsoft.com/office/drawing/2014/main" val="327220605"/>
                    </a:ext>
                  </a:extLst>
                </a:gridCol>
                <a:gridCol w="1198605">
                  <a:extLst>
                    <a:ext uri="{9D8B030D-6E8A-4147-A177-3AD203B41FA5}">
                      <a16:colId xmlns:a16="http://schemas.microsoft.com/office/drawing/2014/main" val="2094124091"/>
                    </a:ext>
                  </a:extLst>
                </a:gridCol>
                <a:gridCol w="1187397">
                  <a:extLst>
                    <a:ext uri="{9D8B030D-6E8A-4147-A177-3AD203B41FA5}">
                      <a16:colId xmlns:a16="http://schemas.microsoft.com/office/drawing/2014/main" val="1576022471"/>
                    </a:ext>
                  </a:extLst>
                </a:gridCol>
              </a:tblGrid>
              <a:tr h="365760">
                <a:tc>
                  <a:txBody>
                    <a:bodyPr/>
                    <a:lstStyle/>
                    <a:p>
                      <a:r>
                        <a:rPr lang="en-US" sz="1000" b="1">
                          <a:solidFill>
                            <a:schemeClr val="bg2"/>
                          </a:solidFill>
                          <a:latin typeface="Verdana" panose="020B0604030504040204" pitchFamily="34" charset="0"/>
                          <a:ea typeface="Verdana" panose="020B0604030504040204" pitchFamily="34" charset="0"/>
                        </a:rPr>
                        <a:t>No. of events (%)</a:t>
                      </a:r>
                      <a:endParaRPr lang="en-US" sz="1000">
                        <a:solidFill>
                          <a:schemeClr val="bg2"/>
                        </a:solidFill>
                        <a:latin typeface="Verdana" panose="020B0604030504040204" pitchFamily="34" charset="0"/>
                        <a:ea typeface="Verdana" panose="020B0604030504040204" pitchFamily="34" charset="0"/>
                      </a:endParaRPr>
                    </a:p>
                  </a:txBody>
                  <a:tcPr anchor="ctr">
                    <a:lnT w="19050" cap="flat" cmpd="sng" algn="ctr">
                      <a:solidFill>
                        <a:schemeClr val="bg2"/>
                      </a:solidFill>
                      <a:prstDash val="solid"/>
                      <a:round/>
                      <a:headEnd type="none" w="med" len="med"/>
                      <a:tailEnd type="none" w="med" len="med"/>
                    </a:lnT>
                    <a:solidFill>
                      <a:schemeClr val="bg2">
                        <a:alpha val="20000"/>
                      </a:schemeClr>
                    </a:solidFill>
                  </a:tcPr>
                </a:tc>
                <a:tc>
                  <a:txBody>
                    <a:bodyPr/>
                    <a:lstStyle/>
                    <a:p>
                      <a:pPr algn="ctr"/>
                      <a:r>
                        <a:rPr lang="en-US" sz="1000">
                          <a:solidFill>
                            <a:schemeClr val="accent3"/>
                          </a:solidFill>
                          <a:latin typeface="Verdana" panose="020B0604030504040204" pitchFamily="34" charset="0"/>
                          <a:ea typeface="Verdana" panose="020B0604030504040204" pitchFamily="34" charset="0"/>
                        </a:rPr>
                        <a:t>159 (59)</a:t>
                      </a:r>
                    </a:p>
                  </a:txBody>
                  <a:tcPr anchor="ctr">
                    <a:lnT w="19050" cap="flat" cmpd="sng" algn="ctr">
                      <a:solidFill>
                        <a:schemeClr val="bg2"/>
                      </a:solidFill>
                      <a:prstDash val="solid"/>
                      <a:round/>
                      <a:headEnd type="none" w="med" len="med"/>
                      <a:tailEnd type="none" w="med" len="med"/>
                    </a:lnT>
                    <a:solidFill>
                      <a:schemeClr val="accent3">
                        <a:lumMod val="40000"/>
                        <a:lumOff val="60000"/>
                        <a:alpha val="20000"/>
                      </a:schemeClr>
                    </a:solidFill>
                  </a:tcPr>
                </a:tc>
                <a:tc>
                  <a:txBody>
                    <a:bodyPr/>
                    <a:lstStyle/>
                    <a:p>
                      <a:pPr algn="ctr"/>
                      <a:r>
                        <a:rPr lang="en-US" sz="1000">
                          <a:solidFill>
                            <a:schemeClr val="tx2"/>
                          </a:solidFill>
                          <a:latin typeface="Verdana" panose="020B0604030504040204" pitchFamily="34" charset="0"/>
                          <a:ea typeface="Verdana" panose="020B0604030504040204" pitchFamily="34" charset="0"/>
                        </a:rPr>
                        <a:t>192 (71)</a:t>
                      </a:r>
                    </a:p>
                  </a:txBody>
                  <a:tcPr anchor="ctr">
                    <a:lnT w="19050" cap="flat" cmpd="sng" algn="ctr">
                      <a:solidFill>
                        <a:schemeClr val="bg2"/>
                      </a:solidFill>
                      <a:prstDash val="solid"/>
                      <a:round/>
                      <a:headEnd type="none" w="med" len="med"/>
                      <a:tailEnd type="none" w="med" len="med"/>
                    </a:lnT>
                    <a:solidFill>
                      <a:schemeClr val="tx2">
                        <a:lumMod val="40000"/>
                        <a:lumOff val="60000"/>
                        <a:alpha val="20000"/>
                      </a:schemeClr>
                    </a:solidFill>
                  </a:tcPr>
                </a:tc>
                <a:extLst>
                  <a:ext uri="{0D108BD9-81ED-4DB2-BD59-A6C34878D82A}">
                    <a16:rowId xmlns:a16="http://schemas.microsoft.com/office/drawing/2014/main" val="248471685"/>
                  </a:ext>
                </a:extLst>
              </a:tr>
              <a:tr h="365760">
                <a:tc>
                  <a:txBody>
                    <a:bodyPr/>
                    <a:lstStyle/>
                    <a:p>
                      <a:r>
                        <a:rPr lang="en-US" sz="1000" b="1">
                          <a:solidFill>
                            <a:schemeClr val="bg2"/>
                          </a:solidFill>
                          <a:latin typeface="Verdana" panose="020B0604030504040204" pitchFamily="34" charset="0"/>
                          <a:ea typeface="Verdana" panose="020B0604030504040204" pitchFamily="34" charset="0"/>
                        </a:rPr>
                        <a:t>Median OS, months</a:t>
                      </a:r>
                      <a:br>
                        <a:rPr lang="en-US" sz="1000" b="1">
                          <a:solidFill>
                            <a:schemeClr val="bg2"/>
                          </a:solidFill>
                          <a:latin typeface="Verdana" panose="020B0604030504040204" pitchFamily="34" charset="0"/>
                          <a:ea typeface="Verdana" panose="020B0604030504040204" pitchFamily="34" charset="0"/>
                        </a:rPr>
                      </a:br>
                      <a:r>
                        <a:rPr lang="en-US" sz="1000" b="1">
                          <a:solidFill>
                            <a:schemeClr val="bg2"/>
                          </a:solidFill>
                          <a:latin typeface="Verdana" panose="020B0604030504040204" pitchFamily="34" charset="0"/>
                          <a:ea typeface="Verdana" panose="020B0604030504040204" pitchFamily="34" charset="0"/>
                        </a:rPr>
                        <a:t>(95% CI)</a:t>
                      </a:r>
                    </a:p>
                  </a:txBody>
                  <a:tcPr anchor="ctr">
                    <a:lnB w="19050" cap="flat" cmpd="sng" algn="ctr">
                      <a:solidFill>
                        <a:schemeClr val="bg2"/>
                      </a:solidFill>
                      <a:prstDash val="solid"/>
                      <a:round/>
                      <a:headEnd type="none" w="med" len="med"/>
                      <a:tailEnd type="none" w="med" len="med"/>
                    </a:lnB>
                  </a:tcPr>
                </a:tc>
                <a:tc>
                  <a:txBody>
                    <a:bodyPr/>
                    <a:lstStyle/>
                    <a:p>
                      <a:pPr algn="ctr"/>
                      <a:r>
                        <a:rPr lang="en-US" sz="1000">
                          <a:solidFill>
                            <a:schemeClr val="accent3"/>
                          </a:solidFill>
                          <a:latin typeface="Verdana" panose="020B0604030504040204" pitchFamily="34" charset="0"/>
                          <a:ea typeface="Verdana" panose="020B0604030504040204" pitchFamily="34" charset="0"/>
                        </a:rPr>
                        <a:t>23.8</a:t>
                      </a:r>
                      <a:br>
                        <a:rPr lang="en-US" sz="1000">
                          <a:solidFill>
                            <a:schemeClr val="accent3"/>
                          </a:solidFill>
                          <a:latin typeface="Verdana" panose="020B0604030504040204" pitchFamily="34" charset="0"/>
                          <a:ea typeface="Verdana" panose="020B0604030504040204" pitchFamily="34" charset="0"/>
                        </a:rPr>
                      </a:br>
                      <a:r>
                        <a:rPr lang="en-US" sz="1000">
                          <a:solidFill>
                            <a:schemeClr val="accent3"/>
                          </a:solidFill>
                          <a:latin typeface="Verdana" panose="020B0604030504040204" pitchFamily="34" charset="0"/>
                          <a:ea typeface="Verdana" panose="020B0604030504040204" pitchFamily="34" charset="0"/>
                        </a:rPr>
                        <a:t>(20.6-27.2)</a:t>
                      </a:r>
                    </a:p>
                  </a:txBody>
                  <a:tcPr anchor="ctr">
                    <a:lnB w="19050" cap="flat" cmpd="sng" algn="ctr">
                      <a:solidFill>
                        <a:schemeClr val="bg2"/>
                      </a:solidFill>
                      <a:prstDash val="solid"/>
                      <a:round/>
                      <a:headEnd type="none" w="med" len="med"/>
                      <a:tailEnd type="none" w="med" len="med"/>
                    </a:lnB>
                  </a:tcPr>
                </a:tc>
                <a:tc>
                  <a:txBody>
                    <a:bodyPr/>
                    <a:lstStyle/>
                    <a:p>
                      <a:pPr algn="ctr"/>
                      <a:r>
                        <a:rPr lang="en-US" sz="1000">
                          <a:solidFill>
                            <a:schemeClr val="tx2"/>
                          </a:solidFill>
                          <a:latin typeface="Verdana" panose="020B0604030504040204" pitchFamily="34" charset="0"/>
                          <a:ea typeface="Verdana" panose="020B0604030504040204" pitchFamily="34" charset="0"/>
                        </a:rPr>
                        <a:t>15.2</a:t>
                      </a:r>
                      <a:br>
                        <a:rPr lang="en-US" sz="1000">
                          <a:solidFill>
                            <a:schemeClr val="tx2"/>
                          </a:solidFill>
                          <a:latin typeface="Verdana" panose="020B0604030504040204" pitchFamily="34" charset="0"/>
                          <a:ea typeface="Verdana" panose="020B0604030504040204" pitchFamily="34" charset="0"/>
                        </a:rPr>
                      </a:br>
                      <a:r>
                        <a:rPr lang="en-US" sz="1000">
                          <a:solidFill>
                            <a:schemeClr val="tx2"/>
                          </a:solidFill>
                          <a:latin typeface="Verdana" panose="020B0604030504040204" pitchFamily="34" charset="0"/>
                          <a:ea typeface="Verdana" panose="020B0604030504040204" pitchFamily="34" charset="0"/>
                        </a:rPr>
                        <a:t>(13.2-18.5)</a:t>
                      </a:r>
                    </a:p>
                  </a:txBody>
                  <a:tcPr anchor="ctr">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2826138"/>
                  </a:ext>
                </a:extLst>
              </a:tr>
            </a:tbl>
          </a:graphicData>
        </a:graphic>
      </p:graphicFrame>
      <p:sp>
        <p:nvSpPr>
          <p:cNvPr id="9" name="TextBox 8">
            <a:extLst>
              <a:ext uri="{FF2B5EF4-FFF2-40B4-BE49-F238E27FC236}">
                <a16:creationId xmlns:a16="http://schemas.microsoft.com/office/drawing/2014/main" id="{94B06BE7-E7B6-C06D-B5EF-5E644698C93F}"/>
              </a:ext>
            </a:extLst>
          </p:cNvPr>
          <p:cNvSpPr txBox="1"/>
          <p:nvPr/>
        </p:nvSpPr>
        <p:spPr>
          <a:xfrm>
            <a:off x="7810024" y="3705088"/>
            <a:ext cx="5023107"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Stratified HR, 0.64 (95% CI, 0.52-0.79)</a:t>
            </a:r>
            <a:r>
              <a:rPr kumimoji="0" lang="en-US" sz="1000" b="1" i="0" u="none" strike="noStrike" kern="1200" cap="none" spc="0" normalizeH="0" baseline="3000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a</a:t>
            </a:r>
            <a:r>
              <a:rPr kumimoji="0" lang="en-US" sz="1000" b="1" i="0" u="none" strike="noStrike" kern="1200" cap="none" spc="0" normalizeH="0" baseline="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 p &lt; 0.0001</a:t>
            </a:r>
            <a:r>
              <a:rPr kumimoji="0" lang="en-US" sz="1000" b="1" i="0" u="none" strike="noStrike" kern="1200" cap="none" spc="0" normalizeH="0" baseline="3000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b</a:t>
            </a:r>
          </a:p>
        </p:txBody>
      </p:sp>
      <p:grpSp>
        <p:nvGrpSpPr>
          <p:cNvPr id="11" name="Group 10">
            <a:extLst>
              <a:ext uri="{FF2B5EF4-FFF2-40B4-BE49-F238E27FC236}">
                <a16:creationId xmlns:a16="http://schemas.microsoft.com/office/drawing/2014/main" id="{3091BDC7-FC69-65D7-9A51-8FAD5A0929FA}"/>
              </a:ext>
            </a:extLst>
          </p:cNvPr>
          <p:cNvGrpSpPr/>
          <p:nvPr/>
        </p:nvGrpSpPr>
        <p:grpSpPr>
          <a:xfrm>
            <a:off x="3245427" y="2060289"/>
            <a:ext cx="1196539" cy="1009596"/>
            <a:chOff x="4655124" y="1938135"/>
            <a:chExt cx="1196539" cy="1009596"/>
          </a:xfrm>
        </p:grpSpPr>
        <p:cxnSp>
          <p:nvCxnSpPr>
            <p:cNvPr id="13" name="Connector: Elbow 12">
              <a:extLst>
                <a:ext uri="{FF2B5EF4-FFF2-40B4-BE49-F238E27FC236}">
                  <a16:creationId xmlns:a16="http://schemas.microsoft.com/office/drawing/2014/main" id="{9E89839E-226B-3858-BA40-4606301F8A88}"/>
                </a:ext>
              </a:extLst>
            </p:cNvPr>
            <p:cNvCxnSpPr>
              <a:cxnSpLocks/>
            </p:cNvCxnSpPr>
            <p:nvPr/>
          </p:nvCxnSpPr>
          <p:spPr>
            <a:xfrm rot="16200000" flipH="1">
              <a:off x="4995288" y="2255058"/>
              <a:ext cx="772302" cy="613044"/>
            </a:xfrm>
            <a:prstGeom prst="bentConnector3">
              <a:avLst>
                <a:gd name="adj1" fmla="val 50000"/>
              </a:avLst>
            </a:prstGeom>
            <a:ln w="12700">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28">
              <a:extLst>
                <a:ext uri="{FF2B5EF4-FFF2-40B4-BE49-F238E27FC236}">
                  <a16:creationId xmlns:a16="http://schemas.microsoft.com/office/drawing/2014/main" id="{8EC92F17-5817-2E48-9D0B-856F88F06D91}"/>
                </a:ext>
              </a:extLst>
            </p:cNvPr>
            <p:cNvSpPr/>
            <p:nvPr/>
          </p:nvSpPr>
          <p:spPr>
            <a:xfrm>
              <a:off x="4655124" y="1938135"/>
              <a:ext cx="1196539" cy="297386"/>
            </a:xfrm>
            <a:prstGeom prst="round2DiagRect">
              <a:avLst>
                <a:gd name="adj1" fmla="val 0"/>
                <a:gd name="adj2"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23.8 </a:t>
              </a:r>
              <a:r>
                <a:rPr kumimoji="0" lang="pt-PT" sz="900" b="1" i="0" u="none" strike="noStrike" kern="1200" cap="none" spc="0" normalizeH="0" baseline="0" noProof="0" err="1">
                  <a:ln>
                    <a:noFill/>
                  </a:ln>
                  <a:solidFill>
                    <a:srgbClr val="FFFFFF"/>
                  </a:solidFill>
                  <a:effectLst/>
                  <a:uLnTx/>
                  <a:uFillTx/>
                  <a:latin typeface="Verdana"/>
                  <a:ea typeface="Verdana" panose="020B0604030504040204" pitchFamily="34" charset="0"/>
                  <a:cs typeface="Times New Roman" panose="02020603050405020304" pitchFamily="18" charset="0"/>
                </a:rPr>
                <a:t>months</a:t>
              </a:r>
              <a:endParaRPr kumimoji="0" lang="en-CN"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BD46D963-9C12-EDF7-826C-1616E9482580}"/>
              </a:ext>
            </a:extLst>
          </p:cNvPr>
          <p:cNvGrpSpPr/>
          <p:nvPr/>
        </p:nvGrpSpPr>
        <p:grpSpPr>
          <a:xfrm>
            <a:off x="1371778" y="3085246"/>
            <a:ext cx="1818821" cy="388974"/>
            <a:chOff x="2500980" y="3066574"/>
            <a:chExt cx="1818821" cy="388974"/>
          </a:xfrm>
        </p:grpSpPr>
        <p:cxnSp>
          <p:nvCxnSpPr>
            <p:cNvPr id="16" name="Connector: Elbow 15">
              <a:extLst>
                <a:ext uri="{FF2B5EF4-FFF2-40B4-BE49-F238E27FC236}">
                  <a16:creationId xmlns:a16="http://schemas.microsoft.com/office/drawing/2014/main" id="{57A55B93-EF41-B90F-7D6C-134A7B8F78A8}"/>
                </a:ext>
              </a:extLst>
            </p:cNvPr>
            <p:cNvCxnSpPr>
              <a:cxnSpLocks/>
              <a:stCxn id="17" idx="2"/>
            </p:cNvCxnSpPr>
            <p:nvPr/>
          </p:nvCxnSpPr>
          <p:spPr>
            <a:xfrm flipV="1">
              <a:off x="3697519" y="3066574"/>
              <a:ext cx="622282" cy="241126"/>
            </a:xfrm>
            <a:prstGeom prst="bentConnector3">
              <a:avLst>
                <a:gd name="adj1" fmla="val 50000"/>
              </a:avLst>
            </a:prstGeom>
            <a:ln w="12700">
              <a:solidFill>
                <a:schemeClr val="tx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27">
              <a:extLst>
                <a:ext uri="{FF2B5EF4-FFF2-40B4-BE49-F238E27FC236}">
                  <a16:creationId xmlns:a16="http://schemas.microsoft.com/office/drawing/2014/main" id="{98A94C15-E9EA-2882-3338-07B853F83C57}"/>
                </a:ext>
              </a:extLst>
            </p:cNvPr>
            <p:cNvSpPr/>
            <p:nvPr/>
          </p:nvSpPr>
          <p:spPr>
            <a:xfrm flipH="1">
              <a:off x="2500980" y="3159852"/>
              <a:ext cx="1196539" cy="295696"/>
            </a:xfrm>
            <a:prstGeom prst="round2DiagRect">
              <a:avLst>
                <a:gd name="adj1" fmla="val 0"/>
                <a:gd name="adj2"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15.2 months</a:t>
              </a:r>
              <a:endParaRPr kumimoji="0" lang="en-CN"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grpSp>
      <p:sp>
        <p:nvSpPr>
          <p:cNvPr id="4" name="TextBox 3">
            <a:extLst>
              <a:ext uri="{FF2B5EF4-FFF2-40B4-BE49-F238E27FC236}">
                <a16:creationId xmlns:a16="http://schemas.microsoft.com/office/drawing/2014/main" id="{0F8F8D9C-219F-31BE-0A34-062480A3A729}"/>
              </a:ext>
            </a:extLst>
          </p:cNvPr>
          <p:cNvSpPr txBox="1"/>
          <p:nvPr/>
        </p:nvSpPr>
        <p:spPr>
          <a:xfrm>
            <a:off x="426873" y="1241627"/>
            <a:ext cx="4149850" cy="276999"/>
          </a:xfrm>
          <a:prstGeom prst="rect">
            <a:avLst/>
          </a:prstGeom>
          <a:noFill/>
        </p:spPr>
        <p:txBody>
          <a:bodyPr wrap="square" rtlCol="0">
            <a:spAutoFit/>
          </a:bodyPr>
          <a:lstStyle/>
          <a:p>
            <a:pPr algn="l"/>
            <a:r>
              <a:rPr lang="en-US" sz="1200" b="1" spc="-9">
                <a:solidFill>
                  <a:schemeClr val="tx2"/>
                </a:solidFill>
                <a:latin typeface="Verdana"/>
                <a:ea typeface="Verdana"/>
              </a:rPr>
              <a:t>OS: FINAL ANALYSIS </a:t>
            </a:r>
            <a:r>
              <a:rPr lang="en-US" sz="1200" b="1" spc="-9" baseline="30000">
                <a:solidFill>
                  <a:schemeClr val="tx2"/>
                </a:solidFill>
                <a:latin typeface="Verdana"/>
                <a:ea typeface="Verdana"/>
              </a:rPr>
              <a:t>1, 2</a:t>
            </a:r>
            <a:endParaRPr lang="en-US" sz="1200" b="1" baseline="30000">
              <a:solidFill>
                <a:schemeClr val="tx2"/>
              </a:solidFill>
              <a:latin typeface="Arial" panose="020B0604020202020204" pitchFamily="34" charset="0"/>
              <a:cs typeface="Arial" panose="020B0604020202020204" pitchFamily="34" charset="0"/>
            </a:endParaRPr>
          </a:p>
        </p:txBody>
      </p:sp>
      <p:sp>
        <p:nvSpPr>
          <p:cNvPr id="5" name="Title 2">
            <a:extLst>
              <a:ext uri="{FF2B5EF4-FFF2-40B4-BE49-F238E27FC236}">
                <a16:creationId xmlns:a16="http://schemas.microsoft.com/office/drawing/2014/main" id="{304B9E25-1276-6BD3-A6A1-5EC3E92ACD5B}"/>
              </a:ext>
            </a:extLst>
          </p:cNvPr>
          <p:cNvSpPr txBox="1">
            <a:spLocks/>
          </p:cNvSpPr>
          <p:nvPr/>
        </p:nvSpPr>
        <p:spPr>
          <a:xfrm>
            <a:off x="379126" y="365760"/>
            <a:ext cx="11098429" cy="613532"/>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10795" marR="4445">
              <a:lnSpc>
                <a:spcPct val="96800"/>
              </a:lnSpc>
              <a:spcBef>
                <a:spcPts val="137"/>
              </a:spcBef>
            </a:pPr>
            <a:r>
              <a:rPr lang="en-US" sz="2400">
                <a:solidFill>
                  <a:schemeClr val="accent3"/>
                </a:solidFill>
                <a:latin typeface="Verdana"/>
                <a:ea typeface="Verdana"/>
              </a:rPr>
              <a:t>mOS 23.8 Months at Final Study Analysis</a:t>
            </a:r>
            <a:r>
              <a:rPr lang="en-US" sz="2400" baseline="30000">
                <a:solidFill>
                  <a:schemeClr val="accent3"/>
                </a:solidFill>
                <a:latin typeface="Verdana"/>
                <a:ea typeface="Verdana"/>
              </a:rPr>
              <a:t>1</a:t>
            </a:r>
            <a:br>
              <a:rPr lang="en-US" sz="2000" spc="-9" baseline="30000">
                <a:solidFill>
                  <a:schemeClr val="accent3"/>
                </a:solidFill>
              </a:rPr>
            </a:br>
            <a:br>
              <a:rPr lang="en-US" sz="2000" spc="-9" baseline="30000">
                <a:solidFill>
                  <a:schemeClr val="accent3"/>
                </a:solidFill>
              </a:rPr>
            </a:br>
            <a:endParaRPr lang="en-US" sz="2400" b="0">
              <a:solidFill>
                <a:schemeClr val="accent3"/>
              </a:solidFill>
              <a:ea typeface="Verdana"/>
              <a:cs typeface="Verdana"/>
            </a:endParaRPr>
          </a:p>
        </p:txBody>
      </p:sp>
    </p:spTree>
    <p:extLst>
      <p:ext uri="{BB962C8B-B14F-4D97-AF65-F5344CB8AC3E}">
        <p14:creationId xmlns:p14="http://schemas.microsoft.com/office/powerpoint/2010/main" val="228970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38C2-10F8-8F44-2207-C0CE93490370}"/>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F7A1F4CA-874F-B28C-D58D-E0EE90209ED5}"/>
              </a:ext>
            </a:extLst>
          </p:cNvPr>
          <p:cNvSpPr txBox="1">
            <a:spLocks noGrp="1"/>
          </p:cNvSpPr>
          <p:nvPr>
            <p:ph type="title"/>
          </p:nvPr>
        </p:nvSpPr>
        <p:spPr>
          <a:xfrm>
            <a:off x="499653" y="287382"/>
            <a:ext cx="11686452" cy="688424"/>
          </a:xfrm>
          <a:prstGeom prst="rect">
            <a:avLst/>
          </a:prstGeom>
        </p:spPr>
        <p:txBody>
          <a:bodyPr vert="horz" wrap="square" lIns="0" tIns="11206" rIns="0" bIns="0" rtlCol="0" anchor="t" anchorCtr="0">
            <a:spAutoFit/>
          </a:bodyPr>
          <a:lstStyle/>
          <a:p>
            <a:pPr marL="10795">
              <a:spcBef>
                <a:spcPts val="88"/>
              </a:spcBef>
            </a:pPr>
            <a:r>
              <a:rPr lang="en-US" sz="2400" spc="-9">
                <a:solidFill>
                  <a:schemeClr val="accent3"/>
                </a:solidFill>
                <a:latin typeface="Verdana"/>
                <a:ea typeface="Verdana"/>
              </a:rPr>
              <a:t>OS Favored Camrelizumab + Rivoceranib Across Most Subgroups </a:t>
            </a:r>
            <a:br>
              <a:rPr lang="en-US" sz="2000" spc="-9">
                <a:solidFill>
                  <a:schemeClr val="accent3"/>
                </a:solidFill>
                <a:latin typeface="Verdana"/>
                <a:ea typeface="Verdana"/>
              </a:rPr>
            </a:br>
            <a:r>
              <a:rPr lang="en-US" sz="2000" b="0" spc="-9">
                <a:solidFill>
                  <a:schemeClr val="accent3"/>
                </a:solidFill>
                <a:latin typeface="Verdana"/>
                <a:ea typeface="Verdana"/>
              </a:rPr>
              <a:t>OS by Prespecified Subgroups</a:t>
            </a:r>
          </a:p>
        </p:txBody>
      </p:sp>
      <p:sp>
        <p:nvSpPr>
          <p:cNvPr id="13" name="Text Placeholder 12">
            <a:extLst>
              <a:ext uri="{FF2B5EF4-FFF2-40B4-BE49-F238E27FC236}">
                <a16:creationId xmlns:a16="http://schemas.microsoft.com/office/drawing/2014/main" id="{9F7F286F-D3D3-6E16-560E-99352A1D30B1}"/>
              </a:ext>
            </a:extLst>
          </p:cNvPr>
          <p:cNvSpPr>
            <a:spLocks noGrp="1"/>
          </p:cNvSpPr>
          <p:nvPr>
            <p:ph type="body" sz="quarter" idx="10"/>
          </p:nvPr>
        </p:nvSpPr>
        <p:spPr/>
        <p:txBody>
          <a:bodyPr/>
          <a:lstStyle/>
          <a:p>
            <a:pPr>
              <a:spcAft>
                <a:spcPts val="0"/>
              </a:spcAft>
            </a:pPr>
            <a:endParaRPr lang="fr-FR">
              <a:latin typeface="Verdana"/>
              <a:cs typeface="Verdana"/>
            </a:endParaRPr>
          </a:p>
          <a:p>
            <a:pPr>
              <a:spcAft>
                <a:spcPts val="0"/>
              </a:spcAft>
            </a:pPr>
            <a:r>
              <a:rPr lang="en-US"/>
              <a:t>CI=confidence interval; ECOG=Eastern Cooperative Oncology Group; HR=hazard ratio; US=United States.</a:t>
            </a:r>
          </a:p>
          <a:p>
            <a:pPr>
              <a:spcAft>
                <a:spcPts val="0"/>
              </a:spcAft>
            </a:pPr>
            <a:r>
              <a:rPr lang="en-US" baseline="30000" err="1">
                <a:latin typeface="Verdana"/>
                <a:cs typeface="Verdana"/>
              </a:rPr>
              <a:t>a</a:t>
            </a:r>
            <a:r>
              <a:rPr lang="en-US" err="1">
                <a:latin typeface="Verdana"/>
                <a:cs typeface="Verdana"/>
              </a:rPr>
              <a:t>Includes</a:t>
            </a:r>
            <a:r>
              <a:rPr lang="en-US" spc="106">
                <a:latin typeface="Verdana"/>
                <a:cs typeface="Verdana"/>
              </a:rPr>
              <a:t> </a:t>
            </a:r>
            <a:r>
              <a:rPr lang="en-US">
                <a:latin typeface="Verdana"/>
                <a:cs typeface="Verdana"/>
              </a:rPr>
              <a:t>mainland</a:t>
            </a:r>
            <a:r>
              <a:rPr lang="en-US" spc="119">
                <a:latin typeface="Verdana"/>
                <a:cs typeface="Verdana"/>
              </a:rPr>
              <a:t> </a:t>
            </a:r>
            <a:r>
              <a:rPr lang="en-US">
                <a:latin typeface="Verdana"/>
                <a:cs typeface="Verdana"/>
              </a:rPr>
              <a:t>China,</a:t>
            </a:r>
            <a:r>
              <a:rPr lang="en-US" spc="97">
                <a:latin typeface="Verdana"/>
                <a:cs typeface="Verdana"/>
              </a:rPr>
              <a:t> </a:t>
            </a:r>
            <a:r>
              <a:rPr lang="en-US">
                <a:latin typeface="Verdana"/>
                <a:cs typeface="Verdana"/>
              </a:rPr>
              <a:t>Hong</a:t>
            </a:r>
            <a:r>
              <a:rPr lang="en-US" spc="119">
                <a:latin typeface="Verdana"/>
                <a:cs typeface="Verdana"/>
              </a:rPr>
              <a:t> </a:t>
            </a:r>
            <a:r>
              <a:rPr lang="en-US">
                <a:latin typeface="Verdana"/>
                <a:cs typeface="Verdana"/>
              </a:rPr>
              <a:t>Kong,</a:t>
            </a:r>
            <a:r>
              <a:rPr lang="en-US" spc="97">
                <a:latin typeface="Verdana"/>
                <a:cs typeface="Verdana"/>
              </a:rPr>
              <a:t> </a:t>
            </a:r>
            <a:r>
              <a:rPr lang="en-US">
                <a:latin typeface="Verdana"/>
                <a:cs typeface="Verdana"/>
              </a:rPr>
              <a:t>Taiwan,</a:t>
            </a:r>
            <a:r>
              <a:rPr lang="en-US" spc="101">
                <a:latin typeface="Verdana"/>
                <a:cs typeface="Verdana"/>
              </a:rPr>
              <a:t> </a:t>
            </a:r>
            <a:r>
              <a:rPr lang="en-US">
                <a:latin typeface="Verdana"/>
                <a:cs typeface="Verdana"/>
              </a:rPr>
              <a:t>and</a:t>
            </a:r>
            <a:r>
              <a:rPr lang="en-US" spc="115">
                <a:latin typeface="Verdana"/>
                <a:cs typeface="Verdana"/>
              </a:rPr>
              <a:t> </a:t>
            </a:r>
            <a:r>
              <a:rPr lang="en-US">
                <a:latin typeface="Verdana"/>
                <a:cs typeface="Verdana"/>
              </a:rPr>
              <a:t>South</a:t>
            </a:r>
            <a:r>
              <a:rPr lang="en-US" spc="124">
                <a:latin typeface="Verdana"/>
                <a:cs typeface="Verdana"/>
              </a:rPr>
              <a:t> </a:t>
            </a:r>
            <a:r>
              <a:rPr lang="en-US">
                <a:latin typeface="Verdana"/>
                <a:cs typeface="Verdana"/>
              </a:rPr>
              <a:t>Korea; </a:t>
            </a:r>
            <a:r>
              <a:rPr lang="en-US" spc="207" baseline="30000" err="1">
                <a:latin typeface="Verdana"/>
                <a:cs typeface="Verdana"/>
              </a:rPr>
              <a:t>b</a:t>
            </a:r>
            <a:r>
              <a:rPr lang="en-US" err="1">
                <a:latin typeface="Verdana"/>
                <a:cs typeface="Verdana"/>
              </a:rPr>
              <a:t>Includes</a:t>
            </a:r>
            <a:r>
              <a:rPr lang="en-US" spc="110">
                <a:latin typeface="Verdana"/>
                <a:cs typeface="Verdana"/>
              </a:rPr>
              <a:t> </a:t>
            </a:r>
            <a:r>
              <a:rPr lang="en-US">
                <a:latin typeface="Verdana"/>
                <a:cs typeface="Verdana"/>
              </a:rPr>
              <a:t>Belgium,</a:t>
            </a:r>
            <a:r>
              <a:rPr lang="en-US" spc="101">
                <a:latin typeface="Verdana"/>
                <a:cs typeface="Verdana"/>
              </a:rPr>
              <a:t> </a:t>
            </a:r>
            <a:r>
              <a:rPr lang="en-US">
                <a:latin typeface="Verdana"/>
                <a:cs typeface="Verdana"/>
              </a:rPr>
              <a:t>Italy,</a:t>
            </a:r>
            <a:r>
              <a:rPr lang="en-US" spc="97">
                <a:latin typeface="Verdana"/>
                <a:cs typeface="Verdana"/>
              </a:rPr>
              <a:t> </a:t>
            </a:r>
            <a:r>
              <a:rPr lang="en-US">
                <a:latin typeface="Verdana"/>
                <a:cs typeface="Verdana"/>
              </a:rPr>
              <a:t>Germany,</a:t>
            </a:r>
            <a:r>
              <a:rPr lang="en-US" spc="101">
                <a:latin typeface="Verdana"/>
                <a:cs typeface="Verdana"/>
              </a:rPr>
              <a:t> </a:t>
            </a:r>
            <a:r>
              <a:rPr lang="en-US">
                <a:latin typeface="Verdana"/>
                <a:cs typeface="Verdana"/>
              </a:rPr>
              <a:t>Poland,</a:t>
            </a:r>
            <a:r>
              <a:rPr lang="en-US" spc="97">
                <a:latin typeface="Verdana"/>
                <a:cs typeface="Verdana"/>
              </a:rPr>
              <a:t> </a:t>
            </a:r>
            <a:r>
              <a:rPr lang="en-US">
                <a:latin typeface="Verdana"/>
                <a:cs typeface="Verdana"/>
              </a:rPr>
              <a:t>Russia,</a:t>
            </a:r>
            <a:r>
              <a:rPr lang="en-US" spc="101">
                <a:latin typeface="Verdana"/>
                <a:cs typeface="Verdana"/>
              </a:rPr>
              <a:t> </a:t>
            </a:r>
            <a:r>
              <a:rPr lang="en-US">
                <a:latin typeface="Verdana"/>
                <a:cs typeface="Verdana"/>
              </a:rPr>
              <a:t>Spain,</a:t>
            </a:r>
            <a:r>
              <a:rPr lang="en-US" spc="97">
                <a:latin typeface="Verdana"/>
                <a:cs typeface="Verdana"/>
              </a:rPr>
              <a:t> </a:t>
            </a:r>
            <a:r>
              <a:rPr lang="en-US">
                <a:latin typeface="Verdana"/>
                <a:cs typeface="Verdana"/>
              </a:rPr>
              <a:t>Turkey,</a:t>
            </a:r>
            <a:r>
              <a:rPr lang="en-US" spc="101">
                <a:latin typeface="Verdana"/>
                <a:cs typeface="Verdana"/>
              </a:rPr>
              <a:t> </a:t>
            </a:r>
            <a:r>
              <a:rPr lang="en-US">
                <a:latin typeface="Verdana"/>
                <a:cs typeface="Verdana"/>
              </a:rPr>
              <a:t>Ukraine,</a:t>
            </a:r>
            <a:r>
              <a:rPr lang="en-US" spc="97">
                <a:latin typeface="Verdana"/>
                <a:cs typeface="Verdana"/>
              </a:rPr>
              <a:t> </a:t>
            </a:r>
            <a:r>
              <a:rPr lang="en-US" spc="-22">
                <a:latin typeface="Verdana"/>
                <a:cs typeface="Verdana"/>
              </a:rPr>
              <a:t>and </a:t>
            </a:r>
            <a:r>
              <a:rPr lang="en-US">
                <a:latin typeface="Verdana"/>
                <a:cs typeface="Verdana"/>
              </a:rPr>
              <a:t>the</a:t>
            </a:r>
            <a:r>
              <a:rPr lang="en-US" spc="53">
                <a:latin typeface="Verdana"/>
                <a:cs typeface="Verdana"/>
              </a:rPr>
              <a:t> </a:t>
            </a:r>
            <a:r>
              <a:rPr lang="en-US" spc="-22">
                <a:latin typeface="Verdana"/>
                <a:cs typeface="Verdana"/>
              </a:rPr>
              <a:t>US; </a:t>
            </a:r>
            <a:r>
              <a:rPr lang="en-US" spc="-22" baseline="30000" err="1">
                <a:latin typeface="Verdana"/>
                <a:cs typeface="Verdana"/>
              </a:rPr>
              <a:t>c</a:t>
            </a:r>
            <a:r>
              <a:rPr lang="en-US" spc="-22" err="1">
                <a:latin typeface="Verdana"/>
                <a:cs typeface="Verdana"/>
              </a:rPr>
              <a:t>Stratified</a:t>
            </a:r>
            <a:r>
              <a:rPr lang="en-US" spc="-22">
                <a:latin typeface="Verdana"/>
                <a:cs typeface="Verdana"/>
              </a:rPr>
              <a:t> HR.</a:t>
            </a:r>
          </a:p>
          <a:p>
            <a:pPr>
              <a:spcAft>
                <a:spcPts val="0"/>
              </a:spcAft>
            </a:pPr>
            <a:endParaRPr lang="en-US"/>
          </a:p>
          <a:p>
            <a:r>
              <a:rPr lang="en-US"/>
              <a:t>Vogel A et al. Poster presented at: ASCO Annual Meeting; May 31-June 4, 2024; Chicago, IL. </a:t>
            </a:r>
            <a:r>
              <a:rPr lang="en-US" i="1"/>
              <a:t>J Clin Oncol</a:t>
            </a:r>
            <a:r>
              <a:rPr lang="en-US"/>
              <a:t>. 2024;42(16)suppl. Abs 4110.</a:t>
            </a:r>
          </a:p>
        </p:txBody>
      </p:sp>
      <p:graphicFrame>
        <p:nvGraphicFramePr>
          <p:cNvPr id="37" name="Table">
            <a:extLst>
              <a:ext uri="{FF2B5EF4-FFF2-40B4-BE49-F238E27FC236}">
                <a16:creationId xmlns:a16="http://schemas.microsoft.com/office/drawing/2014/main" id="{15766430-70AB-FD4D-0CF5-2FAF17D0A8F8}"/>
              </a:ext>
            </a:extLst>
          </p:cNvPr>
          <p:cNvGraphicFramePr>
            <a:graphicFrameLocks/>
          </p:cNvGraphicFramePr>
          <p:nvPr>
            <p:extLst>
              <p:ext uri="{D42A27DB-BD31-4B8C-83A1-F6EECF244321}">
                <p14:modId xmlns:p14="http://schemas.microsoft.com/office/powerpoint/2010/main" val="186256664"/>
              </p:ext>
            </p:extLst>
          </p:nvPr>
        </p:nvGraphicFramePr>
        <p:xfrm>
          <a:off x="467537" y="953535"/>
          <a:ext cx="8536763" cy="4590595"/>
        </p:xfrm>
        <a:graphic>
          <a:graphicData uri="http://schemas.openxmlformats.org/drawingml/2006/table">
            <a:tbl>
              <a:tblPr>
                <a:tableStyleId>{EB9631B5-78F2-41C9-869B-9F39066F8104}</a:tableStyleId>
              </a:tblPr>
              <a:tblGrid>
                <a:gridCol w="4733113">
                  <a:extLst>
                    <a:ext uri="{9D8B030D-6E8A-4147-A177-3AD203B41FA5}">
                      <a16:colId xmlns:a16="http://schemas.microsoft.com/office/drawing/2014/main" val="2872189114"/>
                    </a:ext>
                  </a:extLst>
                </a:gridCol>
                <a:gridCol w="1216025">
                  <a:extLst>
                    <a:ext uri="{9D8B030D-6E8A-4147-A177-3AD203B41FA5}">
                      <a16:colId xmlns:a16="http://schemas.microsoft.com/office/drawing/2014/main" val="1982877256"/>
                    </a:ext>
                  </a:extLst>
                </a:gridCol>
                <a:gridCol w="1216025">
                  <a:extLst>
                    <a:ext uri="{9D8B030D-6E8A-4147-A177-3AD203B41FA5}">
                      <a16:colId xmlns:a16="http://schemas.microsoft.com/office/drawing/2014/main" val="3049433031"/>
                    </a:ext>
                  </a:extLst>
                </a:gridCol>
                <a:gridCol w="1371600">
                  <a:extLst>
                    <a:ext uri="{9D8B030D-6E8A-4147-A177-3AD203B41FA5}">
                      <a16:colId xmlns:a16="http://schemas.microsoft.com/office/drawing/2014/main" val="1028351693"/>
                    </a:ext>
                  </a:extLst>
                </a:gridCol>
              </a:tblGrid>
              <a:tr h="467317">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1" i="0" u="none" strike="noStrike">
                        <a:solidFill>
                          <a:schemeClr val="bg2"/>
                        </a:solidFill>
                        <a:effectLst/>
                        <a:latin typeface="Verdana" panose="020B0604030504040204" pitchFamily="34" charset="0"/>
                        <a:ea typeface="Verdana" panose="020B060403050404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8127186"/>
                  </a:ext>
                </a:extLst>
              </a:tr>
              <a:tr h="229071">
                <a:tc>
                  <a:txBody>
                    <a:bodyPr/>
                    <a:lstStyle/>
                    <a:p>
                      <a:pPr algn="l" fontAlgn="b"/>
                      <a:r>
                        <a:rPr lang="en-US" sz="900" b="1" u="none" strike="noStrike">
                          <a:solidFill>
                            <a:srgbClr val="000000"/>
                          </a:solidFill>
                          <a:effectLst/>
                          <a:latin typeface="Verdana" panose="020B0604030504040204" pitchFamily="34" charset="0"/>
                          <a:ea typeface="Verdana" panose="020B0604030504040204" pitchFamily="34" charset="0"/>
                        </a:rPr>
                        <a:t>Geographical region</a:t>
                      </a:r>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endParaRPr lang="en-US" sz="900" b="1" i="0" u="none" strike="noStrike">
                        <a:solidFill>
                          <a:schemeClr val="accent3"/>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endParaRPr lang="en-US" sz="900" b="1" i="0" u="none" strike="noStrike">
                        <a:solidFill>
                          <a:schemeClr val="tx2"/>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endParaRPr lang="en-US" sz="900" b="1" i="0" u="none" strike="noStrike">
                        <a:solidFill>
                          <a:schemeClr val="bg2"/>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2173029983"/>
                  </a:ext>
                </a:extLst>
              </a:tr>
              <a:tr h="229071">
                <a:tc>
                  <a:txBody>
                    <a:bodyPr/>
                    <a:lstStyle/>
                    <a:p>
                      <a:pPr marL="1028700" indent="0" algn="l" fontAlgn="b"/>
                      <a:r>
                        <a:rPr lang="pt-PT" sz="900" b="0" i="0" u="none" strike="noStrike" baseline="30000">
                          <a:solidFill>
                            <a:srgbClr val="000000"/>
                          </a:solidFill>
                          <a:effectLst/>
                          <a:latin typeface="Verdana" panose="020B0604030504040204" pitchFamily="34" charset="0"/>
                          <a:ea typeface="Verdana" panose="020B0604030504040204" pitchFamily="34" charset="0"/>
                        </a:rPr>
                        <a:t>a</a:t>
                      </a:r>
                      <a:endParaRPr lang="en-US" sz="900" b="0" i="0" u="none" strike="noStrike" baseline="30000">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134/225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160/224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0.68 (0.54-0.85)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2327527551"/>
                  </a:ext>
                </a:extLst>
              </a:tr>
              <a:tr h="229071">
                <a:tc>
                  <a:txBody>
                    <a:bodyPr/>
                    <a:lstStyle/>
                    <a:p>
                      <a:pPr marL="1028700" indent="0" algn="l" fontAlgn="b"/>
                      <a:r>
                        <a:rPr lang="pt-PT" sz="900" b="0" i="0" u="none" strike="noStrike" baseline="30000">
                          <a:solidFill>
                            <a:srgbClr val="000000"/>
                          </a:solidFill>
                          <a:effectLst/>
                          <a:latin typeface="Verdana" panose="020B0604030504040204" pitchFamily="34" charset="0"/>
                          <a:ea typeface="Verdana" panose="020B0604030504040204" pitchFamily="34" charset="0"/>
                        </a:rPr>
                        <a:t>b</a:t>
                      </a:r>
                      <a:endParaRPr lang="en-US" sz="900" b="0" i="0" u="none" strike="noStrike" baseline="30000">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25/47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32/47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0.58 (0.34-1.00)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426152345"/>
                  </a:ext>
                </a:extLst>
              </a:tr>
              <a:tr h="229071">
                <a:tc>
                  <a:txBody>
                    <a:bodyPr/>
                    <a:lstStyle/>
                    <a:p>
                      <a:pPr algn="l" fontAlgn="b"/>
                      <a:r>
                        <a:rPr lang="en-US" sz="900" b="1" u="none" strike="noStrike">
                          <a:solidFill>
                            <a:srgbClr val="000000"/>
                          </a:solidFill>
                          <a:effectLst/>
                          <a:latin typeface="Verdana" panose="020B0604030504040204" pitchFamily="34" charset="0"/>
                          <a:ea typeface="Verdana" panose="020B0604030504040204" pitchFamily="34" charset="0"/>
                        </a:rPr>
                        <a:t>Race</a:t>
                      </a:r>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accent3"/>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tx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bg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304397"/>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135/226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160/224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0.68 (0.54-0.85)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1620988"/>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24/44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32/46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0.55 (0.32-0.95)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52819"/>
                  </a:ext>
                </a:extLst>
              </a:tr>
              <a:tr h="229071">
                <a:tc>
                  <a:txBody>
                    <a:bodyPr/>
                    <a:lstStyle/>
                    <a:p>
                      <a:pPr algn="l" fontAlgn="b"/>
                      <a:r>
                        <a:rPr lang="en-US" sz="900" b="1" u="none" strike="noStrike">
                          <a:solidFill>
                            <a:srgbClr val="000000"/>
                          </a:solidFill>
                          <a:effectLst/>
                          <a:latin typeface="Verdana" panose="020B0604030504040204" pitchFamily="34" charset="0"/>
                          <a:ea typeface="Verdana" panose="020B0604030504040204" pitchFamily="34" charset="0"/>
                        </a:rPr>
                        <a:t>ECOG performance status</a:t>
                      </a:r>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endParaRPr lang="en-US" sz="900" b="0" i="0" u="none" strike="noStrike">
                        <a:solidFill>
                          <a:schemeClr val="accent3"/>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endParaRPr lang="en-US" sz="900" b="0" i="0" u="none" strike="noStrike">
                        <a:solidFill>
                          <a:schemeClr val="tx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endParaRPr lang="en-US" sz="900" b="0" i="0" u="none" strike="noStrike">
                        <a:solidFill>
                          <a:schemeClr val="bg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2914484361"/>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65/120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75/116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0.70 (0.50-0.98)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899827486"/>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94/152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117/155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0.63 (0.48-0.83)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1951266956"/>
                  </a:ext>
                </a:extLst>
              </a:tr>
              <a:tr h="229071">
                <a:tc>
                  <a:txBody>
                    <a:bodyPr/>
                    <a:lstStyle/>
                    <a:p>
                      <a:pPr algn="l" fontAlgn="b"/>
                      <a:r>
                        <a:rPr lang="en-US" sz="900" b="1" u="none" strike="noStrike">
                          <a:solidFill>
                            <a:srgbClr val="000000"/>
                          </a:solidFill>
                          <a:effectLst/>
                          <a:latin typeface="Verdana" panose="020B0604030504040204" pitchFamily="34" charset="0"/>
                          <a:ea typeface="Verdana" panose="020B0604030504040204" pitchFamily="34" charset="0"/>
                        </a:rPr>
                        <a:t>Alpha-fetoprotein at baseline</a:t>
                      </a:r>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accent3"/>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tx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bg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197979"/>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90/176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112/171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0.65 (0.50-0.86)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8966503"/>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69/96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80/100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0.68 (0.49-0.93)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834065"/>
                  </a:ext>
                </a:extLst>
              </a:tr>
              <a:tr h="229071">
                <a:tc>
                  <a:txBody>
                    <a:bodyPr/>
                    <a:lstStyle/>
                    <a:p>
                      <a:pPr algn="l" fontAlgn="b"/>
                      <a:r>
                        <a:rPr lang="en-US" sz="900" b="1" u="none" strike="noStrike">
                          <a:solidFill>
                            <a:srgbClr val="000000"/>
                          </a:solidFill>
                          <a:effectLst/>
                          <a:latin typeface="Verdana" panose="020B0604030504040204" pitchFamily="34" charset="0"/>
                          <a:ea typeface="Verdana" panose="020B0604030504040204" pitchFamily="34" charset="0"/>
                        </a:rPr>
                        <a:t>Barcelona Clinic Liver Cancer stage</a:t>
                      </a:r>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endParaRPr lang="en-US" sz="900" b="0" i="0" u="none" strike="noStrike">
                        <a:solidFill>
                          <a:schemeClr val="accent3"/>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endParaRPr lang="en-US" sz="900" b="0" i="0" u="none" strike="noStrike">
                        <a:solidFill>
                          <a:schemeClr val="tx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endParaRPr lang="en-US" sz="900" b="0" i="0" u="none" strike="noStrike">
                        <a:solidFill>
                          <a:schemeClr val="bg2"/>
                        </a:solidFill>
                        <a:effectLst/>
                        <a:latin typeface="Verdana" panose="020B0604030504040204" pitchFamily="34" charset="0"/>
                        <a:ea typeface="Verdana" panose="020B060403050404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1169013924"/>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20/38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20/40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1.06 (0.57-1.97)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355809390"/>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tc>
                  <a:txBody>
                    <a:bodyPr/>
                    <a:lstStyle/>
                    <a:p>
                      <a:pPr algn="ctr" fontAlgn="b"/>
                      <a:r>
                        <a:rPr lang="en-US" sz="900" b="0" i="0" u="none" strike="noStrike">
                          <a:solidFill>
                            <a:schemeClr val="accent3"/>
                          </a:solidFill>
                          <a:effectLst/>
                          <a:latin typeface="Verdana" panose="020B0604030504040204" pitchFamily="34" charset="0"/>
                          <a:ea typeface="Verdana" panose="020B0604030504040204" pitchFamily="34" charset="0"/>
                        </a:rPr>
                        <a:t>139/234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0" i="0" u="none" strike="noStrike">
                          <a:solidFill>
                            <a:schemeClr val="tx2"/>
                          </a:solidFill>
                          <a:effectLst/>
                          <a:latin typeface="Verdana" panose="020B0604030504040204" pitchFamily="34" charset="0"/>
                          <a:ea typeface="Verdana" panose="020B0604030504040204" pitchFamily="34" charset="0"/>
                        </a:rPr>
                        <a:t>172/231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algn="ctr" fontAlgn="b"/>
                      <a:r>
                        <a:rPr lang="en-US" sz="900" b="0" i="0" u="none" strike="noStrike">
                          <a:solidFill>
                            <a:schemeClr val="bg2"/>
                          </a:solidFill>
                          <a:effectLst/>
                          <a:latin typeface="Verdana" panose="020B0604030504040204" pitchFamily="34" charset="0"/>
                          <a:ea typeface="Verdana" panose="020B0604030504040204" pitchFamily="34" charset="0"/>
                        </a:rPr>
                        <a:t>0.62 (0.49-0.77)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0000"/>
                      </a:schemeClr>
                    </a:solidFill>
                  </a:tcPr>
                </a:tc>
                <a:extLst>
                  <a:ext uri="{0D108BD9-81ED-4DB2-BD59-A6C34878D82A}">
                    <a16:rowId xmlns:a16="http://schemas.microsoft.com/office/drawing/2014/main" val="78192500"/>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accent3"/>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tx2"/>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bg2"/>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684238"/>
                  </a:ext>
                </a:extLst>
              </a:tr>
              <a:tr h="229071">
                <a:tc>
                  <a:txBody>
                    <a:bodyPr/>
                    <a:lstStyle/>
                    <a:p>
                      <a:pPr algn="l" fontAlgn="b"/>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accent3"/>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tx2"/>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a:solidFill>
                          <a:schemeClr val="bg2"/>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823625"/>
                  </a:ext>
                </a:extLst>
              </a:tr>
              <a:tr h="229071">
                <a:tc>
                  <a:txBody>
                    <a:bodyPr/>
                    <a:lstStyle/>
                    <a:p>
                      <a:pPr algn="l" fontAlgn="b"/>
                      <a:r>
                        <a:rPr lang="en-US" sz="900" b="1" u="none" strike="noStrike" err="1">
                          <a:solidFill>
                            <a:srgbClr val="000000"/>
                          </a:solidFill>
                          <a:effectLst/>
                          <a:latin typeface="Verdana" panose="020B0604030504040204" pitchFamily="34" charset="0"/>
                          <a:ea typeface="Verdana" panose="020B0604030504040204" pitchFamily="34" charset="0"/>
                        </a:rPr>
                        <a:t>Overall</a:t>
                      </a:r>
                      <a:r>
                        <a:rPr lang="en-US" sz="900" b="1" u="none" strike="noStrike" baseline="30000" err="1">
                          <a:solidFill>
                            <a:srgbClr val="000000"/>
                          </a:solidFill>
                          <a:effectLst/>
                          <a:latin typeface="Verdana" panose="020B0604030504040204" pitchFamily="34" charset="0"/>
                          <a:ea typeface="Verdana" panose="020B0604030504040204" pitchFamily="34" charset="0"/>
                        </a:rPr>
                        <a:t>c</a:t>
                      </a:r>
                      <a:endParaRPr lang="en-US" sz="900" b="1" i="0" u="none" strike="noStrike">
                        <a:solidFill>
                          <a:srgbClr val="000000"/>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1" u="none" strike="noStrike">
                          <a:solidFill>
                            <a:schemeClr val="accent3"/>
                          </a:solidFill>
                          <a:effectLst/>
                          <a:latin typeface="Verdana" panose="020B0604030504040204" pitchFamily="34" charset="0"/>
                          <a:ea typeface="Verdana" panose="020B0604030504040204" pitchFamily="34" charset="0"/>
                        </a:rPr>
                        <a:t>159/272</a:t>
                      </a:r>
                      <a:endParaRPr lang="en-US" sz="900" b="1" i="0" u="none" strike="noStrike">
                        <a:solidFill>
                          <a:schemeClr val="accent3"/>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1" u="none" strike="noStrike">
                          <a:solidFill>
                            <a:schemeClr val="tx2"/>
                          </a:solidFill>
                          <a:effectLst/>
                          <a:latin typeface="Verdana" panose="020B0604030504040204" pitchFamily="34" charset="0"/>
                          <a:ea typeface="Verdana" panose="020B0604030504040204" pitchFamily="34" charset="0"/>
                        </a:rPr>
                        <a:t>192/271</a:t>
                      </a:r>
                      <a:endParaRPr lang="en-US" sz="900" b="1" i="0" u="none" strike="noStrike">
                        <a:solidFill>
                          <a:schemeClr val="tx2"/>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tc>
                  <a:txBody>
                    <a:bodyPr/>
                    <a:lstStyle/>
                    <a:p>
                      <a:pPr algn="ctr" fontAlgn="b"/>
                      <a:r>
                        <a:rPr lang="en-US" sz="900" b="1" u="none" strike="noStrike">
                          <a:solidFill>
                            <a:schemeClr val="tx1"/>
                          </a:solidFill>
                          <a:effectLst/>
                          <a:latin typeface="Verdana" panose="020B0604030504040204" pitchFamily="34" charset="0"/>
                          <a:ea typeface="Verdana" panose="020B0604030504040204" pitchFamily="34" charset="0"/>
                        </a:rPr>
                        <a:t>0.64 (0.52-0.79)</a:t>
                      </a:r>
                      <a:endParaRPr lang="en-US" sz="900" b="1" i="0" u="none" strike="noStrike">
                        <a:solidFill>
                          <a:schemeClr val="tx1"/>
                        </a:solidFill>
                        <a:effectLst/>
                        <a:latin typeface="Verdana" panose="020B0604030504040204" pitchFamily="34" charset="0"/>
                        <a:ea typeface="Verdana" panose="020B0604030504040204" pitchFamily="34" charset="0"/>
                      </a:endParaRPr>
                    </a:p>
                  </a:txBody>
                  <a:tcPr marL="4410" marR="4410" marT="441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20000"/>
                      </a:schemeClr>
                    </a:solidFill>
                  </a:tcPr>
                </a:tc>
                <a:extLst>
                  <a:ext uri="{0D108BD9-81ED-4DB2-BD59-A6C34878D82A}">
                    <a16:rowId xmlns:a16="http://schemas.microsoft.com/office/drawing/2014/main" val="794979489"/>
                  </a:ext>
                </a:extLst>
              </a:tr>
            </a:tbl>
          </a:graphicData>
        </a:graphic>
      </p:graphicFrame>
      <p:sp>
        <p:nvSpPr>
          <p:cNvPr id="38" name="axis bg">
            <a:extLst>
              <a:ext uri="{FF2B5EF4-FFF2-40B4-BE49-F238E27FC236}">
                <a16:creationId xmlns:a16="http://schemas.microsoft.com/office/drawing/2014/main" id="{DFBA674E-1790-A961-DFE0-AE83ACF965F4}"/>
              </a:ext>
            </a:extLst>
          </p:cNvPr>
          <p:cNvSpPr/>
          <p:nvPr/>
        </p:nvSpPr>
        <p:spPr>
          <a:xfrm>
            <a:off x="1431925" y="5544125"/>
            <a:ext cx="3590925" cy="193562"/>
          </a:xfrm>
          <a:prstGeom prst="rect">
            <a:avLst/>
          </a:prstGeom>
          <a:gradFill flip="none" rotWithShape="1">
            <a:gsLst>
              <a:gs pos="0">
                <a:schemeClr val="bg1">
                  <a:alpha val="0"/>
                </a:schemeClr>
              </a:gs>
              <a:gs pos="44000">
                <a:schemeClr val="tx2">
                  <a:alpha val="50000"/>
                </a:schemeClr>
              </a:gs>
              <a:gs pos="42000">
                <a:schemeClr val="accent3">
                  <a:alpha val="50000"/>
                </a:schemeClr>
              </a:gs>
              <a:gs pos="100000">
                <a:schemeClr val="bg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9" name="favors sora">
            <a:extLst>
              <a:ext uri="{FF2B5EF4-FFF2-40B4-BE49-F238E27FC236}">
                <a16:creationId xmlns:a16="http://schemas.microsoft.com/office/drawing/2014/main" id="{38A441E3-1301-2DCB-5019-23AA35E7CD6C}"/>
              </a:ext>
            </a:extLst>
          </p:cNvPr>
          <p:cNvGrpSpPr/>
          <p:nvPr/>
        </p:nvGrpSpPr>
        <p:grpSpPr>
          <a:xfrm>
            <a:off x="3070330" y="5806413"/>
            <a:ext cx="2611975" cy="230832"/>
            <a:chOff x="2870305" y="5726127"/>
            <a:chExt cx="2611975" cy="230832"/>
          </a:xfrm>
        </p:grpSpPr>
        <p:sp>
          <p:nvSpPr>
            <p:cNvPr id="40" name="TextBox 39">
              <a:extLst>
                <a:ext uri="{FF2B5EF4-FFF2-40B4-BE49-F238E27FC236}">
                  <a16:creationId xmlns:a16="http://schemas.microsoft.com/office/drawing/2014/main" id="{0950D52F-A1E1-3031-EEA5-401AAEEE7F7C}"/>
                </a:ext>
              </a:extLst>
            </p:cNvPr>
            <p:cNvSpPr txBox="1"/>
            <p:nvPr/>
          </p:nvSpPr>
          <p:spPr>
            <a:xfrm>
              <a:off x="2870305" y="5726127"/>
              <a:ext cx="2611975" cy="230832"/>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pt-PT"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Favors </a:t>
              </a:r>
              <a:r>
                <a:rPr kumimoji="0" lang="pt-PT"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sorafenib</a:t>
              </a:r>
              <a:endPar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endParaRPr>
            </a:p>
          </p:txBody>
        </p:sp>
        <p:cxnSp>
          <p:nvCxnSpPr>
            <p:cNvPr id="41" name="Straight Arrow Connector 40">
              <a:extLst>
                <a:ext uri="{FF2B5EF4-FFF2-40B4-BE49-F238E27FC236}">
                  <a16:creationId xmlns:a16="http://schemas.microsoft.com/office/drawing/2014/main" id="{979A5931-6DF5-4422-3AC7-90B45F92C6C4}"/>
                </a:ext>
              </a:extLst>
            </p:cNvPr>
            <p:cNvCxnSpPr/>
            <p:nvPr/>
          </p:nvCxnSpPr>
          <p:spPr>
            <a:xfrm>
              <a:off x="2960973" y="5727005"/>
              <a:ext cx="148850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favors cam-rivo">
            <a:extLst>
              <a:ext uri="{FF2B5EF4-FFF2-40B4-BE49-F238E27FC236}">
                <a16:creationId xmlns:a16="http://schemas.microsoft.com/office/drawing/2014/main" id="{6658200C-8C24-A0C7-56DD-7DAF00BEFC93}"/>
              </a:ext>
            </a:extLst>
          </p:cNvPr>
          <p:cNvGrpSpPr/>
          <p:nvPr/>
        </p:nvGrpSpPr>
        <p:grpSpPr>
          <a:xfrm>
            <a:off x="258332" y="5806413"/>
            <a:ext cx="2611973" cy="229326"/>
            <a:chOff x="258332" y="5726127"/>
            <a:chExt cx="2611973" cy="229326"/>
          </a:xfrm>
        </p:grpSpPr>
        <p:sp>
          <p:nvSpPr>
            <p:cNvPr id="43" name="TextBox 42">
              <a:extLst>
                <a:ext uri="{FF2B5EF4-FFF2-40B4-BE49-F238E27FC236}">
                  <a16:creationId xmlns:a16="http://schemas.microsoft.com/office/drawing/2014/main" id="{EC33B507-1D3C-7DFB-4B64-B231AE08F1A0}"/>
                </a:ext>
              </a:extLst>
            </p:cNvPr>
            <p:cNvSpPr txBox="1"/>
            <p:nvPr/>
          </p:nvSpPr>
          <p:spPr>
            <a:xfrm flipH="1">
              <a:off x="258332" y="5726127"/>
              <a:ext cx="2611973" cy="229326"/>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pt-PT" sz="900" b="0"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Arial" panose="020B0604020202020204" pitchFamily="34" charset="0"/>
                </a:rPr>
                <a:t>Favors </a:t>
              </a:r>
              <a:r>
                <a:rPr kumimoji="0" lang="pt-PT" sz="9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Arial" panose="020B0604020202020204" pitchFamily="34" charset="0"/>
                </a:rPr>
                <a:t>cam + rivo</a:t>
              </a:r>
              <a:endParaRPr kumimoji="0" lang="en-US" sz="9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618057D2-BCDF-2F3F-A2BB-5535A7531F28}"/>
                </a:ext>
              </a:extLst>
            </p:cNvPr>
            <p:cNvCxnSpPr/>
            <p:nvPr/>
          </p:nvCxnSpPr>
          <p:spPr>
            <a:xfrm flipH="1">
              <a:off x="1284772" y="5727005"/>
              <a:ext cx="1488505"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5" name="Forest plot">
            <a:extLst>
              <a:ext uri="{FF2B5EF4-FFF2-40B4-BE49-F238E27FC236}">
                <a16:creationId xmlns:a16="http://schemas.microsoft.com/office/drawing/2014/main" id="{5B569A4E-1D56-851C-D4AC-870281B5788F}"/>
              </a:ext>
            </a:extLst>
          </p:cNvPr>
          <p:cNvGraphicFramePr/>
          <p:nvPr>
            <p:extLst>
              <p:ext uri="{D42A27DB-BD31-4B8C-83A1-F6EECF244321}">
                <p14:modId xmlns:p14="http://schemas.microsoft.com/office/powerpoint/2010/main" val="1580960169"/>
              </p:ext>
            </p:extLst>
          </p:nvPr>
        </p:nvGraphicFramePr>
        <p:xfrm>
          <a:off x="539959" y="1426487"/>
          <a:ext cx="4660692" cy="4385914"/>
        </p:xfrm>
        <a:graphic>
          <a:graphicData uri="http://schemas.openxmlformats.org/drawingml/2006/chart">
            <c:chart xmlns:c="http://schemas.openxmlformats.org/drawingml/2006/chart" xmlns:r="http://schemas.openxmlformats.org/officeDocument/2006/relationships" r:id="rId3"/>
          </a:graphicData>
        </a:graphic>
      </p:graphicFrame>
      <p:sp>
        <p:nvSpPr>
          <p:cNvPr id="46" name="Cam-Rivo">
            <a:extLst>
              <a:ext uri="{FF2B5EF4-FFF2-40B4-BE49-F238E27FC236}">
                <a16:creationId xmlns:a16="http://schemas.microsoft.com/office/drawing/2014/main" id="{E4AEDC98-F2A8-7CB8-6DDA-F7D892DD026C}"/>
              </a:ext>
            </a:extLst>
          </p:cNvPr>
          <p:cNvSpPr/>
          <p:nvPr/>
        </p:nvSpPr>
        <p:spPr>
          <a:xfrm>
            <a:off x="5200651" y="1118996"/>
            <a:ext cx="1217510" cy="306076"/>
          </a:xfrm>
          <a:prstGeom prst="round2Same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Cam</a:t>
            </a:r>
            <a:r>
              <a:rPr kumimoji="0" lang="en-US"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 </a:t>
            </a:r>
            <a:r>
              <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a:t>
            </a:r>
            <a:r>
              <a:rPr kumimoji="0" lang="pt-PT"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 </a:t>
            </a:r>
            <a:r>
              <a:rPr kumimoji="0" lang="en-US"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R</a:t>
            </a:r>
            <a:r>
              <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i</a:t>
            </a:r>
            <a:r>
              <a:rPr lang="pt-PT" sz="800" b="1">
                <a:solidFill>
                  <a:srgbClr val="FFFFFF"/>
                </a:solidFill>
                <a:latin typeface="Verdana"/>
                <a:ea typeface="Verdana" panose="020B0604030504040204" pitchFamily="34" charset="0"/>
                <a:cs typeface="Times New Roman" panose="02020603050405020304" pitchFamily="18" charset="0"/>
              </a:rPr>
              <a:t>vo</a:t>
            </a:r>
            <a:endParaRPr kumimoji="0" lang="pt-PT"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 = 272</a:t>
            </a:r>
            <a:endPar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47" name="Sora">
            <a:extLst>
              <a:ext uri="{FF2B5EF4-FFF2-40B4-BE49-F238E27FC236}">
                <a16:creationId xmlns:a16="http://schemas.microsoft.com/office/drawing/2014/main" id="{FE5FB434-E7BF-BE43-4EDB-2D44B7046D99}"/>
              </a:ext>
            </a:extLst>
          </p:cNvPr>
          <p:cNvSpPr/>
          <p:nvPr/>
        </p:nvSpPr>
        <p:spPr>
          <a:xfrm flipH="1">
            <a:off x="6418158" y="1118996"/>
            <a:ext cx="1207983" cy="306076"/>
          </a:xfrm>
          <a:prstGeom prst="round2Same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Sorafeni</a:t>
            </a:r>
            <a:r>
              <a:rPr kumimoji="0" lang="pt-PT"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b</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 = 271</a:t>
            </a:r>
            <a:endPar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48" name="HR">
            <a:extLst>
              <a:ext uri="{FF2B5EF4-FFF2-40B4-BE49-F238E27FC236}">
                <a16:creationId xmlns:a16="http://schemas.microsoft.com/office/drawing/2014/main" id="{16257A3A-ADE6-A191-F410-8CEFB53843B1}"/>
              </a:ext>
            </a:extLst>
          </p:cNvPr>
          <p:cNvSpPr/>
          <p:nvPr/>
        </p:nvSpPr>
        <p:spPr>
          <a:xfrm flipH="1">
            <a:off x="7626141" y="1118996"/>
            <a:ext cx="1378158" cy="306076"/>
          </a:xfrm>
          <a:prstGeom prst="round2Same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Unstratified HR</a:t>
            </a:r>
            <a:br>
              <a:rPr kumimoji="0" lang="pt-PT"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br>
            <a:r>
              <a:rPr kumimoji="0" lang="en-CN" sz="8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(95% CI)</a:t>
            </a:r>
          </a:p>
        </p:txBody>
      </p:sp>
      <p:sp>
        <p:nvSpPr>
          <p:cNvPr id="5" name="Rectangle 4">
            <a:extLst>
              <a:ext uri="{FF2B5EF4-FFF2-40B4-BE49-F238E27FC236}">
                <a16:creationId xmlns:a16="http://schemas.microsoft.com/office/drawing/2014/main" id="{2E3D96F6-95A4-B562-166F-06EDF26D28ED}"/>
              </a:ext>
            </a:extLst>
          </p:cNvPr>
          <p:cNvSpPr/>
          <p:nvPr/>
        </p:nvSpPr>
        <p:spPr>
          <a:xfrm>
            <a:off x="5895" y="1426487"/>
            <a:ext cx="356263" cy="41641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E573E5-FA9F-09C1-83A1-0C2115178901}"/>
              </a:ext>
            </a:extLst>
          </p:cNvPr>
          <p:cNvSpPr/>
          <p:nvPr/>
        </p:nvSpPr>
        <p:spPr>
          <a:xfrm>
            <a:off x="9044964" y="1426487"/>
            <a:ext cx="3141141" cy="41641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9D7C67F-7AB0-2315-F008-7F44F1204D52}"/>
              </a:ext>
            </a:extLst>
          </p:cNvPr>
          <p:cNvCxnSpPr>
            <a:cxnSpLocks/>
          </p:cNvCxnSpPr>
          <p:nvPr/>
        </p:nvCxnSpPr>
        <p:spPr>
          <a:xfrm flipH="1">
            <a:off x="8704718" y="4838254"/>
            <a:ext cx="560779" cy="4627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351D8F7-5635-5FDC-CDC5-260813981F94}"/>
              </a:ext>
            </a:extLst>
          </p:cNvPr>
          <p:cNvSpPr txBox="1"/>
          <p:nvPr/>
        </p:nvSpPr>
        <p:spPr>
          <a:xfrm>
            <a:off x="9265498" y="2903868"/>
            <a:ext cx="2961272" cy="1934386"/>
          </a:xfrm>
          <a:prstGeom prst="round2DiagRect">
            <a:avLst>
              <a:gd name="adj1" fmla="val 44537"/>
              <a:gd name="adj2" fmla="val 0"/>
            </a:avLst>
          </a:prstGeom>
          <a:solidFill>
            <a:schemeClr val="tx1"/>
          </a:solidFill>
        </p:spPr>
        <p:txBody>
          <a:bodyPr wrap="none" tIns="0" rIns="274320" rtlCol="0" anchor="ctr">
            <a:noAutofit/>
          </a:bodyPr>
          <a:lstStyle/>
          <a:p>
            <a:pPr marR="0" lvl="0" defTabSz="914400" rtl="0" eaLnBrk="1" fontAlgn="auto" latinLnBrk="1"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1"/>
                </a:solidFill>
                <a:effectLst/>
                <a:uLnTx/>
                <a:uFillTx/>
                <a:latin typeface="Verdana"/>
                <a:ea typeface="+mn-ea"/>
                <a:cs typeface="Verdana"/>
              </a:rPr>
              <a:t>OS favored </a:t>
            </a:r>
            <a:r>
              <a:rPr kumimoji="0" lang="en-US" sz="1600" i="0" u="none" strike="noStrike" kern="1200" cap="none" spc="0" normalizeH="0" baseline="0" noProof="0" err="1">
                <a:ln>
                  <a:noFill/>
                </a:ln>
                <a:solidFill>
                  <a:schemeClr val="bg1"/>
                </a:solidFill>
                <a:effectLst/>
                <a:uLnTx/>
                <a:uFillTx/>
                <a:latin typeface="Verdana"/>
                <a:ea typeface="+mn-ea"/>
                <a:cs typeface="Verdana"/>
              </a:rPr>
              <a:t>cam+rivo</a:t>
            </a:r>
            <a:r>
              <a:rPr kumimoji="0" lang="en-US" sz="1600" i="0" u="none" strike="noStrike" kern="1200" cap="none" spc="0" normalizeH="0" baseline="0" noProof="0">
                <a:ln>
                  <a:noFill/>
                </a:ln>
                <a:solidFill>
                  <a:schemeClr val="bg1"/>
                </a:solidFill>
                <a:effectLst/>
                <a:uLnTx/>
                <a:uFillTx/>
                <a:latin typeface="Verdana"/>
                <a:ea typeface="+mn-ea"/>
                <a:cs typeface="Verdana"/>
              </a:rPr>
              <a:t> </a:t>
            </a:r>
            <a:br>
              <a:rPr kumimoji="0" lang="en-US" sz="1600" i="0" u="none" strike="noStrike" kern="1200" cap="none" spc="0" normalizeH="0" baseline="0" noProof="0">
                <a:ln>
                  <a:noFill/>
                </a:ln>
                <a:solidFill>
                  <a:schemeClr val="bg1"/>
                </a:solidFill>
                <a:effectLst/>
                <a:uLnTx/>
                <a:uFillTx/>
                <a:latin typeface="Verdana"/>
                <a:ea typeface="+mn-ea"/>
                <a:cs typeface="Verdana"/>
              </a:rPr>
            </a:br>
            <a:r>
              <a:rPr kumimoji="0" lang="en-US" sz="1600" i="0" u="none" strike="noStrike" kern="1200" cap="none" spc="0" normalizeH="0" baseline="0" noProof="0">
                <a:ln>
                  <a:noFill/>
                </a:ln>
                <a:solidFill>
                  <a:schemeClr val="bg1"/>
                </a:solidFill>
                <a:effectLst/>
                <a:uLnTx/>
                <a:uFillTx/>
                <a:latin typeface="Verdana"/>
                <a:ea typeface="+mn-ea"/>
                <a:cs typeface="Verdana"/>
              </a:rPr>
              <a:t>across most subgroups </a:t>
            </a:r>
            <a:br>
              <a:rPr kumimoji="0" lang="en-US" sz="1600" i="0" u="none" strike="noStrike" kern="1200" cap="none" spc="0" normalizeH="0" baseline="0" noProof="0">
                <a:ln>
                  <a:noFill/>
                </a:ln>
                <a:solidFill>
                  <a:schemeClr val="bg1"/>
                </a:solidFill>
                <a:effectLst/>
                <a:uLnTx/>
                <a:uFillTx/>
                <a:latin typeface="Verdana"/>
                <a:ea typeface="+mn-ea"/>
                <a:cs typeface="Verdana"/>
              </a:rPr>
            </a:br>
            <a:r>
              <a:rPr kumimoji="0" lang="en-US" sz="1600" i="0" u="none" strike="noStrike" kern="1200" cap="none" spc="0" normalizeH="0" baseline="0" noProof="0">
                <a:ln>
                  <a:noFill/>
                </a:ln>
                <a:solidFill>
                  <a:schemeClr val="bg1"/>
                </a:solidFill>
                <a:effectLst/>
                <a:uLnTx/>
                <a:uFillTx/>
                <a:latin typeface="Verdana"/>
                <a:ea typeface="+mn-ea"/>
                <a:cs typeface="Verdana"/>
              </a:rPr>
              <a:t>reported in the final </a:t>
            </a:r>
            <a:br>
              <a:rPr kumimoji="0" lang="en-US" sz="1600" i="0" u="none" strike="noStrike" kern="1200" cap="none" spc="0" normalizeH="0" baseline="0" noProof="0">
                <a:ln>
                  <a:noFill/>
                </a:ln>
                <a:solidFill>
                  <a:schemeClr val="bg1"/>
                </a:solidFill>
                <a:effectLst/>
                <a:uLnTx/>
                <a:uFillTx/>
                <a:latin typeface="Verdana"/>
                <a:ea typeface="+mn-ea"/>
                <a:cs typeface="Verdana"/>
              </a:rPr>
            </a:br>
            <a:r>
              <a:rPr kumimoji="0" lang="en-US" sz="1600" i="0" u="none" strike="noStrike" kern="1200" cap="none" spc="0" normalizeH="0" baseline="0" noProof="0">
                <a:ln>
                  <a:noFill/>
                </a:ln>
                <a:solidFill>
                  <a:schemeClr val="bg1"/>
                </a:solidFill>
                <a:effectLst/>
                <a:uLnTx/>
                <a:uFillTx/>
                <a:latin typeface="Verdana"/>
                <a:ea typeface="+mn-ea"/>
                <a:cs typeface="Verdana"/>
              </a:rPr>
              <a:t>analysis</a:t>
            </a:r>
          </a:p>
        </p:txBody>
      </p:sp>
      <p:sp>
        <p:nvSpPr>
          <p:cNvPr id="16" name="TextBox 15">
            <a:extLst>
              <a:ext uri="{FF2B5EF4-FFF2-40B4-BE49-F238E27FC236}">
                <a16:creationId xmlns:a16="http://schemas.microsoft.com/office/drawing/2014/main" id="{330E3A95-E419-D358-6803-D65880DD7564}"/>
              </a:ext>
            </a:extLst>
          </p:cNvPr>
          <p:cNvSpPr txBox="1"/>
          <p:nvPr/>
        </p:nvSpPr>
        <p:spPr>
          <a:xfrm>
            <a:off x="426873" y="1046043"/>
            <a:ext cx="4149850" cy="276999"/>
          </a:xfrm>
          <a:prstGeom prst="rect">
            <a:avLst/>
          </a:prstGeom>
          <a:noFill/>
        </p:spPr>
        <p:txBody>
          <a:bodyPr wrap="square" rtlCol="0">
            <a:spAutoFit/>
          </a:bodyPr>
          <a:lstStyle/>
          <a:p>
            <a:pPr algn="l"/>
            <a:r>
              <a:rPr lang="en-US" sz="1200" b="1" spc="-9">
                <a:solidFill>
                  <a:schemeClr val="tx2"/>
                </a:solidFill>
                <a:latin typeface="Verdana"/>
                <a:ea typeface="Verdana"/>
              </a:rPr>
              <a:t>FINAL ANALYSIS</a:t>
            </a:r>
            <a:endParaRPr lang="en-US" sz="1200" b="1">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3081-3C98-06C9-EA87-F2F40B4287B2}"/>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DCFAABA9-3F80-9D5A-BE2B-BB4D38E12364}"/>
              </a:ext>
            </a:extLst>
          </p:cNvPr>
          <p:cNvSpPr/>
          <p:nvPr/>
        </p:nvSpPr>
        <p:spPr>
          <a:xfrm>
            <a:off x="381214" y="1001862"/>
            <a:ext cx="11302786" cy="5172600"/>
          </a:xfrm>
          <a:prstGeom prst="roundRect">
            <a:avLst>
              <a:gd name="adj" fmla="val 30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0832CEB2-F5AE-0ADC-8CD5-4A121B5E3DFB}"/>
              </a:ext>
            </a:extLst>
          </p:cNvPr>
          <p:cNvCxnSpPr>
            <a:cxnSpLocks/>
          </p:cNvCxnSpPr>
          <p:nvPr/>
        </p:nvCxnSpPr>
        <p:spPr>
          <a:xfrm>
            <a:off x="6325198" y="1571580"/>
            <a:ext cx="0" cy="462853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8E766775-91F9-00C1-9F02-B74DCD7131EF}"/>
              </a:ext>
            </a:extLst>
          </p:cNvPr>
          <p:cNvSpPr>
            <a:spLocks noGrp="1"/>
          </p:cNvSpPr>
          <p:nvPr>
            <p:ph type="title"/>
          </p:nvPr>
        </p:nvSpPr>
        <p:spPr>
          <a:xfrm>
            <a:off x="379126" y="365760"/>
            <a:ext cx="11098429" cy="613532"/>
          </a:xfrm>
        </p:spPr>
        <p:txBody>
          <a:bodyPr/>
          <a:lstStyle/>
          <a:p>
            <a:pPr marL="10795" marR="4445">
              <a:lnSpc>
                <a:spcPct val="96800"/>
              </a:lnSpc>
              <a:spcBef>
                <a:spcPts val="137"/>
              </a:spcBef>
            </a:pPr>
            <a:r>
              <a:rPr lang="en-US" sz="2400">
                <a:solidFill>
                  <a:schemeClr val="accent3"/>
                </a:solidFill>
              </a:rPr>
              <a:t>Subgroup Interim Analysis: CARES-310</a:t>
            </a:r>
            <a:endParaRPr lang="en-US" sz="2400" b="0">
              <a:solidFill>
                <a:schemeClr val="accent3"/>
              </a:solidFill>
              <a:ea typeface="Verdana"/>
              <a:cs typeface="Verdana"/>
            </a:endParaRPr>
          </a:p>
        </p:txBody>
      </p:sp>
      <p:pic>
        <p:nvPicPr>
          <p:cNvPr id="13" name="Picture 12">
            <a:extLst>
              <a:ext uri="{FF2B5EF4-FFF2-40B4-BE49-F238E27FC236}">
                <a16:creationId xmlns:a16="http://schemas.microsoft.com/office/drawing/2014/main" id="{F0D951DF-FF98-D52C-0772-23EB6E79A3CF}"/>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4" name="Picture 13" descr="Logo, company name&#10;&#10;Description automatically generated">
            <a:extLst>
              <a:ext uri="{FF2B5EF4-FFF2-40B4-BE49-F238E27FC236}">
                <a16:creationId xmlns:a16="http://schemas.microsoft.com/office/drawing/2014/main" id="{E68BB636-E190-9DCB-EFE4-51E5C6705F25}"/>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5" name="TextBox 14">
            <a:extLst>
              <a:ext uri="{FF2B5EF4-FFF2-40B4-BE49-F238E27FC236}">
                <a16:creationId xmlns:a16="http://schemas.microsoft.com/office/drawing/2014/main" id="{DFABA2CC-B6B1-649B-EA79-C0B614334995}"/>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16</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 Placeholder 3">
            <a:extLst>
              <a:ext uri="{FF2B5EF4-FFF2-40B4-BE49-F238E27FC236}">
                <a16:creationId xmlns:a16="http://schemas.microsoft.com/office/drawing/2014/main" id="{01AEFEF6-8BDE-8689-3898-73D589A3BC26}"/>
              </a:ext>
            </a:extLst>
          </p:cNvPr>
          <p:cNvSpPr txBox="1">
            <a:spLocks/>
          </p:cNvSpPr>
          <p:nvPr/>
        </p:nvSpPr>
        <p:spPr>
          <a:xfrm>
            <a:off x="381215" y="6200117"/>
            <a:ext cx="7683285" cy="437538"/>
          </a:xfrm>
          <a:prstGeom prst="rect">
            <a:avLst/>
          </a:prstGeom>
        </p:spPr>
        <p:txBody>
          <a:bodyPr vert="horz" wrap="square" lIns="0" tIns="0" rIns="0" bIns="0" rtlCol="0" anchor="b" anchorCtr="0">
            <a:noAutofit/>
          </a:bodyPr>
          <a:lstStyle>
            <a:lvl1pPr marL="0" indent="0" algn="l" defTabSz="914400" rtl="0" eaLnBrk="1" latinLnBrk="1" hangingPunct="1">
              <a:lnSpc>
                <a:spcPct val="100000"/>
              </a:lnSpc>
              <a:spcBef>
                <a:spcPts val="0"/>
              </a:spcBef>
              <a:spcAft>
                <a:spcPts val="600"/>
              </a:spcAft>
              <a:buClr>
                <a:schemeClr val="tx1"/>
              </a:buClr>
              <a:buFontTx/>
              <a:buNone/>
              <a:defRPr lang="en-US" sz="800" b="0" i="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0"/>
            <a:r>
              <a:rPr lang="en-US" sz="700">
                <a:latin typeface="Verdana"/>
                <a:ea typeface="Verdana"/>
                <a:cs typeface="Verdana" panose="020B0604030504040204" pitchFamily="34" charset="0"/>
              </a:rPr>
              <a:t>*Cox proportional hazards model. </a:t>
            </a:r>
            <a:br>
              <a:rPr lang="en-US" sz="700">
                <a:latin typeface="Verdana"/>
                <a:ea typeface="Verdana"/>
                <a:cs typeface="Verdana" panose="020B0604030504040204" pitchFamily="34" charset="0"/>
              </a:rPr>
            </a:br>
            <a:r>
              <a:rPr lang="en-US" sz="700" b="1">
                <a:latin typeface="Verdana"/>
                <a:ea typeface="Verdana"/>
                <a:cs typeface="Verdana" panose="020B0604030504040204" pitchFamily="34" charset="0"/>
              </a:rPr>
              <a:t>References: </a:t>
            </a:r>
            <a:r>
              <a:rPr lang="en-US" sz="700" b="1">
                <a:latin typeface="Verdana"/>
              </a:rPr>
              <a:t>1.</a:t>
            </a:r>
            <a:r>
              <a:rPr lang="en-US" sz="700">
                <a:latin typeface="Verdana"/>
              </a:rPr>
              <a:t> Qin S, Chan SL, Gu S, et al. </a:t>
            </a:r>
            <a:r>
              <a:rPr lang="en-US" sz="700" i="1">
                <a:latin typeface="Verdana"/>
              </a:rPr>
              <a:t>Lancet</a:t>
            </a:r>
            <a:r>
              <a:rPr lang="en-US" sz="700">
                <a:latin typeface="Verdana"/>
              </a:rPr>
              <a:t>. 2023;402(10408):1133-1146. </a:t>
            </a:r>
            <a:r>
              <a:rPr lang="en-US" sz="700" b="1">
                <a:latin typeface="Verdana" panose="020B0604030504040204" pitchFamily="34" charset="0"/>
                <a:ea typeface="Verdana" panose="020B0604030504040204" pitchFamily="34" charset="0"/>
                <a:cs typeface="Verdana" panose="020B0604030504040204" pitchFamily="34" charset="0"/>
              </a:rPr>
              <a:t>2.</a:t>
            </a:r>
            <a:r>
              <a:rPr lang="en-US" sz="700">
                <a:latin typeface="Verdana" panose="020B0604030504040204" pitchFamily="34" charset="0"/>
                <a:ea typeface="Verdana" panose="020B0604030504040204" pitchFamily="34" charset="0"/>
                <a:cs typeface="Verdana" panose="020B0604030504040204" pitchFamily="34" charset="0"/>
              </a:rPr>
              <a:t> Vogel A, et al. </a:t>
            </a:r>
            <a:r>
              <a:rPr lang="en-US" sz="700" i="1">
                <a:latin typeface="Verdana" panose="020B0604030504040204" pitchFamily="34" charset="0"/>
                <a:ea typeface="Verdana" panose="020B0604030504040204" pitchFamily="34" charset="0"/>
                <a:cs typeface="Verdana" panose="020B0604030504040204" pitchFamily="34" charset="0"/>
              </a:rPr>
              <a:t>J Clin Oncol</a:t>
            </a:r>
            <a:r>
              <a:rPr lang="en-US" sz="700">
                <a:latin typeface="Verdana" panose="020B0604030504040204" pitchFamily="34" charset="0"/>
                <a:ea typeface="Verdana" panose="020B0604030504040204" pitchFamily="34" charset="0"/>
                <a:cs typeface="Verdana" panose="020B0604030504040204" pitchFamily="34" charset="0"/>
              </a:rPr>
              <a:t>. 2024;42(3 suppl):abstract 509.</a:t>
            </a:r>
          </a:p>
        </p:txBody>
      </p:sp>
      <p:grpSp>
        <p:nvGrpSpPr>
          <p:cNvPr id="19" name="Group 18">
            <a:extLst>
              <a:ext uri="{FF2B5EF4-FFF2-40B4-BE49-F238E27FC236}">
                <a16:creationId xmlns:a16="http://schemas.microsoft.com/office/drawing/2014/main" id="{4C6A74CA-B669-83DA-4ECB-3DD9AA6D5B04}"/>
              </a:ext>
            </a:extLst>
          </p:cNvPr>
          <p:cNvGrpSpPr/>
          <p:nvPr/>
        </p:nvGrpSpPr>
        <p:grpSpPr>
          <a:xfrm>
            <a:off x="734815" y="2247701"/>
            <a:ext cx="5233067" cy="2875848"/>
            <a:chOff x="882344" y="1692497"/>
            <a:chExt cx="7997278" cy="4186188"/>
          </a:xfrm>
        </p:grpSpPr>
        <p:grpSp>
          <p:nvGrpSpPr>
            <p:cNvPr id="20" name="Group 19">
              <a:extLst>
                <a:ext uri="{FF2B5EF4-FFF2-40B4-BE49-F238E27FC236}">
                  <a16:creationId xmlns:a16="http://schemas.microsoft.com/office/drawing/2014/main" id="{579D06E1-6439-908D-E028-CE3CFFF3A7C2}"/>
                </a:ext>
              </a:extLst>
            </p:cNvPr>
            <p:cNvGrpSpPr/>
            <p:nvPr/>
          </p:nvGrpSpPr>
          <p:grpSpPr>
            <a:xfrm>
              <a:off x="882344" y="1692497"/>
              <a:ext cx="7997278" cy="4186188"/>
              <a:chOff x="647999" y="970112"/>
              <a:chExt cx="7812000" cy="3684227"/>
            </a:xfrm>
          </p:grpSpPr>
          <p:sp>
            <p:nvSpPr>
              <p:cNvPr id="25" name="Rectangle 24">
                <a:extLst>
                  <a:ext uri="{FF2B5EF4-FFF2-40B4-BE49-F238E27FC236}">
                    <a16:creationId xmlns:a16="http://schemas.microsoft.com/office/drawing/2014/main" id="{E3EB93D6-2DF3-AE4C-5CF2-02F8504176C6}"/>
                  </a:ext>
                </a:extLst>
              </p:cNvPr>
              <p:cNvSpPr/>
              <p:nvPr/>
            </p:nvSpPr>
            <p:spPr>
              <a:xfrm>
                <a:off x="647999" y="1429792"/>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F41EFF9A-9833-5A77-31C5-EFE57FA0BFB7}"/>
                  </a:ext>
                </a:extLst>
              </p:cNvPr>
              <p:cNvSpPr/>
              <p:nvPr/>
            </p:nvSpPr>
            <p:spPr>
              <a:xfrm>
                <a:off x="647999" y="1968537"/>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D2FF33AA-B6BA-EE0D-F7D2-DE68D8167D60}"/>
                  </a:ext>
                </a:extLst>
              </p:cNvPr>
              <p:cNvSpPr/>
              <p:nvPr/>
            </p:nvSpPr>
            <p:spPr>
              <a:xfrm>
                <a:off x="647999" y="2542214"/>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a:extLst>
                  <a:ext uri="{FF2B5EF4-FFF2-40B4-BE49-F238E27FC236}">
                    <a16:creationId xmlns:a16="http://schemas.microsoft.com/office/drawing/2014/main" id="{F347F7AD-60E1-EA26-0CF1-C99C6A096BA7}"/>
                  </a:ext>
                </a:extLst>
              </p:cNvPr>
              <p:cNvSpPr/>
              <p:nvPr/>
            </p:nvSpPr>
            <p:spPr>
              <a:xfrm>
                <a:off x="647999" y="3111716"/>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7F2A3318-78F0-D73B-FBAB-7F9ED8A2610B}"/>
                  </a:ext>
                </a:extLst>
              </p:cNvPr>
              <p:cNvSpPr/>
              <p:nvPr/>
            </p:nvSpPr>
            <p:spPr>
              <a:xfrm>
                <a:off x="647999" y="3848727"/>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1" name="Picture 30">
                <a:extLst>
                  <a:ext uri="{FF2B5EF4-FFF2-40B4-BE49-F238E27FC236}">
                    <a16:creationId xmlns:a16="http://schemas.microsoft.com/office/drawing/2014/main" id="{6B8E42D0-3DCD-3C55-310B-F927D8CDEBBA}"/>
                  </a:ext>
                </a:extLst>
              </p:cNvPr>
              <p:cNvPicPr>
                <a:picLocks noChangeAspect="1"/>
              </p:cNvPicPr>
              <p:nvPr/>
            </p:nvPicPr>
            <p:blipFill>
              <a:blip r:embed="rId5"/>
              <a:stretch>
                <a:fillRect/>
              </a:stretch>
            </p:blipFill>
            <p:spPr>
              <a:xfrm>
                <a:off x="647999" y="970112"/>
                <a:ext cx="7775999" cy="3684227"/>
              </a:xfrm>
              <a:prstGeom prst="rect">
                <a:avLst/>
              </a:prstGeom>
            </p:spPr>
          </p:pic>
        </p:grpSp>
        <p:sp>
          <p:nvSpPr>
            <p:cNvPr id="21" name="Rectangle 20">
              <a:extLst>
                <a:ext uri="{FF2B5EF4-FFF2-40B4-BE49-F238E27FC236}">
                  <a16:creationId xmlns:a16="http://schemas.microsoft.com/office/drawing/2014/main" id="{39E2AB2B-83F1-2E7F-51AB-3DB57CFAD80E}"/>
                </a:ext>
              </a:extLst>
            </p:cNvPr>
            <p:cNvSpPr/>
            <p:nvPr/>
          </p:nvSpPr>
          <p:spPr>
            <a:xfrm>
              <a:off x="2688813" y="2858578"/>
              <a:ext cx="883892" cy="197013"/>
            </a:xfrm>
            <a:prstGeom prst="rect">
              <a:avLst/>
            </a:prstGeom>
            <a:solidFill>
              <a:srgbClr val="DDF3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US" sz="700">
                  <a:solidFill>
                    <a:srgbClr val="3F3F3F"/>
                  </a:solidFill>
                  <a:effectLst/>
                  <a:latin typeface="Helvetica" pitchFamily="2" charset="0"/>
                </a:rPr>
                <a:t>ng/mL</a:t>
              </a:r>
            </a:p>
          </p:txBody>
        </p:sp>
        <p:sp>
          <p:nvSpPr>
            <p:cNvPr id="22" name="Rectangle 21">
              <a:extLst>
                <a:ext uri="{FF2B5EF4-FFF2-40B4-BE49-F238E27FC236}">
                  <a16:creationId xmlns:a16="http://schemas.microsoft.com/office/drawing/2014/main" id="{CE08B884-F9A2-79DA-A763-CF348B8B57E8}"/>
                </a:ext>
              </a:extLst>
            </p:cNvPr>
            <p:cNvSpPr/>
            <p:nvPr/>
          </p:nvSpPr>
          <p:spPr>
            <a:xfrm>
              <a:off x="2678544" y="3145261"/>
              <a:ext cx="423095" cy="120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E5EF5E5D-921B-86DF-A9D9-7B6905E32A49}"/>
                </a:ext>
              </a:extLst>
            </p:cNvPr>
            <p:cNvSpPr/>
            <p:nvPr/>
          </p:nvSpPr>
          <p:spPr>
            <a:xfrm>
              <a:off x="2678544" y="3055873"/>
              <a:ext cx="423096" cy="98320"/>
            </a:xfrm>
            <a:prstGeom prst="rect">
              <a:avLst/>
            </a:prstGeom>
            <a:solidFill>
              <a:srgbClr val="DDF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8E3B6F2E-473F-3378-6E00-413A8092A7C4}"/>
                </a:ext>
              </a:extLst>
            </p:cNvPr>
            <p:cNvSpPr/>
            <p:nvPr/>
          </p:nvSpPr>
          <p:spPr>
            <a:xfrm>
              <a:off x="2688813" y="3032427"/>
              <a:ext cx="883892" cy="196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US" sz="700">
                  <a:solidFill>
                    <a:srgbClr val="3F3F3F"/>
                  </a:solidFill>
                  <a:effectLst/>
                  <a:latin typeface="Helvetica" pitchFamily="2" charset="0"/>
                </a:rPr>
                <a:t>ng/mL</a:t>
              </a:r>
            </a:p>
          </p:txBody>
        </p:sp>
      </p:grpSp>
      <p:sp>
        <p:nvSpPr>
          <p:cNvPr id="32" name="TextBox 31">
            <a:extLst>
              <a:ext uri="{FF2B5EF4-FFF2-40B4-BE49-F238E27FC236}">
                <a16:creationId xmlns:a16="http://schemas.microsoft.com/office/drawing/2014/main" id="{FF08463E-C13E-4F16-A93F-C8B480EFD9AB}"/>
              </a:ext>
            </a:extLst>
          </p:cNvPr>
          <p:cNvSpPr txBox="1"/>
          <p:nvPr/>
        </p:nvSpPr>
        <p:spPr>
          <a:xfrm>
            <a:off x="546736" y="1611285"/>
            <a:ext cx="5708742" cy="215444"/>
          </a:xfrm>
          <a:prstGeom prst="rect">
            <a:avLst/>
          </a:prstGeom>
          <a:noFill/>
        </p:spPr>
        <p:txBody>
          <a:bodyPr wrap="square" lIns="0" tIns="0" rIns="0" bIns="0" rtlCol="0" anchor="t">
            <a:spAutoFit/>
          </a:bodyPr>
          <a:lstStyle/>
          <a:p>
            <a:pPr algn="ctr"/>
            <a:r>
              <a:rPr lang="en-US" sz="1400" b="1">
                <a:solidFill>
                  <a:schemeClr val="bg2"/>
                </a:solidFill>
                <a:latin typeface="Verdana" panose="020B0604030504040204" pitchFamily="34" charset="0"/>
                <a:ea typeface="Verdana" panose="020B0604030504040204" pitchFamily="34" charset="0"/>
                <a:cs typeface="Verdana" panose="020B0604030504040204" pitchFamily="34" charset="0"/>
              </a:rPr>
              <a:t>OS SUBGROUP ANALYSIS</a:t>
            </a:r>
            <a:r>
              <a:rPr lang="en-US" sz="1400" b="1" baseline="30000">
                <a:solidFill>
                  <a:schemeClr val="bg2"/>
                </a:solidFill>
                <a:latin typeface="Verdana" panose="020B0604030504040204" pitchFamily="34" charset="0"/>
                <a:ea typeface="Verdana" panose="020B0604030504040204" pitchFamily="34" charset="0"/>
                <a:cs typeface="Verdana" panose="020B0604030504040204" pitchFamily="34" charset="0"/>
              </a:rPr>
              <a:t>1</a:t>
            </a:r>
          </a:p>
        </p:txBody>
      </p:sp>
      <p:sp>
        <p:nvSpPr>
          <p:cNvPr id="33" name="Rectangle 32">
            <a:extLst>
              <a:ext uri="{FF2B5EF4-FFF2-40B4-BE49-F238E27FC236}">
                <a16:creationId xmlns:a16="http://schemas.microsoft.com/office/drawing/2014/main" id="{A3FC2906-8BEE-5F3F-1FDA-FED105133C4D}"/>
              </a:ext>
            </a:extLst>
          </p:cNvPr>
          <p:cNvSpPr/>
          <p:nvPr/>
        </p:nvSpPr>
        <p:spPr>
          <a:xfrm>
            <a:off x="742194" y="4153609"/>
            <a:ext cx="5240200" cy="353203"/>
          </a:xfrm>
          <a:prstGeom prst="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Content Placeholder 14">
            <a:extLst>
              <a:ext uri="{FF2B5EF4-FFF2-40B4-BE49-F238E27FC236}">
                <a16:creationId xmlns:a16="http://schemas.microsoft.com/office/drawing/2014/main" id="{28434800-7F0A-62B4-F56C-85F3A15924B9}"/>
              </a:ext>
            </a:extLst>
          </p:cNvPr>
          <p:cNvPicPr>
            <a:picLocks noChangeAspect="1"/>
          </p:cNvPicPr>
          <p:nvPr/>
        </p:nvPicPr>
        <p:blipFill rotWithShape="1">
          <a:blip r:embed="rId6" r:link="rId7">
            <a:extLst>
              <a:ext uri="{28A0092B-C50C-407E-A947-70E740481C1C}">
                <a14:useLocalDpi xmlns:a14="http://schemas.microsoft.com/office/drawing/2010/main" val="0"/>
              </a:ext>
            </a:extLst>
          </a:blip>
          <a:srcRect l="617" r="-13"/>
          <a:stretch>
            <a:fillRect/>
          </a:stretch>
        </p:blipFill>
        <p:spPr>
          <a:xfrm>
            <a:off x="6512470" y="1996266"/>
            <a:ext cx="4729782" cy="2524411"/>
          </a:xfrm>
          <a:custGeom>
            <a:avLst/>
            <a:gdLst>
              <a:gd name="connsiteX0" fmla="*/ 71815 w 4965334"/>
              <a:gd name="connsiteY0" fmla="*/ 114277 h 3399300"/>
              <a:gd name="connsiteX1" fmla="*/ 71815 w 4965334"/>
              <a:gd name="connsiteY1" fmla="*/ 357327 h 3399300"/>
              <a:gd name="connsiteX2" fmla="*/ 457438 w 4965334"/>
              <a:gd name="connsiteY2" fmla="*/ 357327 h 3399300"/>
              <a:gd name="connsiteX3" fmla="*/ 457438 w 4965334"/>
              <a:gd name="connsiteY3" fmla="*/ 114277 h 3399300"/>
              <a:gd name="connsiteX4" fmla="*/ 0 w 4965334"/>
              <a:gd name="connsiteY4" fmla="*/ 0 h 3399300"/>
              <a:gd name="connsiteX5" fmla="*/ 4965334 w 4965334"/>
              <a:gd name="connsiteY5" fmla="*/ 0 h 3399300"/>
              <a:gd name="connsiteX6" fmla="*/ 4965334 w 4965334"/>
              <a:gd name="connsiteY6" fmla="*/ 3399300 h 3399300"/>
              <a:gd name="connsiteX7" fmla="*/ 0 w 4965334"/>
              <a:gd name="connsiteY7" fmla="*/ 3399300 h 339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5334" h="3399300">
                <a:moveTo>
                  <a:pt x="71815" y="114277"/>
                </a:moveTo>
                <a:lnTo>
                  <a:pt x="71815" y="357327"/>
                </a:lnTo>
                <a:lnTo>
                  <a:pt x="457438" y="357327"/>
                </a:lnTo>
                <a:lnTo>
                  <a:pt x="457438" y="114277"/>
                </a:lnTo>
                <a:close/>
                <a:moveTo>
                  <a:pt x="0" y="0"/>
                </a:moveTo>
                <a:lnTo>
                  <a:pt x="4965334" y="0"/>
                </a:lnTo>
                <a:lnTo>
                  <a:pt x="4965334" y="3399300"/>
                </a:lnTo>
                <a:lnTo>
                  <a:pt x="0" y="3399300"/>
                </a:lnTo>
                <a:close/>
              </a:path>
            </a:pathLst>
          </a:custGeom>
        </p:spPr>
      </p:pic>
      <p:sp>
        <p:nvSpPr>
          <p:cNvPr id="36" name="TextBox 35">
            <a:extLst>
              <a:ext uri="{FF2B5EF4-FFF2-40B4-BE49-F238E27FC236}">
                <a16:creationId xmlns:a16="http://schemas.microsoft.com/office/drawing/2014/main" id="{D4803EBB-86C0-4D7C-D8F5-93BC184BB5C1}"/>
              </a:ext>
            </a:extLst>
          </p:cNvPr>
          <p:cNvSpPr txBox="1"/>
          <p:nvPr/>
        </p:nvSpPr>
        <p:spPr>
          <a:xfrm>
            <a:off x="6687731" y="4843247"/>
            <a:ext cx="5117113" cy="892552"/>
          </a:xfrm>
          <a:prstGeom prst="rect">
            <a:avLst/>
          </a:prstGeom>
          <a:noFill/>
          <a:ln>
            <a:noFill/>
          </a:ln>
        </p:spPr>
        <p:txBody>
          <a:bodyPr wrap="square" tIns="0" bIns="0" rtlCol="0">
            <a:spAutoFit/>
          </a:bodyPr>
          <a:lstStyle/>
          <a:p>
            <a:pPr latinLnBrk="0">
              <a:spcAft>
                <a:spcPts val="600"/>
              </a:spcAft>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rPr>
              <a:t>OS outcomes favored the cam + </a:t>
            </a:r>
            <a:r>
              <a:rPr lang="en-US" sz="1200" err="1">
                <a:solidFill>
                  <a:schemeClr val="tx2"/>
                </a:solidFill>
                <a:latin typeface="Verdana" panose="020B0604030504040204" pitchFamily="34" charset="0"/>
                <a:ea typeface="Verdana" panose="020B0604030504040204" pitchFamily="34" charset="0"/>
                <a:cs typeface="Verdana" panose="020B0604030504040204" pitchFamily="34" charset="0"/>
              </a:rPr>
              <a:t>rivo</a:t>
            </a: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rPr>
              <a:t> arm regardless </a:t>
            </a:r>
            <a:br>
              <a:rPr lang="en-US" sz="120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rPr>
              <a:t>of baseline ALBI scores</a:t>
            </a:r>
          </a:p>
          <a:p>
            <a:pPr marL="128016" lvl="1" indent="-128016" latinLnBrk="0">
              <a:spcAft>
                <a:spcPts val="600"/>
              </a:spcAft>
              <a:buClr>
                <a:schemeClr val="tx1"/>
              </a:buClr>
              <a:buFont typeface="Arial" panose="020B0604020202020204" pitchFamily="34" charset="0"/>
              <a:buChar char="•"/>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rPr>
              <a:t>HR 0.62 (0.47-0.83) for ALBI grade 1 </a:t>
            </a:r>
          </a:p>
          <a:p>
            <a:pPr marL="128016" lvl="1" indent="-128016" latinLnBrk="0">
              <a:spcAft>
                <a:spcPts val="600"/>
              </a:spcAft>
              <a:buClr>
                <a:schemeClr val="tx1"/>
              </a:buClr>
              <a:buFont typeface="Arial" panose="020B0604020202020204" pitchFamily="34" charset="0"/>
              <a:buChar char="•"/>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rPr>
              <a:t>HR 0.62 (0.4-1.0) for ALBI grade 2 </a:t>
            </a:r>
          </a:p>
        </p:txBody>
      </p:sp>
      <p:sp>
        <p:nvSpPr>
          <p:cNvPr id="37" name="TextBox 36">
            <a:extLst>
              <a:ext uri="{FF2B5EF4-FFF2-40B4-BE49-F238E27FC236}">
                <a16:creationId xmlns:a16="http://schemas.microsoft.com/office/drawing/2014/main" id="{EF2EFB98-4F81-258D-1F3E-863BC1F7C0C1}"/>
              </a:ext>
            </a:extLst>
          </p:cNvPr>
          <p:cNvSpPr txBox="1"/>
          <p:nvPr/>
        </p:nvSpPr>
        <p:spPr>
          <a:xfrm>
            <a:off x="6387169" y="1686127"/>
            <a:ext cx="5117113" cy="184666"/>
          </a:xfrm>
          <a:prstGeom prst="rect">
            <a:avLst/>
          </a:prstGeom>
          <a:noFill/>
          <a:ln>
            <a:noFill/>
          </a:ln>
        </p:spPr>
        <p:txBody>
          <a:bodyPr wrap="square" tIns="0" bIns="0" rtlCol="0">
            <a:spAutoFit/>
          </a:bodyPr>
          <a:lstStyle/>
          <a:p>
            <a:pPr algn="ctr" latinLnBrk="0">
              <a:spcAft>
                <a:spcPts val="600"/>
              </a:spcAft>
            </a:pPr>
            <a:r>
              <a:rPr lang="en-US" sz="1200" b="1">
                <a:solidFill>
                  <a:schemeClr val="tx2"/>
                </a:solidFill>
                <a:latin typeface="Verdana" panose="020B0604030504040204" pitchFamily="34" charset="0"/>
                <a:ea typeface="Verdana" panose="020B0604030504040204" pitchFamily="34" charset="0"/>
                <a:cs typeface="Verdana" panose="020B0604030504040204" pitchFamily="34" charset="0"/>
              </a:rPr>
              <a:t>ALBI Grade 2</a:t>
            </a:r>
            <a:r>
              <a:rPr lang="en-US" sz="1200" b="1" baseline="30000">
                <a:solidFill>
                  <a:schemeClr val="tx2"/>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108152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061749-1E87-3C83-1A13-E8E52D0179C7}"/>
              </a:ext>
            </a:extLst>
          </p:cNvPr>
          <p:cNvGraphicFramePr>
            <a:graphicFrameLocks noGrp="1"/>
          </p:cNvGraphicFramePr>
          <p:nvPr>
            <p:extLst>
              <p:ext uri="{D42A27DB-BD31-4B8C-83A1-F6EECF244321}">
                <p14:modId xmlns:p14="http://schemas.microsoft.com/office/powerpoint/2010/main" val="4200657315"/>
              </p:ext>
            </p:extLst>
          </p:nvPr>
        </p:nvGraphicFramePr>
        <p:xfrm>
          <a:off x="499652" y="967272"/>
          <a:ext cx="11098428" cy="4358460"/>
        </p:xfrm>
        <a:graphic>
          <a:graphicData uri="http://schemas.openxmlformats.org/drawingml/2006/table">
            <a:tbl>
              <a:tblPr firstRow="1" bandRow="1">
                <a:tableStyleId>{5C22544A-7EE6-4342-B048-85BDC9FD1C3A}</a:tableStyleId>
              </a:tblPr>
              <a:tblGrid>
                <a:gridCol w="3055280">
                  <a:extLst>
                    <a:ext uri="{9D8B030D-6E8A-4147-A177-3AD203B41FA5}">
                      <a16:colId xmlns:a16="http://schemas.microsoft.com/office/drawing/2014/main" val="3341455912"/>
                    </a:ext>
                  </a:extLst>
                </a:gridCol>
                <a:gridCol w="2010787">
                  <a:extLst>
                    <a:ext uri="{9D8B030D-6E8A-4147-A177-3AD203B41FA5}">
                      <a16:colId xmlns:a16="http://schemas.microsoft.com/office/drawing/2014/main" val="826601222"/>
                    </a:ext>
                  </a:extLst>
                </a:gridCol>
                <a:gridCol w="2010787">
                  <a:extLst>
                    <a:ext uri="{9D8B030D-6E8A-4147-A177-3AD203B41FA5}">
                      <a16:colId xmlns:a16="http://schemas.microsoft.com/office/drawing/2014/main" val="441687602"/>
                    </a:ext>
                  </a:extLst>
                </a:gridCol>
                <a:gridCol w="2010787">
                  <a:extLst>
                    <a:ext uri="{9D8B030D-6E8A-4147-A177-3AD203B41FA5}">
                      <a16:colId xmlns:a16="http://schemas.microsoft.com/office/drawing/2014/main" val="1573448102"/>
                    </a:ext>
                  </a:extLst>
                </a:gridCol>
                <a:gridCol w="2010787">
                  <a:extLst>
                    <a:ext uri="{9D8B030D-6E8A-4147-A177-3AD203B41FA5}">
                      <a16:colId xmlns:a16="http://schemas.microsoft.com/office/drawing/2014/main" val="3444641805"/>
                    </a:ext>
                  </a:extLst>
                </a:gridCol>
              </a:tblGrid>
              <a:tr h="315052">
                <a:tc>
                  <a:txBody>
                    <a:bodyPr/>
                    <a:lstStyle/>
                    <a:p>
                      <a:endParaRPr lang="en-US" sz="1400">
                        <a:latin typeface="Verdana" panose="020B0604030504040204" pitchFamily="34" charset="0"/>
                        <a:ea typeface="Verdana" panose="020B060403050404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latin typeface="Verdana"/>
                          <a:ea typeface="Verdana"/>
                        </a:rPr>
                        <a:t>Cam + </a:t>
                      </a:r>
                      <a:r>
                        <a:rPr lang="en-US" sz="1200" err="1">
                          <a:latin typeface="Verdana"/>
                          <a:ea typeface="Verdana"/>
                        </a:rPr>
                        <a:t>Rivo</a:t>
                      </a:r>
                      <a:r>
                        <a:rPr lang="en-US" sz="1200">
                          <a:latin typeface="Verdana"/>
                          <a:ea typeface="Verdana"/>
                        </a:rPr>
                        <a:t> (n=272)</a:t>
                      </a:r>
                    </a:p>
                  </a:txBody>
                  <a:tcPr>
                    <a:lnL w="12700" cmpd="sng">
                      <a:noFill/>
                    </a:lnL>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200">
                        <a:latin typeface="Verdana"/>
                        <a:ea typeface="Verdana"/>
                      </a:endParaRPr>
                    </a:p>
                  </a:txBody>
                  <a:tcPr>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200">
                          <a:latin typeface="Verdana"/>
                          <a:ea typeface="Verdana"/>
                        </a:rPr>
                        <a:t>Sorafenib (n=269)</a:t>
                      </a:r>
                    </a:p>
                  </a:txBody>
                  <a:tcPr>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a:latin typeface="Verdana"/>
                        <a:ea typeface="Verdana"/>
                      </a:endParaRPr>
                    </a:p>
                  </a:txBody>
                  <a:tcP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040381268"/>
                  </a:ext>
                </a:extLst>
              </a:tr>
              <a:tr h="269442">
                <a:tc>
                  <a:txBody>
                    <a:bodyPr/>
                    <a:lstStyle/>
                    <a:p>
                      <a:endParaRPr lang="en-US" sz="1100" b="1">
                        <a:solidFill>
                          <a:schemeClr val="tx2"/>
                        </a:solidFill>
                        <a:latin typeface="Verdana"/>
                        <a:ea typeface="Verdana"/>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000" b="1">
                          <a:solidFill>
                            <a:schemeClr val="accent3"/>
                          </a:solidFill>
                          <a:latin typeface="Verdana"/>
                          <a:ea typeface="Verdana"/>
                        </a:rPr>
                        <a:t>ANY GRADE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00" b="1">
                          <a:solidFill>
                            <a:schemeClr val="accent3"/>
                          </a:solidFill>
                          <a:latin typeface="Verdana"/>
                          <a:ea typeface="Verdana"/>
                        </a:rPr>
                        <a:t>GRADE ≥3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00" b="1">
                          <a:solidFill>
                            <a:schemeClr val="bg1"/>
                          </a:solidFill>
                          <a:latin typeface="Verdana"/>
                          <a:ea typeface="Verdana"/>
                        </a:rPr>
                        <a:t>ANY GRADE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000" b="1">
                          <a:solidFill>
                            <a:schemeClr val="bg1"/>
                          </a:solidFill>
                          <a:latin typeface="Verdana"/>
                          <a:ea typeface="Verdana"/>
                        </a:rPr>
                        <a:t>GRADE ≥3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23883429"/>
                  </a:ext>
                </a:extLst>
              </a:tr>
              <a:tr h="271220">
                <a:tc>
                  <a:txBody>
                    <a:bodyPr/>
                    <a:lstStyle/>
                    <a:p>
                      <a:r>
                        <a:rPr lang="en-US" sz="1100" b="1">
                          <a:solidFill>
                            <a:schemeClr val="tx2"/>
                          </a:solidFill>
                          <a:latin typeface="Verdana"/>
                          <a:ea typeface="Verdana"/>
                        </a:rPr>
                        <a:t>Hypertension</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189 (69.5)</a:t>
                      </a:r>
                    </a:p>
                  </a:txBody>
                  <a:tcPr>
                    <a:lnT w="12700" cap="flat" cmpd="sng" algn="ctr">
                      <a:solidFill>
                        <a:schemeClr val="tx1"/>
                      </a:solidFill>
                      <a:prstDash val="solid"/>
                      <a:round/>
                      <a:headEnd type="none" w="med" len="med"/>
                      <a:tailEnd type="none" w="med" len="med"/>
                    </a:lnT>
                    <a:solidFill>
                      <a:schemeClr val="accent3">
                        <a:lumMod val="40000"/>
                        <a:lumOff val="60000"/>
                        <a:alpha val="20000"/>
                      </a:schemeClr>
                    </a:solidFill>
                  </a:tcPr>
                </a:tc>
                <a:tc>
                  <a:txBody>
                    <a:bodyPr/>
                    <a:lstStyle/>
                    <a:p>
                      <a:pPr algn="ctr"/>
                      <a:r>
                        <a:rPr lang="en-US" sz="1100" b="0">
                          <a:solidFill>
                            <a:schemeClr val="accent3"/>
                          </a:solidFill>
                          <a:latin typeface="Verdana"/>
                          <a:ea typeface="Verdana"/>
                        </a:rPr>
                        <a:t>104 (38.2)</a:t>
                      </a:r>
                    </a:p>
                  </a:txBody>
                  <a:tcPr>
                    <a:lnT w="12700" cap="flat" cmpd="sng" algn="ctr">
                      <a:solidFill>
                        <a:schemeClr val="tx1"/>
                      </a:solidFill>
                      <a:prstDash val="solid"/>
                      <a:round/>
                      <a:headEnd type="none" w="med" len="med"/>
                      <a:tailEnd type="none" w="med" len="med"/>
                    </a:lnT>
                    <a:solidFill>
                      <a:schemeClr val="accent3">
                        <a:lumMod val="40000"/>
                        <a:lumOff val="60000"/>
                        <a:alpha val="20000"/>
                      </a:schemeClr>
                    </a:solidFill>
                  </a:tcPr>
                </a:tc>
                <a:tc>
                  <a:txBody>
                    <a:bodyPr/>
                    <a:lstStyle/>
                    <a:p>
                      <a:pPr algn="ctr"/>
                      <a:r>
                        <a:rPr lang="en-US" sz="1100" b="0">
                          <a:solidFill>
                            <a:schemeClr val="tx2"/>
                          </a:solidFill>
                          <a:latin typeface="Verdana"/>
                          <a:ea typeface="Verdana"/>
                        </a:rPr>
                        <a:t>117 (43.5)</a:t>
                      </a:r>
                    </a:p>
                  </a:txBody>
                  <a:tcPr>
                    <a:lnT w="12700" cap="flat" cmpd="sng" algn="ctr">
                      <a:solidFill>
                        <a:schemeClr val="tx1"/>
                      </a:solidFill>
                      <a:prstDash val="solid"/>
                      <a:round/>
                      <a:headEnd type="none" w="med" len="med"/>
                      <a:tailEnd type="none" w="med" len="med"/>
                    </a:lnT>
                    <a:solidFill>
                      <a:schemeClr val="tx2">
                        <a:lumMod val="40000"/>
                        <a:lumOff val="60000"/>
                        <a:alpha val="20000"/>
                      </a:schemeClr>
                    </a:solidFill>
                  </a:tcPr>
                </a:tc>
                <a:tc>
                  <a:txBody>
                    <a:bodyPr/>
                    <a:lstStyle/>
                    <a:p>
                      <a:pPr algn="ctr"/>
                      <a:r>
                        <a:rPr lang="en-US" sz="1100" b="0">
                          <a:solidFill>
                            <a:schemeClr val="tx2"/>
                          </a:solidFill>
                          <a:latin typeface="Verdana"/>
                          <a:ea typeface="Verdana"/>
                        </a:rPr>
                        <a:t>40 (14.9)</a:t>
                      </a:r>
                    </a:p>
                  </a:txBody>
                  <a:tcPr>
                    <a:lnT w="12700" cap="flat" cmpd="sng" algn="ctr">
                      <a:solidFill>
                        <a:schemeClr val="tx1"/>
                      </a:solidFill>
                      <a:prstDash val="solid"/>
                      <a:round/>
                      <a:headEnd type="none" w="med" len="med"/>
                      <a:tailEnd type="none" w="med" len="med"/>
                    </a:lnT>
                    <a:solidFill>
                      <a:schemeClr val="tx2">
                        <a:lumMod val="40000"/>
                        <a:lumOff val="60000"/>
                        <a:alpha val="20000"/>
                      </a:schemeClr>
                    </a:solidFill>
                  </a:tcPr>
                </a:tc>
                <a:extLst>
                  <a:ext uri="{0D108BD9-81ED-4DB2-BD59-A6C34878D82A}">
                    <a16:rowId xmlns:a16="http://schemas.microsoft.com/office/drawing/2014/main" val="2660870630"/>
                  </a:ext>
                </a:extLst>
              </a:tr>
              <a:tr h="269442">
                <a:tc>
                  <a:txBody>
                    <a:bodyPr/>
                    <a:lstStyle/>
                    <a:p>
                      <a:r>
                        <a:rPr lang="en-US" sz="1100" b="1">
                          <a:solidFill>
                            <a:schemeClr val="tx2"/>
                          </a:solidFill>
                          <a:latin typeface="Verdana"/>
                          <a:ea typeface="Verdana"/>
                        </a:rPr>
                        <a:t>AST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149 (54.8)</a:t>
                      </a:r>
                    </a:p>
                  </a:txBody>
                  <a:tcPr>
                    <a:noFill/>
                  </a:tcPr>
                </a:tc>
                <a:tc>
                  <a:txBody>
                    <a:bodyPr/>
                    <a:lstStyle/>
                    <a:p>
                      <a:pPr algn="ctr"/>
                      <a:r>
                        <a:rPr lang="en-US" sz="1100" b="0">
                          <a:solidFill>
                            <a:schemeClr val="accent3"/>
                          </a:solidFill>
                          <a:latin typeface="Verdana"/>
                          <a:ea typeface="Verdana"/>
                        </a:rPr>
                        <a:t>47 (17.3)</a:t>
                      </a:r>
                    </a:p>
                  </a:txBody>
                  <a:tcPr>
                    <a:noFill/>
                  </a:tcPr>
                </a:tc>
                <a:tc>
                  <a:txBody>
                    <a:bodyPr/>
                    <a:lstStyle/>
                    <a:p>
                      <a:pPr algn="ctr"/>
                      <a:r>
                        <a:rPr lang="en-US" sz="1100" b="0">
                          <a:solidFill>
                            <a:schemeClr val="tx2"/>
                          </a:solidFill>
                          <a:latin typeface="Verdana"/>
                          <a:ea typeface="Verdana"/>
                        </a:rPr>
                        <a:t>101 (37.5)</a:t>
                      </a:r>
                    </a:p>
                  </a:txBody>
                  <a:tcPr>
                    <a:noFill/>
                  </a:tcPr>
                </a:tc>
                <a:tc>
                  <a:txBody>
                    <a:bodyPr/>
                    <a:lstStyle/>
                    <a:p>
                      <a:pPr algn="ctr"/>
                      <a:r>
                        <a:rPr lang="en-US" sz="1100" b="0">
                          <a:solidFill>
                            <a:schemeClr val="tx2"/>
                          </a:solidFill>
                          <a:latin typeface="Verdana"/>
                          <a:ea typeface="Verdana"/>
                        </a:rPr>
                        <a:t>14 (5.2)</a:t>
                      </a:r>
                    </a:p>
                  </a:txBody>
                  <a:tcPr>
                    <a:noFill/>
                  </a:tcPr>
                </a:tc>
                <a:extLst>
                  <a:ext uri="{0D108BD9-81ED-4DB2-BD59-A6C34878D82A}">
                    <a16:rowId xmlns:a16="http://schemas.microsoft.com/office/drawing/2014/main" val="1109205131"/>
                  </a:ext>
                </a:extLst>
              </a:tr>
              <a:tr h="269442">
                <a:tc>
                  <a:txBody>
                    <a:bodyPr/>
                    <a:lstStyle/>
                    <a:p>
                      <a:r>
                        <a:rPr lang="en-US" sz="1100" b="1">
                          <a:solidFill>
                            <a:schemeClr val="tx2"/>
                          </a:solidFill>
                          <a:latin typeface="Verdana"/>
                          <a:ea typeface="Verdana"/>
                        </a:rPr>
                        <a:t>Proteinuria</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135 (49.6)</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16 (5.9)</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73 (27.1)</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5 (1.9)</a:t>
                      </a:r>
                    </a:p>
                  </a:txBody>
                  <a:tcPr>
                    <a:solidFill>
                      <a:schemeClr val="tx2">
                        <a:lumMod val="40000"/>
                        <a:lumOff val="60000"/>
                        <a:alpha val="20000"/>
                      </a:schemeClr>
                    </a:solidFill>
                  </a:tcPr>
                </a:tc>
                <a:extLst>
                  <a:ext uri="{0D108BD9-81ED-4DB2-BD59-A6C34878D82A}">
                    <a16:rowId xmlns:a16="http://schemas.microsoft.com/office/drawing/2014/main" val="1072948130"/>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ALT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129 (47.4)</a:t>
                      </a:r>
                      <a:endParaRPr lang="en-US" sz="1100" b="0" baseline="30000">
                        <a:solidFill>
                          <a:schemeClr val="accent3"/>
                        </a:solidFill>
                        <a:latin typeface="Verdana"/>
                        <a:ea typeface="Verdana"/>
                      </a:endParaRPr>
                    </a:p>
                  </a:txBody>
                  <a:tcPr>
                    <a:noFill/>
                  </a:tcPr>
                </a:tc>
                <a:tc>
                  <a:txBody>
                    <a:bodyPr/>
                    <a:lstStyle/>
                    <a:p>
                      <a:pPr algn="ctr"/>
                      <a:r>
                        <a:rPr lang="en-US" sz="1100" b="0">
                          <a:solidFill>
                            <a:schemeClr val="accent3"/>
                          </a:solidFill>
                          <a:latin typeface="Verdana"/>
                          <a:ea typeface="Verdana"/>
                        </a:rPr>
                        <a:t>38 (14.0)</a:t>
                      </a:r>
                      <a:endParaRPr lang="en-US" sz="1100" b="0" baseline="30000">
                        <a:solidFill>
                          <a:schemeClr val="accent3"/>
                        </a:solidFill>
                        <a:latin typeface="Verdana"/>
                        <a:ea typeface="Verdan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81 (30.1)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8 (3.0)</a:t>
                      </a:r>
                    </a:p>
                  </a:txBody>
                  <a:tcPr>
                    <a:noFill/>
                  </a:tcPr>
                </a:tc>
                <a:extLst>
                  <a:ext uri="{0D108BD9-81ED-4DB2-BD59-A6C34878D82A}">
                    <a16:rowId xmlns:a16="http://schemas.microsoft.com/office/drawing/2014/main" val="418689851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Platelet count decreased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126 (46.3)</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32 (11.8)</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90 (33.5)</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4 (1.5)</a:t>
                      </a:r>
                    </a:p>
                  </a:txBody>
                  <a:tcPr>
                    <a:solidFill>
                      <a:schemeClr val="tx2">
                        <a:lumMod val="40000"/>
                        <a:lumOff val="60000"/>
                        <a:alpha val="20000"/>
                      </a:schemeClr>
                    </a:solidFill>
                  </a:tcPr>
                </a:tc>
                <a:extLst>
                  <a:ext uri="{0D108BD9-81ED-4DB2-BD59-A6C34878D82A}">
                    <a16:rowId xmlns:a16="http://schemas.microsoft.com/office/drawing/2014/main" val="4192716692"/>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Blood bilirubin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117 (43.0)</a:t>
                      </a:r>
                    </a:p>
                  </a:txBody>
                  <a:tcPr>
                    <a:noFill/>
                  </a:tcPr>
                </a:tc>
                <a:tc>
                  <a:txBody>
                    <a:bodyPr/>
                    <a:lstStyle/>
                    <a:p>
                      <a:pPr algn="ctr"/>
                      <a:r>
                        <a:rPr lang="en-US" sz="1100" b="0">
                          <a:solidFill>
                            <a:schemeClr val="accent3"/>
                          </a:solidFill>
                          <a:latin typeface="Verdana"/>
                          <a:ea typeface="Verdana"/>
                        </a:rPr>
                        <a:t>24 (8.8)</a:t>
                      </a:r>
                    </a:p>
                  </a:txBody>
                  <a:tcPr>
                    <a:noFill/>
                  </a:tcPr>
                </a:tc>
                <a:tc>
                  <a:txBody>
                    <a:bodyPr/>
                    <a:lstStyle/>
                    <a:p>
                      <a:pPr algn="ctr"/>
                      <a:r>
                        <a:rPr lang="en-US" sz="1100" b="0">
                          <a:solidFill>
                            <a:schemeClr val="tx2"/>
                          </a:solidFill>
                          <a:latin typeface="Verdana"/>
                          <a:ea typeface="Verdana"/>
                        </a:rPr>
                        <a:t>75 (27.9)</a:t>
                      </a:r>
                    </a:p>
                  </a:txBody>
                  <a:tcPr>
                    <a:noFill/>
                  </a:tcPr>
                </a:tc>
                <a:tc>
                  <a:txBody>
                    <a:bodyPr/>
                    <a:lstStyle/>
                    <a:p>
                      <a:pPr algn="ctr"/>
                      <a:r>
                        <a:rPr lang="en-US" sz="1100" b="0">
                          <a:solidFill>
                            <a:schemeClr val="tx2"/>
                          </a:solidFill>
                          <a:latin typeface="Verdana"/>
                          <a:ea typeface="Verdana"/>
                        </a:rPr>
                        <a:t>4 (1.5)</a:t>
                      </a:r>
                    </a:p>
                  </a:txBody>
                  <a:tcPr>
                    <a:noFill/>
                  </a:tcPr>
                </a:tc>
                <a:extLst>
                  <a:ext uri="{0D108BD9-81ED-4DB2-BD59-A6C34878D82A}">
                    <a16:rowId xmlns:a16="http://schemas.microsoft.com/office/drawing/2014/main" val="256824056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PPE syndrome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102 (37.5)</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33 (12.1)</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164 (61.0)</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42 (15.6)</a:t>
                      </a:r>
                    </a:p>
                  </a:txBody>
                  <a:tcPr>
                    <a:solidFill>
                      <a:schemeClr val="tx2">
                        <a:lumMod val="40000"/>
                        <a:lumOff val="60000"/>
                        <a:alpha val="20000"/>
                      </a:schemeClr>
                    </a:solidFill>
                  </a:tcPr>
                </a:tc>
                <a:extLst>
                  <a:ext uri="{0D108BD9-81ED-4DB2-BD59-A6C34878D82A}">
                    <a16:rowId xmlns:a16="http://schemas.microsoft.com/office/drawing/2014/main" val="267210147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err="1">
                          <a:solidFill>
                            <a:schemeClr val="tx2"/>
                          </a:solidFill>
                          <a:latin typeface="Verdana"/>
                          <a:ea typeface="Verdana"/>
                        </a:rPr>
                        <a:t>Diarrhoea</a:t>
                      </a:r>
                      <a:endParaRPr lang="en-US" sz="1100" b="1">
                        <a:solidFill>
                          <a:schemeClr val="tx2"/>
                        </a:solidFill>
                        <a:latin typeface="Verdana"/>
                        <a:ea typeface="Verdana"/>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84 (30.9)</a:t>
                      </a:r>
                      <a:endParaRPr lang="en-US" sz="1100" b="0" baseline="30000">
                        <a:solidFill>
                          <a:schemeClr val="accent3"/>
                        </a:solidFill>
                        <a:latin typeface="Verdana"/>
                        <a:ea typeface="Verdana"/>
                      </a:endParaRPr>
                    </a:p>
                  </a:txBody>
                  <a:tcPr>
                    <a:noFill/>
                  </a:tcPr>
                </a:tc>
                <a:tc>
                  <a:txBody>
                    <a:bodyPr/>
                    <a:lstStyle/>
                    <a:p>
                      <a:pPr algn="ctr"/>
                      <a:r>
                        <a:rPr lang="en-US" sz="1100" b="0">
                          <a:solidFill>
                            <a:schemeClr val="accent3"/>
                          </a:solidFill>
                          <a:latin typeface="Verdana"/>
                          <a:ea typeface="Verdana"/>
                        </a:rPr>
                        <a:t>6 (2.2)</a:t>
                      </a:r>
                      <a:endParaRPr lang="en-US" sz="1100" b="0" baseline="30000">
                        <a:solidFill>
                          <a:schemeClr val="accent3"/>
                        </a:solidFill>
                        <a:latin typeface="Verdana"/>
                        <a:ea typeface="Verdan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106 (39.4)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14 (5.2)</a:t>
                      </a:r>
                    </a:p>
                  </a:txBody>
                  <a:tcPr>
                    <a:noFill/>
                  </a:tcPr>
                </a:tc>
                <a:extLst>
                  <a:ext uri="{0D108BD9-81ED-4DB2-BD59-A6C34878D82A}">
                    <a16:rowId xmlns:a16="http://schemas.microsoft.com/office/drawing/2014/main" val="105700288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RCCEP</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82 (30.1)</a:t>
                      </a:r>
                    </a:p>
                  </a:txBody>
                  <a:tcPr>
                    <a:solidFill>
                      <a:schemeClr val="accent3">
                        <a:lumMod val="40000"/>
                        <a:lumOff val="60000"/>
                        <a:alpha val="20000"/>
                      </a:schemeClr>
                    </a:solidFill>
                  </a:tcPr>
                </a:tc>
                <a:tc>
                  <a:txBody>
                    <a:bodyPr/>
                    <a:lstStyle/>
                    <a:p>
                      <a:pPr algn="ctr"/>
                      <a:r>
                        <a:rPr lang="en-US" sz="1100" b="0">
                          <a:solidFill>
                            <a:schemeClr val="accent3"/>
                          </a:solidFill>
                          <a:latin typeface="Verdana"/>
                          <a:ea typeface="Verdana"/>
                        </a:rPr>
                        <a:t>8 (2.9)</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0</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0</a:t>
                      </a:r>
                    </a:p>
                  </a:txBody>
                  <a:tcPr>
                    <a:solidFill>
                      <a:schemeClr val="tx2">
                        <a:lumMod val="40000"/>
                        <a:lumOff val="60000"/>
                        <a:alpha val="20000"/>
                      </a:schemeClr>
                    </a:solidFill>
                  </a:tcPr>
                </a:tc>
                <a:extLst>
                  <a:ext uri="{0D108BD9-81ED-4DB2-BD59-A6C34878D82A}">
                    <a16:rowId xmlns:a16="http://schemas.microsoft.com/office/drawing/2014/main" val="2322410747"/>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err="1">
                          <a:solidFill>
                            <a:schemeClr val="tx2"/>
                          </a:solidFill>
                          <a:latin typeface="Verdana"/>
                          <a:ea typeface="Verdana"/>
                        </a:rPr>
                        <a:t>Neutropil</a:t>
                      </a:r>
                      <a:r>
                        <a:rPr lang="en-US" sz="1100" b="1">
                          <a:solidFill>
                            <a:schemeClr val="tx2"/>
                          </a:solidFill>
                          <a:latin typeface="Verdana"/>
                          <a:ea typeface="Verdana"/>
                        </a:rPr>
                        <a:t> count decreased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75 (27.6)</a:t>
                      </a:r>
                    </a:p>
                  </a:txBody>
                  <a:tcPr>
                    <a:noFill/>
                  </a:tcPr>
                </a:tc>
                <a:tc>
                  <a:txBody>
                    <a:bodyPr/>
                    <a:lstStyle/>
                    <a:p>
                      <a:pPr algn="ctr"/>
                      <a:r>
                        <a:rPr lang="en-US" sz="1100" b="0">
                          <a:solidFill>
                            <a:schemeClr val="accent3"/>
                          </a:solidFill>
                          <a:latin typeface="Verdana"/>
                          <a:ea typeface="Verdana"/>
                        </a:rPr>
                        <a:t>16 (5.9)</a:t>
                      </a:r>
                    </a:p>
                  </a:txBody>
                  <a:tcPr>
                    <a:noFill/>
                  </a:tcPr>
                </a:tc>
                <a:tc>
                  <a:txBody>
                    <a:bodyPr/>
                    <a:lstStyle/>
                    <a:p>
                      <a:pPr algn="ctr"/>
                      <a:r>
                        <a:rPr lang="en-US" sz="1100" b="0">
                          <a:solidFill>
                            <a:schemeClr val="tx2"/>
                          </a:solidFill>
                          <a:latin typeface="Verdana"/>
                          <a:ea typeface="Verdana"/>
                        </a:rPr>
                        <a:t>28 (10.4)</a:t>
                      </a:r>
                    </a:p>
                  </a:txBody>
                  <a:tcPr>
                    <a:noFill/>
                  </a:tcPr>
                </a:tc>
                <a:tc>
                  <a:txBody>
                    <a:bodyPr/>
                    <a:lstStyle/>
                    <a:p>
                      <a:pPr algn="ctr"/>
                      <a:r>
                        <a:rPr lang="en-US" sz="1100" b="0">
                          <a:solidFill>
                            <a:schemeClr val="tx2"/>
                          </a:solidFill>
                          <a:latin typeface="Verdana"/>
                          <a:ea typeface="Verdana"/>
                        </a:rPr>
                        <a:t>3 (1.1)</a:t>
                      </a:r>
                    </a:p>
                  </a:txBody>
                  <a:tcPr>
                    <a:noFill/>
                  </a:tcPr>
                </a:tc>
                <a:extLst>
                  <a:ext uri="{0D108BD9-81ED-4DB2-BD59-A6C34878D82A}">
                    <a16:rowId xmlns:a16="http://schemas.microsoft.com/office/drawing/2014/main" val="156017842"/>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White blood cell count decreased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74 (27.2)</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7 (2.6)</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38 (14.1)</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4 (1.5)</a:t>
                      </a:r>
                    </a:p>
                  </a:txBody>
                  <a:tcPr>
                    <a:solidFill>
                      <a:schemeClr val="tx2">
                        <a:lumMod val="40000"/>
                        <a:lumOff val="60000"/>
                        <a:alpha val="20000"/>
                      </a:schemeClr>
                    </a:solidFill>
                  </a:tcPr>
                </a:tc>
                <a:extLst>
                  <a:ext uri="{0D108BD9-81ED-4DB2-BD59-A6C34878D82A}">
                    <a16:rowId xmlns:a16="http://schemas.microsoft.com/office/drawing/2014/main" val="245013893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GGT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65 (23.9)</a:t>
                      </a:r>
                      <a:endParaRPr lang="en-US" sz="1100" b="0" baseline="30000">
                        <a:solidFill>
                          <a:schemeClr val="accent3"/>
                        </a:solidFill>
                        <a:latin typeface="Verdana"/>
                        <a:ea typeface="Verdana"/>
                      </a:endParaRPr>
                    </a:p>
                  </a:txBody>
                  <a:tcPr>
                    <a:noFill/>
                  </a:tcPr>
                </a:tc>
                <a:tc>
                  <a:txBody>
                    <a:bodyPr/>
                    <a:lstStyle/>
                    <a:p>
                      <a:pPr algn="ctr"/>
                      <a:r>
                        <a:rPr lang="en-US" sz="1100" b="0">
                          <a:solidFill>
                            <a:schemeClr val="accent3"/>
                          </a:solidFill>
                          <a:latin typeface="Verdana"/>
                          <a:ea typeface="Verdana"/>
                        </a:rPr>
                        <a:t>26 (9.6)</a:t>
                      </a:r>
                      <a:endParaRPr lang="en-US" sz="1100" b="0" baseline="30000">
                        <a:solidFill>
                          <a:schemeClr val="accent3"/>
                        </a:solidFill>
                        <a:latin typeface="Verdana"/>
                        <a:ea typeface="Verdan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49 (18.2)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19 (7.1)</a:t>
                      </a:r>
                    </a:p>
                  </a:txBody>
                  <a:tcPr>
                    <a:noFill/>
                  </a:tcPr>
                </a:tc>
                <a:extLst>
                  <a:ext uri="{0D108BD9-81ED-4DB2-BD59-A6C34878D82A}">
                    <a16:rowId xmlns:a16="http://schemas.microsoft.com/office/drawing/2014/main" val="195506185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Hypothyroidism</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58 (21.3)</a:t>
                      </a:r>
                    </a:p>
                  </a:txBody>
                  <a:tcPr>
                    <a:solidFill>
                      <a:schemeClr val="accent3">
                        <a:lumMod val="40000"/>
                        <a:lumOff val="60000"/>
                        <a:alpha val="20000"/>
                      </a:schemeClr>
                    </a:solidFill>
                  </a:tcPr>
                </a:tc>
                <a:tc>
                  <a:txBody>
                    <a:bodyPr/>
                    <a:lstStyle/>
                    <a:p>
                      <a:pPr algn="ctr"/>
                      <a:r>
                        <a:rPr lang="en-US" sz="1100" b="0">
                          <a:solidFill>
                            <a:schemeClr val="accent3"/>
                          </a:solidFill>
                          <a:latin typeface="Verdana"/>
                          <a:ea typeface="Verdana"/>
                        </a:rPr>
                        <a:t>0</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17 (6.3)</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0</a:t>
                      </a:r>
                    </a:p>
                  </a:txBody>
                  <a:tcPr>
                    <a:solidFill>
                      <a:schemeClr val="tx2">
                        <a:lumMod val="40000"/>
                        <a:lumOff val="60000"/>
                        <a:alpha val="20000"/>
                      </a:schemeClr>
                    </a:solidFill>
                  </a:tcPr>
                </a:tc>
                <a:extLst>
                  <a:ext uri="{0D108BD9-81ED-4DB2-BD59-A6C34878D82A}">
                    <a16:rowId xmlns:a16="http://schemas.microsoft.com/office/drawing/2014/main" val="1323447380"/>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Fatigue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56 (20.6)</a:t>
                      </a:r>
                    </a:p>
                  </a:txBody>
                  <a:tcPr>
                    <a:lnB w="12700" cap="flat" cmpd="sng" algn="ctr">
                      <a:solidFill>
                        <a:schemeClr val="accent4"/>
                      </a:solidFill>
                      <a:prstDash val="solid"/>
                      <a:round/>
                      <a:headEnd type="none" w="med" len="med"/>
                      <a:tailEnd type="none" w="med" len="med"/>
                    </a:lnB>
                    <a:noFill/>
                  </a:tcPr>
                </a:tc>
                <a:tc>
                  <a:txBody>
                    <a:bodyPr/>
                    <a:lstStyle/>
                    <a:p>
                      <a:pPr algn="ctr"/>
                      <a:r>
                        <a:rPr lang="en-US" sz="1100" b="0">
                          <a:solidFill>
                            <a:schemeClr val="accent3"/>
                          </a:solidFill>
                          <a:latin typeface="Verdana"/>
                          <a:ea typeface="Verdana"/>
                        </a:rPr>
                        <a:t>8 (2.9)</a:t>
                      </a:r>
                    </a:p>
                  </a:txBody>
                  <a:tcPr>
                    <a:lnB w="12700" cap="flat" cmpd="sng" algn="ctr">
                      <a:solidFill>
                        <a:schemeClr val="accent4"/>
                      </a:solidFill>
                      <a:prstDash val="solid"/>
                      <a:round/>
                      <a:headEnd type="none" w="med" len="med"/>
                      <a:tailEnd type="none" w="med" len="med"/>
                    </a:lnB>
                    <a:noFill/>
                  </a:tcPr>
                </a:tc>
                <a:tc>
                  <a:txBody>
                    <a:bodyPr/>
                    <a:lstStyle/>
                    <a:p>
                      <a:pPr algn="ctr"/>
                      <a:r>
                        <a:rPr lang="en-US" sz="1100" b="0">
                          <a:solidFill>
                            <a:schemeClr val="tx2"/>
                          </a:solidFill>
                          <a:latin typeface="Verdana"/>
                          <a:ea typeface="Verdana"/>
                        </a:rPr>
                        <a:t>21 (7.8)</a:t>
                      </a:r>
                    </a:p>
                  </a:txBody>
                  <a:tcPr>
                    <a:lnB w="12700" cap="flat" cmpd="sng" algn="ctr">
                      <a:solidFill>
                        <a:schemeClr val="accent4"/>
                      </a:solidFill>
                      <a:prstDash val="solid"/>
                      <a:round/>
                      <a:headEnd type="none" w="med" len="med"/>
                      <a:tailEnd type="none" w="med" len="med"/>
                    </a:lnB>
                    <a:noFill/>
                  </a:tcPr>
                </a:tc>
                <a:tc>
                  <a:txBody>
                    <a:bodyPr/>
                    <a:lstStyle/>
                    <a:p>
                      <a:pPr algn="ctr"/>
                      <a:r>
                        <a:rPr lang="en-US" sz="1100" b="0">
                          <a:solidFill>
                            <a:schemeClr val="tx2"/>
                          </a:solidFill>
                          <a:latin typeface="Verdana"/>
                          <a:ea typeface="Verdana"/>
                        </a:rPr>
                        <a:t>1 (0.4)</a:t>
                      </a:r>
                    </a:p>
                  </a:txBody>
                  <a:tcPr>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01991269"/>
                  </a:ext>
                </a:extLst>
              </a:tr>
            </a:tbl>
          </a:graphicData>
        </a:graphic>
      </p:graphicFrame>
      <p:sp>
        <p:nvSpPr>
          <p:cNvPr id="3" name="Rounded Rectangle 27">
            <a:extLst>
              <a:ext uri="{FF2B5EF4-FFF2-40B4-BE49-F238E27FC236}">
                <a16:creationId xmlns:a16="http://schemas.microsoft.com/office/drawing/2014/main" id="{A2018AEF-A0D8-5F85-EACD-930A056E0DF7}"/>
              </a:ext>
            </a:extLst>
          </p:cNvPr>
          <p:cNvSpPr/>
          <p:nvPr/>
        </p:nvSpPr>
        <p:spPr>
          <a:xfrm flipH="1">
            <a:off x="7581585" y="951145"/>
            <a:ext cx="4016494" cy="322582"/>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Sorafeni</a:t>
            </a:r>
            <a:r>
              <a:rPr kumimoji="0" lang="pt-PT"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b </a:t>
            </a:r>
            <a:r>
              <a:rPr kumimoji="0" lang="pt-PT"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a:t>
            </a:r>
            <a:r>
              <a:rPr lang="pt-PT" sz="1100">
                <a:solidFill>
                  <a:srgbClr val="FFFFFF"/>
                </a:solidFill>
                <a:latin typeface="Verdana"/>
                <a:ea typeface="Verdana" panose="020B0604030504040204" pitchFamily="34" charset="0"/>
                <a:cs typeface="Times New Roman" panose="02020603050405020304" pitchFamily="18" charset="0"/>
              </a:rPr>
              <a:t>269)</a:t>
            </a:r>
            <a:endParaRPr kumimoji="0" lang="en-CN"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4" name="Rounded Rectangle 28">
            <a:extLst>
              <a:ext uri="{FF2B5EF4-FFF2-40B4-BE49-F238E27FC236}">
                <a16:creationId xmlns:a16="http://schemas.microsoft.com/office/drawing/2014/main" id="{2FC1EE23-E288-55BF-54C3-ECDE7B285F85}"/>
              </a:ext>
            </a:extLst>
          </p:cNvPr>
          <p:cNvSpPr/>
          <p:nvPr/>
        </p:nvSpPr>
        <p:spPr>
          <a:xfrm>
            <a:off x="3555081" y="958805"/>
            <a:ext cx="4016494" cy="320227"/>
          </a:xfrm>
          <a:prstGeom prst="round2SameRect">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Cam</a:t>
            </a:r>
            <a:r>
              <a:rPr lang="pt-PT" sz="1100" b="1">
                <a:solidFill>
                  <a:srgbClr val="FFFFFF"/>
                </a:solidFill>
                <a:latin typeface="Verdana"/>
                <a:ea typeface="Verdana" panose="020B0604030504040204" pitchFamily="34" charset="0"/>
                <a:cs typeface="Times New Roman" panose="02020603050405020304" pitchFamily="18" charset="0"/>
              </a:rPr>
              <a:t> </a:t>
            </a: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a:t>
            </a:r>
            <a:r>
              <a:rPr kumimoji="0" lang="pt-PT"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 </a:t>
            </a:r>
            <a:r>
              <a:rPr kumimoji="0" lang="en-US"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R</a:t>
            </a: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ivo</a:t>
            </a:r>
            <a:r>
              <a:rPr lang="pt-PT" sz="1100" b="1" noProof="0">
                <a:solidFill>
                  <a:srgbClr val="FFFFFF"/>
                </a:solidFill>
                <a:latin typeface="Verdana"/>
                <a:ea typeface="Verdana" panose="020B0604030504040204" pitchFamily="34" charset="0"/>
                <a:cs typeface="Times New Roman" panose="02020603050405020304" pitchFamily="18" charset="0"/>
              </a:rPr>
              <a:t> </a:t>
            </a:r>
            <a:r>
              <a:rPr lang="pt-PT" sz="1100" noProof="0">
                <a:solidFill>
                  <a:srgbClr val="FFFFFF"/>
                </a:solidFill>
                <a:latin typeface="Verdana"/>
                <a:ea typeface="Verdana" panose="020B0604030504040204" pitchFamily="34" charset="0"/>
                <a:cs typeface="Times New Roman" panose="02020603050405020304" pitchFamily="18" charset="0"/>
              </a:rPr>
              <a:t>(</a:t>
            </a:r>
            <a:r>
              <a:rPr kumimoji="0" lang="pt-PT"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n=272)</a:t>
            </a:r>
            <a:endParaRPr kumimoji="0" lang="en-CN"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0CC572EA-E776-8373-C201-C575D85F9050}"/>
              </a:ext>
            </a:extLst>
          </p:cNvPr>
          <p:cNvSpPr>
            <a:spLocks noGrp="1"/>
          </p:cNvSpPr>
          <p:nvPr>
            <p:ph type="title"/>
          </p:nvPr>
        </p:nvSpPr>
        <p:spPr/>
        <p:txBody>
          <a:bodyPr/>
          <a:lstStyle/>
          <a:p>
            <a:r>
              <a:rPr lang="en-US">
                <a:solidFill>
                  <a:schemeClr val="accent3"/>
                </a:solidFill>
              </a:rPr>
              <a:t>Final Analysis — Safety</a:t>
            </a:r>
            <a:r>
              <a:rPr lang="en-US" baseline="30000">
                <a:solidFill>
                  <a:schemeClr val="accent3"/>
                </a:solidFill>
              </a:rPr>
              <a:t>1</a:t>
            </a:r>
          </a:p>
        </p:txBody>
      </p:sp>
      <p:sp>
        <p:nvSpPr>
          <p:cNvPr id="8" name="Text Placeholder 7">
            <a:extLst>
              <a:ext uri="{FF2B5EF4-FFF2-40B4-BE49-F238E27FC236}">
                <a16:creationId xmlns:a16="http://schemas.microsoft.com/office/drawing/2014/main" id="{F19BC119-6BDF-104A-9FA2-2D56911E9028}"/>
              </a:ext>
            </a:extLst>
          </p:cNvPr>
          <p:cNvSpPr>
            <a:spLocks noGrp="1"/>
          </p:cNvSpPr>
          <p:nvPr>
            <p:ph type="body" sz="quarter" idx="10"/>
          </p:nvPr>
        </p:nvSpPr>
        <p:spPr>
          <a:xfrm>
            <a:off x="499653" y="6276838"/>
            <a:ext cx="7890585" cy="523220"/>
          </a:xfrm>
        </p:spPr>
        <p:txBody>
          <a:bodyPr/>
          <a:lstStyle/>
          <a:p>
            <a:endParaRPr lang="en-US"/>
          </a:p>
          <a:p>
            <a:r>
              <a:rPr lang="en-US"/>
              <a:t>Vogel A et al. Poster presented at: ASCO Annual Meeting; May 31-June 4, 2024; Chicago, IL. </a:t>
            </a:r>
            <a:r>
              <a:rPr lang="en-US" i="1"/>
              <a:t>J Clin Oncol</a:t>
            </a:r>
            <a:r>
              <a:rPr lang="en-US"/>
              <a:t>. 2024;42(16)suppl. Abs 4110Data are n (%). *TRAE=treatment adverse event, s of any grade occurring in ≥20% or of grade≥3 occurring in ≥5% of patients in either group are listed. AST. Aspartate aminotransferase; ALT=alanine aminotransferase; GGT, Gamma-</a:t>
            </a:r>
            <a:r>
              <a:rPr lang="en-US" err="1"/>
              <a:t>glutamyltransferase</a:t>
            </a:r>
            <a:r>
              <a:rPr lang="en-US"/>
              <a:t>; PPE, palmar-plantar </a:t>
            </a:r>
            <a:r>
              <a:rPr lang="en-US" err="1"/>
              <a:t>erythrodysaesthesia</a:t>
            </a:r>
            <a:r>
              <a:rPr lang="en-US"/>
              <a:t>; RCCEP, reactive cutaneous capillary endothelial proliferation</a:t>
            </a:r>
          </a:p>
        </p:txBody>
      </p:sp>
      <p:sp>
        <p:nvSpPr>
          <p:cNvPr id="9" name="TextBox 8">
            <a:extLst>
              <a:ext uri="{FF2B5EF4-FFF2-40B4-BE49-F238E27FC236}">
                <a16:creationId xmlns:a16="http://schemas.microsoft.com/office/drawing/2014/main" id="{C4C37BD4-CF80-15DC-2682-0DE9B4AB43FC}"/>
              </a:ext>
            </a:extLst>
          </p:cNvPr>
          <p:cNvSpPr txBox="1"/>
          <p:nvPr/>
        </p:nvSpPr>
        <p:spPr>
          <a:xfrm>
            <a:off x="426873" y="943553"/>
            <a:ext cx="2508238" cy="276999"/>
          </a:xfrm>
          <a:prstGeom prst="rect">
            <a:avLst/>
          </a:prstGeom>
          <a:noFill/>
        </p:spPr>
        <p:txBody>
          <a:bodyPr wrap="square" rtlCol="0">
            <a:spAutoFit/>
          </a:bodyPr>
          <a:lstStyle/>
          <a:p>
            <a:pPr algn="l"/>
            <a:r>
              <a:rPr lang="en-US" sz="1200" b="1" spc="-9">
                <a:solidFill>
                  <a:schemeClr val="tx2"/>
                </a:solidFill>
                <a:latin typeface="Verdana"/>
                <a:ea typeface="Verdana"/>
              </a:rPr>
              <a:t>TABLE 2. TRAEs</a:t>
            </a:r>
            <a:endParaRPr lang="en-US" sz="1200" b="1">
              <a:solidFill>
                <a:schemeClr val="tx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863D43F-14B0-7A65-4F1B-A9128A38E939}"/>
              </a:ext>
            </a:extLst>
          </p:cNvPr>
          <p:cNvSpPr txBox="1"/>
          <p:nvPr/>
        </p:nvSpPr>
        <p:spPr>
          <a:xfrm>
            <a:off x="499651" y="5413674"/>
            <a:ext cx="542732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rPr>
              <a:t>Safety data aligned with the interim OS analysis,</a:t>
            </a:r>
            <a:r>
              <a:rPr lang="en-US" sz="1400" baseline="30000" dirty="0">
                <a:solidFill>
                  <a:schemeClr val="tx2"/>
                </a:solidFill>
              </a:rPr>
              <a:t>1</a:t>
            </a:r>
            <a:r>
              <a:rPr lang="en-US" sz="1400" dirty="0">
                <a:solidFill>
                  <a:schemeClr val="tx2"/>
                </a:solidFill>
              </a:rPr>
              <a:t> with no new signals noted. TRAE led to discontinuation of </a:t>
            </a:r>
            <a:br>
              <a:rPr lang="en-US" sz="1400" dirty="0">
                <a:solidFill>
                  <a:schemeClr val="tx2"/>
                </a:solidFill>
              </a:rPr>
            </a:br>
            <a:r>
              <a:rPr lang="en-US" sz="1400" dirty="0" err="1">
                <a:solidFill>
                  <a:schemeClr val="tx2"/>
                </a:solidFill>
              </a:rPr>
              <a:t>camrelizumab</a:t>
            </a:r>
            <a:r>
              <a:rPr lang="en-US" sz="1400" dirty="0">
                <a:solidFill>
                  <a:schemeClr val="tx2"/>
                </a:solidFill>
              </a:rPr>
              <a:t> in 17.6%, </a:t>
            </a:r>
            <a:r>
              <a:rPr lang="en-US" sz="1400" dirty="0" err="1">
                <a:solidFill>
                  <a:schemeClr val="tx2"/>
                </a:solidFill>
              </a:rPr>
              <a:t>rivoceranib</a:t>
            </a:r>
            <a:r>
              <a:rPr lang="en-US" sz="1400" dirty="0">
                <a:solidFill>
                  <a:schemeClr val="tx2"/>
                </a:solidFill>
              </a:rPr>
              <a:t> in 16.9% and 4.4% in  the combo arm.</a:t>
            </a:r>
          </a:p>
        </p:txBody>
      </p:sp>
      <p:cxnSp>
        <p:nvCxnSpPr>
          <p:cNvPr id="12" name="Straight Connector 11">
            <a:extLst>
              <a:ext uri="{FF2B5EF4-FFF2-40B4-BE49-F238E27FC236}">
                <a16:creationId xmlns:a16="http://schemas.microsoft.com/office/drawing/2014/main" id="{E04EA4AC-B699-656C-B4CA-A6A347258B35}"/>
              </a:ext>
            </a:extLst>
          </p:cNvPr>
          <p:cNvCxnSpPr>
            <a:cxnSpLocks/>
          </p:cNvCxnSpPr>
          <p:nvPr/>
        </p:nvCxnSpPr>
        <p:spPr>
          <a:xfrm>
            <a:off x="499652" y="1274602"/>
            <a:ext cx="110984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7FD840-2F43-3EAD-8634-DDAD47F647C2}"/>
              </a:ext>
            </a:extLst>
          </p:cNvPr>
          <p:cNvSpPr txBox="1"/>
          <p:nvPr/>
        </p:nvSpPr>
        <p:spPr>
          <a:xfrm>
            <a:off x="6048865" y="5457601"/>
            <a:ext cx="5493651" cy="523220"/>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2"/>
                </a:solidFill>
              </a:rPr>
              <a:t>Discontinuation rate of both agents was low, at 4.4%. Sorafenib was discontinued in 4.8% due to TRAE.</a:t>
            </a:r>
          </a:p>
        </p:txBody>
      </p:sp>
    </p:spTree>
    <p:extLst>
      <p:ext uri="{BB962C8B-B14F-4D97-AF65-F5344CB8AC3E}">
        <p14:creationId xmlns:p14="http://schemas.microsoft.com/office/powerpoint/2010/main" val="2886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25F5E-B5ED-0F6F-913C-D754B4D91AC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AD78AE1-EC3A-8749-E2F4-6B12CDD0A787}"/>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B42A39A-7639-D0A0-E75D-7A91BCAC33F1}"/>
              </a:ext>
            </a:extLst>
          </p:cNvPr>
          <p:cNvSpPr/>
          <p:nvPr/>
        </p:nvSpPr>
        <p:spPr>
          <a:xfrm>
            <a:off x="3143251" y="475489"/>
            <a:ext cx="8540750" cy="5994872"/>
          </a:xfrm>
          <a:prstGeom prst="roundRect">
            <a:avLst>
              <a:gd name="adj" fmla="val 30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E9BBF2A-8C68-A9B5-3A75-B371A26ED321}"/>
              </a:ext>
            </a:extLst>
          </p:cNvPr>
          <p:cNvSpPr>
            <a:spLocks noGrp="1"/>
          </p:cNvSpPr>
          <p:nvPr>
            <p:ph type="title"/>
          </p:nvPr>
        </p:nvSpPr>
        <p:spPr>
          <a:xfrm>
            <a:off x="381215" y="475488"/>
            <a:ext cx="2647735" cy="2235772"/>
          </a:xfrm>
        </p:spPr>
        <p:txBody>
          <a:bodyPr/>
          <a:lstStyle/>
          <a:p>
            <a:r>
              <a:rPr lang="en-US" sz="2400">
                <a:solidFill>
                  <a:schemeClr val="accent3"/>
                </a:solidFill>
              </a:rPr>
              <a:t>Camrelizumab + Rivoceranib </a:t>
            </a:r>
            <a:br>
              <a:rPr lang="en-US" sz="2400">
                <a:solidFill>
                  <a:schemeClr val="accent3"/>
                </a:solidFill>
              </a:rPr>
            </a:br>
            <a:r>
              <a:rPr lang="en-US" sz="2400">
                <a:solidFill>
                  <a:schemeClr val="accent3"/>
                </a:solidFill>
              </a:rPr>
              <a:t>Patient-Reported Outcomes</a:t>
            </a:r>
            <a:r>
              <a:rPr lang="en-US" sz="2400" baseline="30000">
                <a:solidFill>
                  <a:schemeClr val="accent3"/>
                </a:solidFill>
              </a:rPr>
              <a:t>1</a:t>
            </a:r>
            <a:endParaRPr lang="en-US" sz="2400">
              <a:solidFill>
                <a:schemeClr val="accent3"/>
              </a:solidFill>
              <a:latin typeface="Verdana"/>
              <a:ea typeface="Verdana"/>
            </a:endParaRPr>
          </a:p>
        </p:txBody>
      </p:sp>
      <p:pic>
        <p:nvPicPr>
          <p:cNvPr id="13" name="Picture 12">
            <a:extLst>
              <a:ext uri="{FF2B5EF4-FFF2-40B4-BE49-F238E27FC236}">
                <a16:creationId xmlns:a16="http://schemas.microsoft.com/office/drawing/2014/main" id="{5AB8D8C2-E6DF-11B2-EAFE-AE910E0E47D1}"/>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4" name="Picture 13" descr="Logo, company name&#10;&#10;Description automatically generated">
            <a:extLst>
              <a:ext uri="{FF2B5EF4-FFF2-40B4-BE49-F238E27FC236}">
                <a16:creationId xmlns:a16="http://schemas.microsoft.com/office/drawing/2014/main" id="{D5286DD8-349F-4EB8-C3B6-AFE34303B007}"/>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5" name="TextBox 14">
            <a:extLst>
              <a:ext uri="{FF2B5EF4-FFF2-40B4-BE49-F238E27FC236}">
                <a16:creationId xmlns:a16="http://schemas.microsoft.com/office/drawing/2014/main" id="{53A04FCB-8363-9877-7106-4D8D5071C943}"/>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18</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4">
            <a:extLst>
              <a:ext uri="{FF2B5EF4-FFF2-40B4-BE49-F238E27FC236}">
                <a16:creationId xmlns:a16="http://schemas.microsoft.com/office/drawing/2014/main" id="{2AD51D13-75C2-9B0F-04BD-0DD03E6FAAF3}"/>
              </a:ext>
            </a:extLst>
          </p:cNvPr>
          <p:cNvSpPr txBox="1">
            <a:spLocks/>
          </p:cNvSpPr>
          <p:nvPr/>
        </p:nvSpPr>
        <p:spPr>
          <a:xfrm>
            <a:off x="381215" y="5359118"/>
            <a:ext cx="2519148" cy="1235313"/>
          </a:xfrm>
          <a:prstGeom prst="rect">
            <a:avLst/>
          </a:prstGeom>
        </p:spPr>
        <p:txBody>
          <a:bodyPr vert="horz" wrap="square" lIns="0" tIns="0" rIns="0" bIns="0" rtlCol="0" anchor="b" anchorCtr="0">
            <a:no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spcAft>
                <a:spcPts val="100"/>
              </a:spcAft>
              <a:buNone/>
              <a:defRPr/>
            </a:pP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cs typeface="Segoe UI"/>
              </a:rPr>
              <a:t>CI=confidence interval; EORTC=European Organization for Research and Treatment of Cancer; LS=least squares; </a:t>
            </a: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cs typeface="+mn-cs"/>
              </a:rPr>
              <a:t>QLQ-C30=Quality-of-life Questionnaire Core 30.</a:t>
            </a:r>
          </a:p>
          <a:p>
            <a:pPr marL="0" indent="0">
              <a:spcBef>
                <a:spcPts val="100"/>
              </a:spcBef>
              <a:spcAft>
                <a:spcPts val="100"/>
              </a:spcAft>
              <a:buNone/>
              <a:defRPr/>
            </a:pP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cs typeface="+mn-cs"/>
              </a:rPr>
              <a:t>*Measured by EORTC QLQ-C30 using data up to week 57. An increase in scores from baseline indicates improvement. </a:t>
            </a:r>
          </a:p>
          <a:p>
            <a:pPr marL="0" indent="0">
              <a:spcBef>
                <a:spcPts val="100"/>
              </a:spcBef>
              <a:spcAft>
                <a:spcPts val="100"/>
              </a:spcAft>
              <a:buNone/>
              <a:defRPr/>
            </a:pP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cs typeface="+mn-cs"/>
              </a:rPr>
              <a:t>†Measured by EORTC QLQ-C30 using data up to week 57. A decrease in scores from baseline indicates improvement. </a:t>
            </a:r>
            <a:br>
              <a:rPr lang="en-US" sz="600" b="0">
                <a:solidFill>
                  <a:schemeClr val="tx2">
                    <a:lumMod val="60000"/>
                    <a:lumOff val="40000"/>
                  </a:schemeClr>
                </a:solidFill>
                <a:latin typeface="Verdana"/>
                <a:ea typeface="Verdana"/>
              </a:rPr>
            </a:br>
            <a:br>
              <a:rPr lang="en-US" sz="600" b="0">
                <a:solidFill>
                  <a:schemeClr val="tx2">
                    <a:lumMod val="60000"/>
                    <a:lumOff val="40000"/>
                  </a:schemeClr>
                </a:solidFill>
                <a:latin typeface="Verdana"/>
                <a:ea typeface="Verdana"/>
              </a:rPr>
            </a:br>
            <a:r>
              <a:rPr lang="en-US" sz="650" b="1">
                <a:solidFill>
                  <a:schemeClr val="tx2">
                    <a:lumMod val="60000"/>
                    <a:lumOff val="40000"/>
                  </a:schemeClr>
                </a:solidFill>
                <a:latin typeface="Verdana"/>
                <a:ea typeface="Verdana"/>
              </a:rPr>
              <a:t>Reference:</a:t>
            </a:r>
            <a:r>
              <a:rPr lang="en-US" sz="650">
                <a:solidFill>
                  <a:schemeClr val="tx2">
                    <a:lumMod val="60000"/>
                    <a:lumOff val="40000"/>
                  </a:schemeClr>
                </a:solidFill>
                <a:latin typeface="Verdana"/>
                <a:ea typeface="Verdana"/>
              </a:rPr>
              <a:t> </a:t>
            </a:r>
            <a:r>
              <a:rPr lang="en-US" sz="650" b="1">
                <a:solidFill>
                  <a:schemeClr val="tx2">
                    <a:lumMod val="60000"/>
                    <a:lumOff val="40000"/>
                  </a:schemeClr>
                </a:solidFill>
                <a:latin typeface="Verdana"/>
                <a:ea typeface="Verdana"/>
              </a:rPr>
              <a:t>1.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Data on file. 0004. Fort Lee, NJ: </a:t>
            </a:r>
            <a:r>
              <a:rPr lang="en-US" sz="600" err="1">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Elevar</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Therapeutics; February 12, 2024.</a:t>
            </a:r>
            <a:endParaRPr lang="en-US" sz="6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100"/>
              </a:spcBef>
              <a:spcAft>
                <a:spcPts val="100"/>
              </a:spcAft>
              <a:buNone/>
              <a:defRPr/>
            </a:pPr>
            <a:endParaRPr lang="en-US" sz="600">
              <a:solidFill>
                <a:schemeClr val="tx2">
                  <a:lumMod val="60000"/>
                  <a:lumOff val="40000"/>
                </a:schemeClr>
              </a:solidFill>
              <a:latin typeface="Verdana"/>
              <a:ea typeface="Verdana"/>
            </a:endParaRPr>
          </a:p>
        </p:txBody>
      </p:sp>
      <p:cxnSp>
        <p:nvCxnSpPr>
          <p:cNvPr id="2" name="Straight Connector 1">
            <a:extLst>
              <a:ext uri="{FF2B5EF4-FFF2-40B4-BE49-F238E27FC236}">
                <a16:creationId xmlns:a16="http://schemas.microsoft.com/office/drawing/2014/main" id="{9D34E7DF-7FA2-D88C-1733-3DEB6A79FD95}"/>
              </a:ext>
            </a:extLst>
          </p:cNvPr>
          <p:cNvCxnSpPr>
            <a:cxnSpLocks/>
            <a:stCxn id="9" idx="1"/>
          </p:cNvCxnSpPr>
          <p:nvPr/>
        </p:nvCxnSpPr>
        <p:spPr>
          <a:xfrm flipV="1">
            <a:off x="3143251" y="3429000"/>
            <a:ext cx="8473081" cy="43925"/>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8D2DC60-EF72-89CB-5DF0-F25DD29B74FE}"/>
              </a:ext>
            </a:extLst>
          </p:cNvPr>
          <p:cNvCxnSpPr>
            <a:cxnSpLocks/>
          </p:cNvCxnSpPr>
          <p:nvPr/>
        </p:nvCxnSpPr>
        <p:spPr>
          <a:xfrm flipV="1">
            <a:off x="7460298" y="664489"/>
            <a:ext cx="0" cy="568276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1385C12-1676-0BE8-6CCA-7B55F368BC3D}"/>
              </a:ext>
            </a:extLst>
          </p:cNvPr>
          <p:cNvGrpSpPr/>
          <p:nvPr/>
        </p:nvGrpSpPr>
        <p:grpSpPr>
          <a:xfrm>
            <a:off x="7683059" y="896915"/>
            <a:ext cx="3778180" cy="2166422"/>
            <a:chOff x="1366577" y="1266899"/>
            <a:chExt cx="3778180" cy="2166422"/>
          </a:xfrm>
        </p:grpSpPr>
        <p:pic>
          <p:nvPicPr>
            <p:cNvPr id="11" name="Picture 10" descr="A graph of a number of people&#10;&#10;Description automatically generated with medium confidence">
              <a:extLst>
                <a:ext uri="{FF2B5EF4-FFF2-40B4-BE49-F238E27FC236}">
                  <a16:creationId xmlns:a16="http://schemas.microsoft.com/office/drawing/2014/main" id="{B2AD6D1E-02AA-B839-05C9-1DDBEC8A45B3}"/>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l="9432" t="16006" r="13871" b="7670"/>
            <a:stretch>
              <a:fillRect/>
            </a:stretch>
          </p:blipFill>
          <p:spPr>
            <a:xfrm>
              <a:off x="1366577" y="1587217"/>
              <a:ext cx="3778180" cy="1846104"/>
            </a:xfrm>
            <a:prstGeom prst="rect">
              <a:avLst/>
            </a:prstGeom>
          </p:spPr>
        </p:pic>
        <p:sp>
          <p:nvSpPr>
            <p:cNvPr id="16" name="TextBox 15">
              <a:extLst>
                <a:ext uri="{FF2B5EF4-FFF2-40B4-BE49-F238E27FC236}">
                  <a16:creationId xmlns:a16="http://schemas.microsoft.com/office/drawing/2014/main" id="{D45EFEBD-30C8-731C-209D-796C9B069989}"/>
                </a:ext>
              </a:extLst>
            </p:cNvPr>
            <p:cNvSpPr txBox="1"/>
            <p:nvPr/>
          </p:nvSpPr>
          <p:spPr>
            <a:xfrm>
              <a:off x="1567927" y="1266899"/>
              <a:ext cx="3556350" cy="335348"/>
            </a:xfrm>
            <a:prstGeom prst="rect">
              <a:avLst/>
            </a:prstGeom>
            <a:noFill/>
          </p:spPr>
          <p:txBody>
            <a:bodyPr wrap="square" rtlCol="0">
              <a:spAutoFit/>
            </a:bodyPr>
            <a:lstStyle/>
            <a:p>
              <a:pPr algn="ctr">
                <a:lnSpc>
                  <a:spcPts val="1040"/>
                </a:lnSpc>
              </a:pPr>
              <a:r>
                <a:rPr lang="en-US" sz="700" b="1">
                  <a:solidFill>
                    <a:schemeClr val="tx2"/>
                  </a:solidFill>
                  <a:latin typeface="Verdana" panose="020B0604030504040204" pitchFamily="34" charset="0"/>
                  <a:ea typeface="Verdana" panose="020B0604030504040204" pitchFamily="34" charset="0"/>
                  <a:cs typeface="Verdana" panose="020B0604030504040204" pitchFamily="34" charset="0"/>
                </a:rPr>
                <a:t>LS Mean (95% CI) for Change from Baseline in </a:t>
              </a:r>
              <a:br>
                <a:rPr lang="en-US" sz="700" b="1">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700" b="1">
                  <a:solidFill>
                    <a:schemeClr val="tx2"/>
                  </a:solidFill>
                  <a:latin typeface="Verdana" panose="020B0604030504040204" pitchFamily="34" charset="0"/>
                  <a:ea typeface="Verdana" panose="020B0604030504040204" pitchFamily="34" charset="0"/>
                  <a:cs typeface="Verdana" panose="020B0604030504040204" pitchFamily="34" charset="0"/>
                </a:rPr>
                <a:t>Global Health Status/Quality of Life Over Time By Treatment Arm*</a:t>
              </a:r>
            </a:p>
          </p:txBody>
        </p:sp>
      </p:grpSp>
      <p:grpSp>
        <p:nvGrpSpPr>
          <p:cNvPr id="18" name="Group 17">
            <a:extLst>
              <a:ext uri="{FF2B5EF4-FFF2-40B4-BE49-F238E27FC236}">
                <a16:creationId xmlns:a16="http://schemas.microsoft.com/office/drawing/2014/main" id="{A1AD0279-5B64-F211-CD9E-8961C692F9F3}"/>
              </a:ext>
            </a:extLst>
          </p:cNvPr>
          <p:cNvGrpSpPr/>
          <p:nvPr/>
        </p:nvGrpSpPr>
        <p:grpSpPr>
          <a:xfrm>
            <a:off x="3476161" y="3962975"/>
            <a:ext cx="3556350" cy="1994766"/>
            <a:chOff x="6722732" y="1266899"/>
            <a:chExt cx="3556350" cy="1994766"/>
          </a:xfrm>
        </p:grpSpPr>
        <p:pic>
          <p:nvPicPr>
            <p:cNvPr id="20" name="Picture 19" descr="A graph of a graph showing the difference between pain and pain&#10;&#10;Description automatically generated with medium confidence">
              <a:extLst>
                <a:ext uri="{FF2B5EF4-FFF2-40B4-BE49-F238E27FC236}">
                  <a16:creationId xmlns:a16="http://schemas.microsoft.com/office/drawing/2014/main" id="{180F5EDF-08E6-6118-2E22-5AD24BE173E1}"/>
                </a:ext>
              </a:extLst>
            </p:cNvPr>
            <p:cNvPicPr>
              <a:picLocks noChangeAspect="1"/>
            </p:cNvPicPr>
            <p:nvPr/>
          </p:nvPicPr>
          <p:blipFill rotWithShape="1">
            <a:blip r:embed="rId7" r:link="rId8">
              <a:extLst>
                <a:ext uri="{28A0092B-C50C-407E-A947-70E740481C1C}">
                  <a14:useLocalDpi xmlns:a14="http://schemas.microsoft.com/office/drawing/2010/main" val="0"/>
                </a:ext>
              </a:extLst>
            </a:blip>
            <a:srcRect l="14600" t="12767" r="13206" b="10767"/>
            <a:stretch>
              <a:fillRect/>
            </a:stretch>
          </p:blipFill>
          <p:spPr>
            <a:xfrm>
              <a:off x="6722732" y="1605565"/>
              <a:ext cx="3556336" cy="1656100"/>
            </a:xfrm>
            <a:prstGeom prst="rect">
              <a:avLst/>
            </a:prstGeom>
          </p:spPr>
        </p:pic>
        <p:sp>
          <p:nvSpPr>
            <p:cNvPr id="22" name="TextBox 21">
              <a:extLst>
                <a:ext uri="{FF2B5EF4-FFF2-40B4-BE49-F238E27FC236}">
                  <a16:creationId xmlns:a16="http://schemas.microsoft.com/office/drawing/2014/main" id="{42076A9D-E0B5-D5E6-7469-2447699046FD}"/>
                </a:ext>
              </a:extLst>
            </p:cNvPr>
            <p:cNvSpPr txBox="1"/>
            <p:nvPr/>
          </p:nvSpPr>
          <p:spPr>
            <a:xfrm>
              <a:off x="6722732" y="1266899"/>
              <a:ext cx="3556350" cy="335348"/>
            </a:xfrm>
            <a:prstGeom prst="rect">
              <a:avLst/>
            </a:prstGeom>
            <a:noFill/>
          </p:spPr>
          <p:txBody>
            <a:bodyPr wrap="square" rtlCol="0">
              <a:spAutoFit/>
            </a:bodyPr>
            <a:lstStyle/>
            <a:p>
              <a:pPr algn="ctr">
                <a:lnSpc>
                  <a:spcPts val="1040"/>
                </a:lnSpc>
              </a:pPr>
              <a:r>
                <a:rPr lang="en-US" sz="700" b="1">
                  <a:solidFill>
                    <a:schemeClr val="tx2"/>
                  </a:solidFill>
                  <a:latin typeface="Verdana" panose="020B0604030504040204" pitchFamily="34" charset="0"/>
                  <a:ea typeface="Verdana" panose="020B0604030504040204" pitchFamily="34" charset="0"/>
                  <a:cs typeface="Verdana" panose="020B0604030504040204" pitchFamily="34" charset="0"/>
                </a:rPr>
                <a:t>LS Mean (95% CI) for Change from Baseline </a:t>
              </a:r>
              <a:br>
                <a:rPr lang="en-US" sz="700" b="1">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700" b="1">
                  <a:solidFill>
                    <a:schemeClr val="tx2"/>
                  </a:solidFill>
                  <a:latin typeface="Verdana" panose="020B0604030504040204" pitchFamily="34" charset="0"/>
                  <a:ea typeface="Verdana" panose="020B0604030504040204" pitchFamily="34" charset="0"/>
                  <a:cs typeface="Verdana" panose="020B0604030504040204" pitchFamily="34" charset="0"/>
                </a:rPr>
                <a:t>in Pain Over Time By Treatment Arm</a:t>
              </a:r>
              <a:r>
                <a:rPr lang="en-US" sz="700" b="1" baseline="30000">
                  <a:solidFill>
                    <a:schemeClr val="tx2"/>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28" name="Group 27">
            <a:extLst>
              <a:ext uri="{FF2B5EF4-FFF2-40B4-BE49-F238E27FC236}">
                <a16:creationId xmlns:a16="http://schemas.microsoft.com/office/drawing/2014/main" id="{AB95ED5C-BD7C-6DE7-4EFD-D72AAB4A7970}"/>
              </a:ext>
            </a:extLst>
          </p:cNvPr>
          <p:cNvGrpSpPr/>
          <p:nvPr/>
        </p:nvGrpSpPr>
        <p:grpSpPr>
          <a:xfrm>
            <a:off x="7649236" y="3891533"/>
            <a:ext cx="3778159" cy="2138480"/>
            <a:chOff x="1366577" y="3769435"/>
            <a:chExt cx="3778159" cy="2138480"/>
          </a:xfrm>
        </p:grpSpPr>
        <p:pic>
          <p:nvPicPr>
            <p:cNvPr id="29" name="Picture 28" descr="A graph of a number of people&#10;&#10;Description automatically generated with medium confidence">
              <a:extLst>
                <a:ext uri="{FF2B5EF4-FFF2-40B4-BE49-F238E27FC236}">
                  <a16:creationId xmlns:a16="http://schemas.microsoft.com/office/drawing/2014/main" id="{D2A5FA3D-C85D-A65E-E935-9EC3E1BD32E8}"/>
                </a:ext>
              </a:extLst>
            </p:cNvPr>
            <p:cNvPicPr>
              <a:picLocks noChangeAspect="1"/>
            </p:cNvPicPr>
            <p:nvPr/>
          </p:nvPicPr>
          <p:blipFill rotWithShape="1">
            <a:blip r:embed="rId9" r:link="rId10">
              <a:extLst>
                <a:ext uri="{28A0092B-C50C-407E-A947-70E740481C1C}">
                  <a14:useLocalDpi xmlns:a14="http://schemas.microsoft.com/office/drawing/2010/main" val="0"/>
                </a:ext>
              </a:extLst>
            </a:blip>
            <a:srcRect l="12046" t="8449" r="14317" b="5866"/>
            <a:stretch>
              <a:fillRect/>
            </a:stretch>
          </p:blipFill>
          <p:spPr>
            <a:xfrm>
              <a:off x="1366577" y="4094734"/>
              <a:ext cx="3778159" cy="1813181"/>
            </a:xfrm>
            <a:prstGeom prst="rect">
              <a:avLst/>
            </a:prstGeom>
          </p:spPr>
        </p:pic>
        <p:sp>
          <p:nvSpPr>
            <p:cNvPr id="30" name="TextBox 29">
              <a:extLst>
                <a:ext uri="{FF2B5EF4-FFF2-40B4-BE49-F238E27FC236}">
                  <a16:creationId xmlns:a16="http://schemas.microsoft.com/office/drawing/2014/main" id="{38F5336D-7F62-3DBD-74DB-924E1D87760F}"/>
                </a:ext>
              </a:extLst>
            </p:cNvPr>
            <p:cNvSpPr txBox="1"/>
            <p:nvPr/>
          </p:nvSpPr>
          <p:spPr>
            <a:xfrm>
              <a:off x="1567927" y="3769435"/>
              <a:ext cx="3556350" cy="335348"/>
            </a:xfrm>
            <a:prstGeom prst="rect">
              <a:avLst/>
            </a:prstGeom>
            <a:noFill/>
          </p:spPr>
          <p:txBody>
            <a:bodyPr wrap="square" rtlCol="0">
              <a:spAutoFit/>
            </a:bodyPr>
            <a:lstStyle/>
            <a:p>
              <a:pPr algn="ctr"/>
              <a:r>
                <a:rPr lang="en-US" sz="800" b="1">
                  <a:solidFill>
                    <a:schemeClr val="tx2"/>
                  </a:solidFill>
                  <a:latin typeface="Verdana" panose="020B0604030504040204" pitchFamily="34" charset="0"/>
                  <a:ea typeface="Verdana" panose="020B0604030504040204" pitchFamily="34" charset="0"/>
                  <a:cs typeface="Verdana" panose="020B0604030504040204" pitchFamily="34" charset="0"/>
                </a:rPr>
                <a:t>LS Mean (95% CI) for Change from Baseline </a:t>
              </a:r>
              <a:br>
                <a:rPr lang="en-US" sz="800" b="1">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800" b="1">
                  <a:solidFill>
                    <a:schemeClr val="tx2"/>
                  </a:solidFill>
                  <a:latin typeface="Verdana" panose="020B0604030504040204" pitchFamily="34" charset="0"/>
                  <a:ea typeface="Verdana" panose="020B0604030504040204" pitchFamily="34" charset="0"/>
                  <a:cs typeface="Verdana" panose="020B0604030504040204" pitchFamily="34" charset="0"/>
                </a:rPr>
                <a:t>in Fatigue Over Time By Treatment Arm</a:t>
              </a:r>
              <a:r>
                <a:rPr lang="en-US" sz="800" b="1" baseline="30000">
                  <a:solidFill>
                    <a:schemeClr val="tx2"/>
                  </a:solidFill>
                  <a:latin typeface="Verdana" panose="020B0604030504040204" pitchFamily="34" charset="0"/>
                  <a:ea typeface="Verdana" panose="020B0604030504040204" pitchFamily="34" charset="0"/>
                  <a:cs typeface="Verdana" panose="020B0604030504040204" pitchFamily="34" charset="0"/>
                </a:rPr>
                <a:t>†</a:t>
              </a:r>
            </a:p>
          </p:txBody>
        </p:sp>
      </p:grpSp>
      <p:sp>
        <p:nvSpPr>
          <p:cNvPr id="32" name="TextBox 31">
            <a:extLst>
              <a:ext uri="{FF2B5EF4-FFF2-40B4-BE49-F238E27FC236}">
                <a16:creationId xmlns:a16="http://schemas.microsoft.com/office/drawing/2014/main" id="{24C5A91F-B2EC-2EA0-5271-579513B6FF3E}"/>
              </a:ext>
            </a:extLst>
          </p:cNvPr>
          <p:cNvSpPr txBox="1"/>
          <p:nvPr/>
        </p:nvSpPr>
        <p:spPr>
          <a:xfrm>
            <a:off x="3410165" y="895478"/>
            <a:ext cx="3897898" cy="2087751"/>
          </a:xfrm>
          <a:prstGeom prst="rect">
            <a:avLst/>
          </a:prstGeom>
          <a:noFill/>
        </p:spPr>
        <p:txBody>
          <a:bodyPr wrap="square" lIns="91440" tIns="45720" rIns="91440" bIns="45720" anchor="t">
            <a:spAutoFit/>
          </a:bodyPr>
          <a:lstStyle/>
          <a:p>
            <a:pPr latinLnBrk="0">
              <a:lnSpc>
                <a:spcPct val="110000"/>
              </a:lnSpc>
              <a:spcAft>
                <a:spcPts val="800"/>
              </a:spcAft>
            </a:pPr>
            <a:r>
              <a:rPr lang="en-US" sz="1400" b="1" i="0" err="1">
                <a:solidFill>
                  <a:schemeClr val="bg2"/>
                </a:solidFill>
                <a:effectLst/>
                <a:latin typeface="Verdana"/>
                <a:ea typeface="Verdana"/>
                <a:cs typeface="Verdana" panose="020B0604030504040204" pitchFamily="34" charset="0"/>
              </a:rPr>
              <a:t>Camrelizumab</a:t>
            </a:r>
            <a:r>
              <a:rPr lang="en-US" sz="1400" b="1" i="0">
                <a:solidFill>
                  <a:schemeClr val="bg2"/>
                </a:solidFill>
                <a:effectLst/>
                <a:latin typeface="Verdana"/>
                <a:ea typeface="Verdana"/>
                <a:cs typeface="Verdana" panose="020B0604030504040204" pitchFamily="34" charset="0"/>
              </a:rPr>
              <a:t> + </a:t>
            </a:r>
            <a:r>
              <a:rPr lang="en-US" sz="1400" b="1" i="0" err="1">
                <a:solidFill>
                  <a:schemeClr val="bg2"/>
                </a:solidFill>
                <a:effectLst/>
                <a:latin typeface="Verdana"/>
                <a:ea typeface="Verdana"/>
                <a:cs typeface="Verdana" panose="020B0604030504040204" pitchFamily="34" charset="0"/>
              </a:rPr>
              <a:t>rivoceranib</a:t>
            </a:r>
            <a:r>
              <a:rPr lang="en-US" sz="1400" b="1" i="0">
                <a:solidFill>
                  <a:schemeClr val="bg2"/>
                </a:solidFill>
                <a:effectLst/>
                <a:latin typeface="Verdana"/>
                <a:ea typeface="Verdana"/>
                <a:cs typeface="Verdana" panose="020B0604030504040204" pitchFamily="34" charset="0"/>
              </a:rPr>
              <a:t> demonstrated statistically significant differences in patient-reported outcomes vs sorafenib:</a:t>
            </a:r>
          </a:p>
          <a:p>
            <a:pPr marL="118745" indent="-118745" latinLnBrk="0">
              <a:lnSpc>
                <a:spcPct val="120000"/>
              </a:lnSpc>
              <a:spcAft>
                <a:spcPts val="600"/>
              </a:spcAft>
              <a:buClr>
                <a:schemeClr val="tx1"/>
              </a:buClr>
              <a:buFont typeface="Arial" panose="020B0604020202020204" pitchFamily="34" charset="0"/>
              <a:buChar char="•"/>
            </a:pPr>
            <a:r>
              <a:rPr lang="en-US" sz="1100">
                <a:solidFill>
                  <a:schemeClr val="tx2"/>
                </a:solidFill>
                <a:latin typeface="Verdana"/>
                <a:ea typeface="Verdana"/>
                <a:cs typeface="Verdana" panose="020B0604030504040204" pitchFamily="34" charset="0"/>
              </a:rPr>
              <a:t>L</a:t>
            </a:r>
            <a:r>
              <a:rPr lang="en-US" sz="1100" i="0">
                <a:solidFill>
                  <a:schemeClr val="tx2"/>
                </a:solidFill>
                <a:effectLst/>
                <a:latin typeface="Verdana"/>
                <a:ea typeface="Verdana"/>
                <a:cs typeface="Verdana" panose="020B0604030504040204" pitchFamily="34" charset="0"/>
              </a:rPr>
              <a:t>ess deterioration in global health status/quality </a:t>
            </a:r>
            <a:br>
              <a:rPr lang="en-US" sz="1100" i="0">
                <a:effectLst/>
                <a:latin typeface="Verdana" panose="020B0604030504040204" pitchFamily="34" charset="0"/>
                <a:ea typeface="Verdana" panose="020B0604030504040204" pitchFamily="34" charset="0"/>
                <a:cs typeface="Verdana" panose="020B0604030504040204" pitchFamily="34" charset="0"/>
              </a:rPr>
            </a:br>
            <a:r>
              <a:rPr lang="en-US" sz="1100" i="0">
                <a:solidFill>
                  <a:schemeClr val="tx2"/>
                </a:solidFill>
                <a:effectLst/>
                <a:latin typeface="Verdana"/>
                <a:ea typeface="Verdana"/>
                <a:cs typeface="Verdana" panose="020B0604030504040204" pitchFamily="34" charset="0"/>
              </a:rPr>
              <a:t>of life (</a:t>
            </a:r>
            <a:r>
              <a:rPr lang="en-US" sz="1100" i="1">
                <a:solidFill>
                  <a:schemeClr val="tx2"/>
                </a:solidFill>
                <a:effectLst/>
                <a:latin typeface="Verdana"/>
                <a:ea typeface="Verdana"/>
                <a:cs typeface="Verdana" panose="020B0604030504040204" pitchFamily="34" charset="0"/>
              </a:rPr>
              <a:t>P</a:t>
            </a:r>
            <a:r>
              <a:rPr lang="en-US" sz="1100" i="0">
                <a:solidFill>
                  <a:schemeClr val="tx2"/>
                </a:solidFill>
                <a:effectLst/>
                <a:latin typeface="Verdana"/>
                <a:ea typeface="Verdana"/>
                <a:cs typeface="Verdana" panose="020B0604030504040204" pitchFamily="34" charset="0"/>
              </a:rPr>
              <a:t>=0.012) </a:t>
            </a:r>
          </a:p>
          <a:p>
            <a:pPr marL="118745" indent="-118745" latinLnBrk="0">
              <a:lnSpc>
                <a:spcPct val="120000"/>
              </a:lnSpc>
              <a:spcAft>
                <a:spcPts val="600"/>
              </a:spcAft>
              <a:buClr>
                <a:schemeClr val="tx1"/>
              </a:buClr>
              <a:buFont typeface="Arial" panose="020B0604020202020204" pitchFamily="34" charset="0"/>
              <a:buChar char="•"/>
            </a:pPr>
            <a:r>
              <a:rPr lang="en-US" sz="1100">
                <a:solidFill>
                  <a:schemeClr val="tx2"/>
                </a:solidFill>
                <a:latin typeface="Verdana"/>
                <a:ea typeface="Verdana"/>
                <a:cs typeface="Verdana" panose="020B0604030504040204" pitchFamily="34" charset="0"/>
              </a:rPr>
              <a:t>D</a:t>
            </a:r>
            <a:r>
              <a:rPr lang="en-US" sz="1100" i="0">
                <a:solidFill>
                  <a:schemeClr val="tx2"/>
                </a:solidFill>
                <a:effectLst/>
                <a:latin typeface="Verdana"/>
                <a:ea typeface="Verdana"/>
                <a:cs typeface="Verdana" panose="020B0604030504040204" pitchFamily="34" charset="0"/>
              </a:rPr>
              <a:t>ecreased pain (</a:t>
            </a:r>
            <a:r>
              <a:rPr lang="en-US" sz="1100" i="1">
                <a:solidFill>
                  <a:schemeClr val="tx2"/>
                </a:solidFill>
                <a:effectLst/>
                <a:latin typeface="Verdana"/>
                <a:ea typeface="Verdana"/>
                <a:cs typeface="Verdana" panose="020B0604030504040204" pitchFamily="34" charset="0"/>
              </a:rPr>
              <a:t>P</a:t>
            </a:r>
            <a:r>
              <a:rPr lang="en-US" sz="1100" i="0">
                <a:solidFill>
                  <a:schemeClr val="tx2"/>
                </a:solidFill>
                <a:effectLst/>
                <a:latin typeface="Verdana"/>
                <a:ea typeface="Verdana"/>
                <a:cs typeface="Verdana" panose="020B0604030504040204" pitchFamily="34" charset="0"/>
              </a:rPr>
              <a:t>=0.045) </a:t>
            </a:r>
          </a:p>
          <a:p>
            <a:pPr marL="118745" indent="-118745" latinLnBrk="0">
              <a:lnSpc>
                <a:spcPct val="120000"/>
              </a:lnSpc>
              <a:buClr>
                <a:schemeClr val="tx1"/>
              </a:buClr>
              <a:buFont typeface="Arial" panose="020B0604020202020204" pitchFamily="34" charset="0"/>
              <a:buChar char="•"/>
            </a:pPr>
            <a:r>
              <a:rPr lang="en-US" sz="1100">
                <a:solidFill>
                  <a:schemeClr val="tx2"/>
                </a:solidFill>
                <a:latin typeface="Verdana"/>
                <a:ea typeface="Verdana"/>
                <a:cs typeface="Verdana" panose="020B0604030504040204" pitchFamily="34" charset="0"/>
              </a:rPr>
              <a:t>D</a:t>
            </a:r>
            <a:r>
              <a:rPr lang="en-US" sz="1100" i="0">
                <a:solidFill>
                  <a:schemeClr val="tx2"/>
                </a:solidFill>
                <a:effectLst/>
                <a:latin typeface="Verdana"/>
                <a:ea typeface="Verdana"/>
                <a:cs typeface="Verdana" panose="020B0604030504040204" pitchFamily="34" charset="0"/>
              </a:rPr>
              <a:t>ecreased fatigue (</a:t>
            </a:r>
            <a:r>
              <a:rPr lang="en-US" sz="1100" i="1">
                <a:solidFill>
                  <a:schemeClr val="tx2"/>
                </a:solidFill>
                <a:effectLst/>
                <a:latin typeface="Verdana"/>
                <a:ea typeface="Verdana"/>
                <a:cs typeface="Verdana" panose="020B0604030504040204" pitchFamily="34" charset="0"/>
              </a:rPr>
              <a:t>P</a:t>
            </a:r>
            <a:r>
              <a:rPr lang="en-US" sz="1100" i="0">
                <a:solidFill>
                  <a:schemeClr val="tx2"/>
                </a:solidFill>
                <a:effectLst/>
                <a:latin typeface="Verdana"/>
                <a:ea typeface="Verdana"/>
                <a:cs typeface="Verdana" panose="020B0604030504040204" pitchFamily="34" charset="0"/>
              </a:rPr>
              <a:t>=0.007)</a:t>
            </a:r>
            <a:endParaRPr lang="en-US" sz="1100">
              <a:solidFill>
                <a:schemeClr val="tx2"/>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207486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BA8EC-DF62-52FD-A3FD-0CEDB21BC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823A3-388E-EC11-DE0B-07968E8AEF0A}"/>
              </a:ext>
            </a:extLst>
          </p:cNvPr>
          <p:cNvSpPr>
            <a:spLocks noGrp="1"/>
          </p:cNvSpPr>
          <p:nvPr>
            <p:ph type="title" idx="4294967295"/>
          </p:nvPr>
        </p:nvSpPr>
        <p:spPr>
          <a:xfrm>
            <a:off x="562513" y="1620838"/>
            <a:ext cx="11038114" cy="1269309"/>
          </a:xfrm>
        </p:spPr>
        <p:txBody>
          <a:bodyPr/>
          <a:lstStyle/>
          <a:p>
            <a:pPr algn="ctr"/>
            <a:r>
              <a:rPr lang="en-US" sz="5200" b="0">
                <a:solidFill>
                  <a:schemeClr val="bg1"/>
                </a:solidFill>
              </a:rPr>
              <a:t>Near-Term Pipeline Programs </a:t>
            </a:r>
          </a:p>
        </p:txBody>
      </p:sp>
      <p:sp>
        <p:nvSpPr>
          <p:cNvPr id="4" name="Title 1">
            <a:extLst>
              <a:ext uri="{FF2B5EF4-FFF2-40B4-BE49-F238E27FC236}">
                <a16:creationId xmlns:a16="http://schemas.microsoft.com/office/drawing/2014/main" id="{2AF61A9A-32AF-5B71-5997-0A8C049C4C62}"/>
              </a:ext>
            </a:extLst>
          </p:cNvPr>
          <p:cNvSpPr txBox="1">
            <a:spLocks/>
          </p:cNvSpPr>
          <p:nvPr/>
        </p:nvSpPr>
        <p:spPr>
          <a:xfrm>
            <a:off x="498475" y="3340510"/>
            <a:ext cx="11195050" cy="245899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200" err="1">
                <a:solidFill>
                  <a:schemeClr val="bg1"/>
                </a:solidFill>
                <a:latin typeface="Verdana"/>
                <a:ea typeface="Verdana"/>
              </a:rPr>
              <a:t>Lirafugratinib</a:t>
            </a:r>
            <a:br>
              <a:rPr lang="en-US" sz="2400" b="0">
                <a:solidFill>
                  <a:schemeClr val="bg1"/>
                </a:solidFill>
                <a:latin typeface="Verdana"/>
                <a:ea typeface="Verdana"/>
              </a:rPr>
            </a:br>
            <a:br>
              <a:rPr lang="en-US" sz="2400" b="0">
                <a:solidFill>
                  <a:schemeClr val="bg1"/>
                </a:solidFill>
                <a:latin typeface="Verdana"/>
                <a:ea typeface="Verdana"/>
              </a:rPr>
            </a:br>
            <a:r>
              <a:rPr lang="en-US" sz="2800">
                <a:solidFill>
                  <a:schemeClr val="accent6"/>
                </a:solidFill>
                <a:latin typeface="Verdana"/>
                <a:ea typeface="Verdana"/>
              </a:rPr>
              <a:t>Second Line Intrahepatic Cholangiocarcinoma with FGFR2 Fusions</a:t>
            </a:r>
            <a:br>
              <a:rPr lang="en-US" sz="2800">
                <a:solidFill>
                  <a:schemeClr val="accent6"/>
                </a:solidFill>
                <a:latin typeface="Verdana"/>
                <a:ea typeface="Verdana"/>
              </a:rPr>
            </a:br>
            <a:r>
              <a:rPr lang="en-US" sz="2800">
                <a:solidFill>
                  <a:schemeClr val="accent6"/>
                </a:solidFill>
                <a:latin typeface="Verdana"/>
                <a:ea typeface="Verdana"/>
              </a:rPr>
              <a:t> </a:t>
            </a:r>
            <a:br>
              <a:rPr lang="en-US" sz="2800">
                <a:solidFill>
                  <a:schemeClr val="accent6"/>
                </a:solidFill>
                <a:latin typeface="Verdana"/>
                <a:ea typeface="Verdana"/>
              </a:rPr>
            </a:br>
            <a:r>
              <a:rPr lang="en-US" sz="2800">
                <a:solidFill>
                  <a:schemeClr val="accent6"/>
                </a:solidFill>
                <a:latin typeface="Verdana"/>
                <a:ea typeface="Verdana"/>
              </a:rPr>
              <a:t>Second Line Tumor Agnostic FGFR2 Fusions</a:t>
            </a:r>
            <a:br>
              <a:rPr lang="en-US" sz="3200" b="0">
                <a:solidFill>
                  <a:schemeClr val="bg1"/>
                </a:solidFill>
                <a:latin typeface="Verdana"/>
                <a:ea typeface="Verdana"/>
              </a:rPr>
            </a:br>
            <a:endParaRPr lang="en-US" sz="3200" b="0">
              <a:solidFill>
                <a:schemeClr val="bg1"/>
              </a:solidFill>
            </a:endParaRPr>
          </a:p>
        </p:txBody>
      </p:sp>
      <p:cxnSp>
        <p:nvCxnSpPr>
          <p:cNvPr id="6" name="Straight Connector 5">
            <a:extLst>
              <a:ext uri="{FF2B5EF4-FFF2-40B4-BE49-F238E27FC236}">
                <a16:creationId xmlns:a16="http://schemas.microsoft.com/office/drawing/2014/main" id="{78257BEC-9DA5-500F-41CE-C1B1F5F5EE25}"/>
              </a:ext>
            </a:extLst>
          </p:cNvPr>
          <p:cNvCxnSpPr>
            <a:cxnSpLocks/>
          </p:cNvCxnSpPr>
          <p:nvPr/>
        </p:nvCxnSpPr>
        <p:spPr>
          <a:xfrm>
            <a:off x="5289634" y="2819365"/>
            <a:ext cx="158387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8C781-B80D-BF45-8695-C1793A7090DC}"/>
              </a:ext>
            </a:extLst>
          </p:cNvPr>
          <p:cNvSpPr txBox="1">
            <a:spLocks/>
          </p:cNvSpPr>
          <p:nvPr/>
        </p:nvSpPr>
        <p:spPr>
          <a:xfrm>
            <a:off x="548640" y="365760"/>
            <a:ext cx="11098429" cy="538166"/>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800" b="0" i="0" kern="1200">
                <a:solidFill>
                  <a:srgbClr val="3D7BBE"/>
                </a:solidFill>
                <a:latin typeface="Arial Nova" panose="020B0504020202020204" pitchFamily="34" charset="0"/>
                <a:ea typeface="+mj-ea"/>
                <a:cs typeface="+mj-cs"/>
              </a:defRPr>
            </a:lvl1pPr>
          </a:lstStyle>
          <a:p>
            <a:r>
              <a:rPr lang="en-US" altLang="ko-KR" sz="2600" b="1">
                <a:solidFill>
                  <a:schemeClr val="accent6"/>
                </a:solidFill>
                <a:latin typeface="Verdana" panose="020B0604030504040204" pitchFamily="34" charset="0"/>
                <a:ea typeface="Verdana" panose="020B0604030504040204" pitchFamily="34" charset="0"/>
                <a:cs typeface="Verdana" panose="020B0604030504040204" pitchFamily="34" charset="0"/>
              </a:rPr>
              <a:t>Disclaimer</a:t>
            </a:r>
            <a:endParaRPr lang="en-US" sz="2600" b="1">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2">
            <a:extLst>
              <a:ext uri="{FF2B5EF4-FFF2-40B4-BE49-F238E27FC236}">
                <a16:creationId xmlns:a16="http://schemas.microsoft.com/office/drawing/2014/main" id="{5E29583D-AD5D-E093-C1B9-38ACCD7897E9}"/>
              </a:ext>
            </a:extLst>
          </p:cNvPr>
          <p:cNvSpPr txBox="1">
            <a:spLocks/>
          </p:cNvSpPr>
          <p:nvPr/>
        </p:nvSpPr>
        <p:spPr>
          <a:xfrm>
            <a:off x="548639" y="1022506"/>
            <a:ext cx="10255719" cy="5245947"/>
          </a:xfrm>
          <a:prstGeom prst="rect">
            <a:avLst/>
          </a:prstGeom>
        </p:spPr>
        <p:txBody>
          <a:bodyPr lIns="0" numCol="2" spcCol="457200"/>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100" b="0" i="0" kern="1200">
                <a:solidFill>
                  <a:schemeClr val="tx2"/>
                </a:solidFill>
                <a:latin typeface="Arial Nova" panose="020B0504020202020204" pitchFamily="34" charset="0"/>
                <a:ea typeface="+mn-ea"/>
                <a:cs typeface="+mn-cs"/>
              </a:defRPr>
            </a:lvl1pPr>
            <a:lvl2pPr marL="515938" indent="-230188" algn="l" defTabSz="914400" rtl="0" eaLnBrk="1" latinLnBrk="0" hangingPunct="1">
              <a:lnSpc>
                <a:spcPct val="100000"/>
              </a:lnSpc>
              <a:spcBef>
                <a:spcPts val="300"/>
              </a:spcBef>
              <a:buClr>
                <a:schemeClr val="accent1"/>
              </a:buClr>
              <a:buFont typeface="System Font Regular"/>
              <a:buChar char="–"/>
              <a:tabLst/>
              <a:defRPr sz="1800" b="0" i="0" kern="1200">
                <a:solidFill>
                  <a:schemeClr val="tx2"/>
                </a:solidFill>
                <a:latin typeface="Arial Nova" panose="020B0504020202020204" pitchFamily="34" charset="0"/>
                <a:ea typeface="+mn-ea"/>
                <a:cs typeface="+mn-cs"/>
              </a:defRPr>
            </a:lvl2pPr>
            <a:lvl3pPr marL="801688" indent="-228600" algn="l" defTabSz="914400" rtl="0" eaLnBrk="1" latinLnBrk="0" hangingPunct="1">
              <a:lnSpc>
                <a:spcPct val="100000"/>
              </a:lnSpc>
              <a:spcBef>
                <a:spcPts val="500"/>
              </a:spcBef>
              <a:buClr>
                <a:schemeClr val="accent1"/>
              </a:buClr>
              <a:buFont typeface="Courier New" panose="02070309020205020404" pitchFamily="49" charset="0"/>
              <a:buChar char="o"/>
              <a:tabLst/>
              <a:defRPr sz="1600" b="0" i="0" kern="1200">
                <a:solidFill>
                  <a:schemeClr val="tx2"/>
                </a:solidFill>
                <a:latin typeface="Arial Nova" panose="020B0504020202020204" pitchFamily="34" charset="0"/>
                <a:ea typeface="+mn-ea"/>
                <a:cs typeface="+mn-cs"/>
              </a:defRPr>
            </a:lvl3pPr>
            <a:lvl4pPr marL="1146175" indent="-228600" algn="l" defTabSz="914400" rtl="0" eaLnBrk="1" latinLnBrk="0" hangingPunct="1">
              <a:lnSpc>
                <a:spcPct val="100000"/>
              </a:lnSpc>
              <a:spcBef>
                <a:spcPts val="500"/>
              </a:spcBef>
              <a:buClr>
                <a:schemeClr val="accent1"/>
              </a:buClr>
              <a:buFont typeface="System Font Regular"/>
              <a:buChar char="–"/>
              <a:tabLst/>
              <a:defRPr sz="1400" b="0" i="0" kern="1200">
                <a:solidFill>
                  <a:schemeClr val="tx2"/>
                </a:solidFill>
                <a:latin typeface="Arial Nova" panose="020B0504020202020204" pitchFamily="34" charset="0"/>
                <a:ea typeface="+mn-ea"/>
                <a:cs typeface="+mn-cs"/>
              </a:defRPr>
            </a:lvl4pPr>
            <a:lvl5pPr marL="1433513" indent="-230188" algn="l" defTabSz="914400" rtl="0" eaLnBrk="1" latinLnBrk="0" hangingPunct="1">
              <a:lnSpc>
                <a:spcPct val="100000"/>
              </a:lnSpc>
              <a:spcBef>
                <a:spcPts val="500"/>
              </a:spcBef>
              <a:buClr>
                <a:schemeClr val="accent1"/>
              </a:buClr>
              <a:buFont typeface="System Font Regular"/>
              <a:buChar char="–"/>
              <a:tabLst/>
              <a:defRPr sz="1400" b="0" i="0" kern="1200">
                <a:solidFill>
                  <a:schemeClr val="tx2"/>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400"/>
              </a:lnSpc>
              <a:buNone/>
            </a:pPr>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This presentation has been prepared for informational purposes only. No money or other consideration is being solicited, and if sent in response, will not be accepted. This presentation shall not constitute an offer to sell, or the solicitation of an offer to buy, any securities, nor shall there be any sale of these securities in any state or jurisdiction in which such offer, solicitation or sale would be unlawful prior to registration or qualification under the securities laws of any such state or jurisdiction. The Company is not under any obligation to make an offering. It may choose to make an offering to some, but not all, of the people who indicate an interest in investing. The information included in any registration statement will be more complete than the information the Company is providing now and could differ in important ways.</a:t>
            </a:r>
          </a:p>
          <a:p>
            <a:pPr marL="0" indent="0">
              <a:lnSpc>
                <a:spcPts val="1400"/>
              </a:lnSpc>
              <a:buNone/>
            </a:pPr>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This presentation contains forward-looking statements about Elevar Therapeutics Inc. (“Elevar Therapeutics” or the “Company”). Forward-looking statements are based on our management’s beliefs and assumptions and on information currently available to our management, including those described in the forward-looking statements.</a:t>
            </a:r>
          </a:p>
          <a:p>
            <a:pPr marL="0" indent="0">
              <a:lnSpc>
                <a:spcPts val="1400"/>
              </a:lnSpc>
              <a:buNone/>
            </a:pPr>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Such statements are subject to known and unknown risks, uncertainties, and other factors that may cause our or our industry’s actual results, levels of activity, performance, or achievements to be materially different from those anticipated by such statements. In some cases, you can identify forward-looking statements by terminology such as “may,” “will,” “should,” “expects,” “plans,” “anticipates,” “believes,” “estimates,” “predicts,” “potential,” “intends,” or “continue,” or the negative of these terms or other comparable terminology. Forward-looking statements contained in this presentation include, but are not limited to, (i) statements regarding the timing of anticipated clinical trials for our product candidates and our research and development programs; (ii) the timing of receipt of clinical data for our product candidates; (iii) our expectations regarding the potential safety, efficacy, or clinical utility of our product candidates; (iv) the size of patient populations targeted by our product candidates and market adoption of our product candidates by physicians and patients; and (v) the timing or likelihood of regulatory filings and approvals.</a:t>
            </a:r>
          </a:p>
          <a:p>
            <a:pPr marL="0" indent="0">
              <a:lnSpc>
                <a:spcPts val="1400"/>
              </a:lnSpc>
              <a:buNone/>
            </a:pPr>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Except as required by law, we assume no obligation to update these forward-looking statements publicly, or to update the reasons why actual results could differ materially from those anticipated in the forward-looking statements, even if new information becomes available in the future.</a:t>
            </a:r>
          </a:p>
          <a:p>
            <a:pPr marL="0" indent="0">
              <a:lnSpc>
                <a:spcPts val="1400"/>
              </a:lnSpc>
              <a:buNone/>
            </a:pPr>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The market data and certain other statistical information used throughout this presentation are based on independent industry publications, governmental publications, reports by market research firms or other independent sources. Some data are also based on our good faith estimates. Although we believe these third-party sources are reliable, we have not independently verified the information attributed to these third-party sources and cannot guarantee its accuracy and completeness. Similarly, our estimates have not been verified by any independent source.</a:t>
            </a:r>
          </a:p>
          <a:p>
            <a:pPr marL="0" indent="0">
              <a:lnSpc>
                <a:spcPts val="1400"/>
              </a:lnSpc>
              <a:buNone/>
            </a:pPr>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By attending or receiving this presentation and viewing the related video, you acknowledge that you will be solely responsible for your own assessment of the market and our market position and that you will conduct your own analysis and be solely responsible for forming your own view of the potential future performance of our business.</a:t>
            </a:r>
          </a:p>
        </p:txBody>
      </p:sp>
    </p:spTree>
    <p:extLst>
      <p:ext uri="{BB962C8B-B14F-4D97-AF65-F5344CB8AC3E}">
        <p14:creationId xmlns:p14="http://schemas.microsoft.com/office/powerpoint/2010/main" val="24547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13A5-1471-6912-AB8D-2D35C196017C}"/>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9638262F-B04C-A12B-6B90-7B987F09E90D}"/>
              </a:ext>
            </a:extLst>
          </p:cNvPr>
          <p:cNvSpPr/>
          <p:nvPr/>
        </p:nvSpPr>
        <p:spPr>
          <a:xfrm>
            <a:off x="5008977" y="3441294"/>
            <a:ext cx="6730394" cy="143468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B0E1F1A-9D93-72DA-F84F-337C8FCF5AA9}"/>
              </a:ext>
            </a:extLst>
          </p:cNvPr>
          <p:cNvSpPr/>
          <p:nvPr/>
        </p:nvSpPr>
        <p:spPr>
          <a:xfrm>
            <a:off x="5008977" y="4971528"/>
            <a:ext cx="6730394" cy="101353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4A19A5DA-9BBE-1D5B-3120-F76B1D2B5D33}"/>
              </a:ext>
            </a:extLst>
          </p:cNvPr>
          <p:cNvSpPr/>
          <p:nvPr/>
        </p:nvSpPr>
        <p:spPr>
          <a:xfrm>
            <a:off x="5008977" y="2014831"/>
            <a:ext cx="6730394" cy="133091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molecule&#10;&#10;Description automatically generated">
            <a:extLst>
              <a:ext uri="{FF2B5EF4-FFF2-40B4-BE49-F238E27FC236}">
                <a16:creationId xmlns:a16="http://schemas.microsoft.com/office/drawing/2014/main" id="{E9B41408-FC60-9056-7628-CD20FAA4DED9}"/>
              </a:ext>
            </a:extLst>
          </p:cNvPr>
          <p:cNvPicPr>
            <a:picLocks noChangeAspect="1"/>
          </p:cNvPicPr>
          <p:nvPr/>
        </p:nvPicPr>
        <p:blipFill>
          <a:blip r:embed="rId2">
            <a:extLst>
              <a:ext uri="{28A0092B-C50C-407E-A947-70E740481C1C}">
                <a14:useLocalDpi xmlns:a14="http://schemas.microsoft.com/office/drawing/2010/main" val="0"/>
              </a:ext>
            </a:extLst>
          </a:blip>
          <a:srcRect l="14609"/>
          <a:stretch/>
        </p:blipFill>
        <p:spPr>
          <a:xfrm>
            <a:off x="0" y="2014831"/>
            <a:ext cx="4760208" cy="3108665"/>
          </a:xfrm>
          <a:prstGeom prst="rect">
            <a:avLst/>
          </a:prstGeom>
        </p:spPr>
      </p:pic>
      <p:pic>
        <p:nvPicPr>
          <p:cNvPr id="3" name="object 3">
            <a:extLst>
              <a:ext uri="{FF2B5EF4-FFF2-40B4-BE49-F238E27FC236}">
                <a16:creationId xmlns:a16="http://schemas.microsoft.com/office/drawing/2014/main" id="{D5E6100C-191B-3ED8-D350-F2F85BCDEB12}"/>
              </a:ext>
            </a:extLst>
          </p:cNvPr>
          <p:cNvPicPr/>
          <p:nvPr/>
        </p:nvPicPr>
        <p:blipFill>
          <a:blip r:embed="rId3" cstate="print"/>
          <a:stretch>
            <a:fillRect/>
          </a:stretch>
        </p:blipFill>
        <p:spPr>
          <a:xfrm>
            <a:off x="492251" y="1027175"/>
            <a:ext cx="11247120" cy="18287"/>
          </a:xfrm>
          <a:prstGeom prst="rect">
            <a:avLst/>
          </a:prstGeom>
        </p:spPr>
      </p:pic>
      <p:sp>
        <p:nvSpPr>
          <p:cNvPr id="4" name="object 4">
            <a:extLst>
              <a:ext uri="{FF2B5EF4-FFF2-40B4-BE49-F238E27FC236}">
                <a16:creationId xmlns:a16="http://schemas.microsoft.com/office/drawing/2014/main" id="{B9F50CC9-9055-5AEF-0103-4BCC57A7D6C1}"/>
              </a:ext>
            </a:extLst>
          </p:cNvPr>
          <p:cNvSpPr txBox="1">
            <a:spLocks noGrp="1"/>
          </p:cNvSpPr>
          <p:nvPr>
            <p:ph type="title"/>
          </p:nvPr>
        </p:nvSpPr>
        <p:spPr>
          <a:xfrm>
            <a:off x="499653" y="365760"/>
            <a:ext cx="11098429" cy="658514"/>
          </a:xfrm>
          <a:prstGeom prst="rect">
            <a:avLst/>
          </a:prstGeom>
        </p:spPr>
        <p:txBody>
          <a:bodyPr vert="horz" wrap="square" lIns="0" tIns="12065" rIns="0" bIns="0" rtlCol="0">
            <a:spAutoFit/>
          </a:bodyPr>
          <a:lstStyle/>
          <a:p>
            <a:pPr marL="12700">
              <a:spcBef>
                <a:spcPts val="95"/>
              </a:spcBef>
              <a:spcAft>
                <a:spcPts val="800"/>
              </a:spcAft>
            </a:pPr>
            <a:r>
              <a:rPr lang="en-US" sz="2400" spc="-65" err="1">
                <a:solidFill>
                  <a:schemeClr val="accent3"/>
                </a:solidFill>
                <a:latin typeface="Verdana"/>
                <a:ea typeface="Verdana"/>
              </a:rPr>
              <a:t>Lirafugratinib</a:t>
            </a:r>
            <a:br>
              <a:rPr lang="en-US" sz="2400" spc="-30">
                <a:solidFill>
                  <a:schemeClr val="accent3"/>
                </a:solidFill>
                <a:latin typeface="Verdana"/>
                <a:ea typeface="Verdana"/>
              </a:rPr>
            </a:br>
            <a:endParaRPr lang="en-US" sz="1800" b="0" spc="-15">
              <a:solidFill>
                <a:schemeClr val="accent3"/>
              </a:solidFill>
              <a:latin typeface="Verdana"/>
              <a:ea typeface="Verdana"/>
            </a:endParaRPr>
          </a:p>
        </p:txBody>
      </p:sp>
      <p:sp>
        <p:nvSpPr>
          <p:cNvPr id="36" name="object 36">
            <a:extLst>
              <a:ext uri="{FF2B5EF4-FFF2-40B4-BE49-F238E27FC236}">
                <a16:creationId xmlns:a16="http://schemas.microsoft.com/office/drawing/2014/main" id="{586227A8-6A26-A6AE-F82E-58CE42B29FE9}"/>
              </a:ext>
            </a:extLst>
          </p:cNvPr>
          <p:cNvSpPr txBox="1">
            <a:spLocks noGrp="1"/>
          </p:cNvSpPr>
          <p:nvPr>
            <p:ph type="sldNum" sz="quarter" idx="4294967295"/>
          </p:nvPr>
        </p:nvSpPr>
        <p:spPr>
          <a:xfrm>
            <a:off x="10484792" y="6629400"/>
            <a:ext cx="187325" cy="122238"/>
          </a:xfrm>
          <a:prstGeom prst="rect">
            <a:avLst/>
          </a:prstGeom>
        </p:spPr>
        <p:txBody>
          <a:bodyPr vert="horz" wrap="square" lIns="0" tIns="0" rIns="0" bIns="0" rtlCol="0">
            <a:spAutoFit/>
          </a:bodyPr>
          <a:lstStyle>
            <a:defPPr>
              <a:defRPr kern="0"/>
            </a:defPPr>
            <a:lvl1pPr>
              <a:defRPr sz="750" b="0" i="0">
                <a:solidFill>
                  <a:srgbClr val="8B8B8B"/>
                </a:solidFill>
                <a:latin typeface="Calibri"/>
                <a:cs typeface="Calibri"/>
              </a:defRPr>
            </a:lvl1pPr>
          </a:lstStyle>
          <a:p>
            <a:pPr marL="86360">
              <a:lnSpc>
                <a:spcPts val="815"/>
              </a:lnSpc>
            </a:pPr>
            <a:fld id="{81D60167-4931-47E6-BA6A-407CBD079E47}" type="slidenum">
              <a:rPr lang="en-US" spc="-50" smtClean="0"/>
              <a:pPr marL="86360">
                <a:lnSpc>
                  <a:spcPts val="815"/>
                </a:lnSpc>
              </a:pPr>
              <a:t>20</a:t>
            </a:fld>
            <a:endParaRPr spc="-50"/>
          </a:p>
        </p:txBody>
      </p:sp>
      <p:grpSp>
        <p:nvGrpSpPr>
          <p:cNvPr id="52" name="Group 51">
            <a:extLst>
              <a:ext uri="{FF2B5EF4-FFF2-40B4-BE49-F238E27FC236}">
                <a16:creationId xmlns:a16="http://schemas.microsoft.com/office/drawing/2014/main" id="{85EFD2FD-18B6-6D23-9C7C-3E4EAFF96217}"/>
              </a:ext>
            </a:extLst>
          </p:cNvPr>
          <p:cNvGrpSpPr/>
          <p:nvPr/>
        </p:nvGrpSpPr>
        <p:grpSpPr>
          <a:xfrm>
            <a:off x="2081753" y="2406330"/>
            <a:ext cx="489258" cy="507422"/>
            <a:chOff x="4457064" y="2145174"/>
            <a:chExt cx="569594" cy="590741"/>
          </a:xfrm>
        </p:grpSpPr>
        <p:pic>
          <p:nvPicPr>
            <p:cNvPr id="24" name="object 24">
              <a:extLst>
                <a:ext uri="{FF2B5EF4-FFF2-40B4-BE49-F238E27FC236}">
                  <a16:creationId xmlns:a16="http://schemas.microsoft.com/office/drawing/2014/main" id="{DCD0B38D-5689-6D9E-3E55-454C5260A319}"/>
                </a:ext>
              </a:extLst>
            </p:cNvPr>
            <p:cNvPicPr/>
            <p:nvPr/>
          </p:nvPicPr>
          <p:blipFill>
            <a:blip r:embed="rId4" cstate="print"/>
            <a:stretch>
              <a:fillRect/>
            </a:stretch>
          </p:blipFill>
          <p:spPr>
            <a:xfrm>
              <a:off x="4457064" y="2497028"/>
              <a:ext cx="193166" cy="238887"/>
            </a:xfrm>
            <a:prstGeom prst="rect">
              <a:avLst/>
            </a:prstGeom>
          </p:spPr>
        </p:pic>
        <p:sp>
          <p:nvSpPr>
            <p:cNvPr id="25" name="object 25">
              <a:extLst>
                <a:ext uri="{FF2B5EF4-FFF2-40B4-BE49-F238E27FC236}">
                  <a16:creationId xmlns:a16="http://schemas.microsoft.com/office/drawing/2014/main" id="{C7081CBD-821A-2F84-5254-C0679DB3E72D}"/>
                </a:ext>
              </a:extLst>
            </p:cNvPr>
            <p:cNvSpPr/>
            <p:nvPr/>
          </p:nvSpPr>
          <p:spPr>
            <a:xfrm>
              <a:off x="4635943" y="2400063"/>
              <a:ext cx="203200" cy="321945"/>
            </a:xfrm>
            <a:custGeom>
              <a:avLst/>
              <a:gdLst/>
              <a:ahLst/>
              <a:cxnLst/>
              <a:rect l="l" t="t" r="r" b="b"/>
              <a:pathLst>
                <a:path w="203200" h="321945">
                  <a:moveTo>
                    <a:pt x="52831" y="0"/>
                  </a:moveTo>
                  <a:lnTo>
                    <a:pt x="149859" y="0"/>
                  </a:lnTo>
                  <a:lnTo>
                    <a:pt x="170437" y="4147"/>
                  </a:lnTo>
                  <a:lnTo>
                    <a:pt x="187229" y="15462"/>
                  </a:lnTo>
                  <a:lnTo>
                    <a:pt x="198544" y="32254"/>
                  </a:lnTo>
                  <a:lnTo>
                    <a:pt x="202691" y="52831"/>
                  </a:lnTo>
                  <a:lnTo>
                    <a:pt x="202691" y="321563"/>
                  </a:lnTo>
                  <a:lnTo>
                    <a:pt x="0" y="321563"/>
                  </a:lnTo>
                  <a:lnTo>
                    <a:pt x="0" y="52831"/>
                  </a:lnTo>
                  <a:lnTo>
                    <a:pt x="4147" y="32254"/>
                  </a:lnTo>
                  <a:lnTo>
                    <a:pt x="15462" y="15462"/>
                  </a:lnTo>
                  <a:lnTo>
                    <a:pt x="32254" y="4147"/>
                  </a:lnTo>
                  <a:lnTo>
                    <a:pt x="52831" y="0"/>
                  </a:lnTo>
                  <a:close/>
                </a:path>
              </a:pathLst>
            </a:custGeom>
            <a:ln w="28575">
              <a:solidFill>
                <a:srgbClr val="FFFFFF"/>
              </a:solidFill>
            </a:ln>
          </p:spPr>
          <p:txBody>
            <a:bodyPr wrap="square" lIns="0" tIns="0" rIns="0" bIns="0" rtlCol="0"/>
            <a:lstStyle/>
            <a:p>
              <a:endParaRPr/>
            </a:p>
          </p:txBody>
        </p:sp>
        <p:pic>
          <p:nvPicPr>
            <p:cNvPr id="26" name="object 26">
              <a:extLst>
                <a:ext uri="{FF2B5EF4-FFF2-40B4-BE49-F238E27FC236}">
                  <a16:creationId xmlns:a16="http://schemas.microsoft.com/office/drawing/2014/main" id="{BFD445B7-6FA2-6CC3-0F9C-DC6916BA99F2}"/>
                </a:ext>
              </a:extLst>
            </p:cNvPr>
            <p:cNvPicPr/>
            <p:nvPr/>
          </p:nvPicPr>
          <p:blipFill>
            <a:blip r:embed="rId5" cstate="print"/>
            <a:stretch>
              <a:fillRect/>
            </a:stretch>
          </p:blipFill>
          <p:spPr>
            <a:xfrm>
              <a:off x="4831968" y="2580848"/>
              <a:ext cx="194690" cy="155067"/>
            </a:xfrm>
            <a:prstGeom prst="rect">
              <a:avLst/>
            </a:prstGeom>
          </p:spPr>
        </p:pic>
        <p:pic>
          <p:nvPicPr>
            <p:cNvPr id="27" name="object 27">
              <a:extLst>
                <a:ext uri="{FF2B5EF4-FFF2-40B4-BE49-F238E27FC236}">
                  <a16:creationId xmlns:a16="http://schemas.microsoft.com/office/drawing/2014/main" id="{014C00A7-71CD-A07F-CA54-0462BBD8E3CF}"/>
                </a:ext>
              </a:extLst>
            </p:cNvPr>
            <p:cNvPicPr/>
            <p:nvPr/>
          </p:nvPicPr>
          <p:blipFill>
            <a:blip r:embed="rId6" cstate="print"/>
            <a:stretch>
              <a:fillRect/>
            </a:stretch>
          </p:blipFill>
          <p:spPr>
            <a:xfrm>
              <a:off x="4629847" y="2145174"/>
              <a:ext cx="216408" cy="198373"/>
            </a:xfrm>
            <a:prstGeom prst="rect">
              <a:avLst/>
            </a:prstGeom>
          </p:spPr>
        </p:pic>
      </p:grpSp>
      <p:grpSp>
        <p:nvGrpSpPr>
          <p:cNvPr id="54" name="Group 53">
            <a:extLst>
              <a:ext uri="{FF2B5EF4-FFF2-40B4-BE49-F238E27FC236}">
                <a16:creationId xmlns:a16="http://schemas.microsoft.com/office/drawing/2014/main" id="{D00717A6-0DCF-AA7B-08FE-F1044EB8B096}"/>
              </a:ext>
            </a:extLst>
          </p:cNvPr>
          <p:cNvGrpSpPr/>
          <p:nvPr/>
        </p:nvGrpSpPr>
        <p:grpSpPr>
          <a:xfrm>
            <a:off x="9529775" y="2690108"/>
            <a:ext cx="406753" cy="413003"/>
            <a:chOff x="10233688" y="2228493"/>
            <a:chExt cx="537210" cy="545465"/>
          </a:xfrm>
        </p:grpSpPr>
        <p:sp>
          <p:nvSpPr>
            <p:cNvPr id="33" name="object 33">
              <a:extLst>
                <a:ext uri="{FF2B5EF4-FFF2-40B4-BE49-F238E27FC236}">
                  <a16:creationId xmlns:a16="http://schemas.microsoft.com/office/drawing/2014/main" id="{61F7F149-3E80-4DA9-1BF8-CE3D57E9BDB1}"/>
                </a:ext>
              </a:extLst>
            </p:cNvPr>
            <p:cNvSpPr/>
            <p:nvPr/>
          </p:nvSpPr>
          <p:spPr>
            <a:xfrm>
              <a:off x="10233688" y="2228493"/>
              <a:ext cx="537210" cy="545465"/>
            </a:xfrm>
            <a:custGeom>
              <a:avLst/>
              <a:gdLst/>
              <a:ahLst/>
              <a:cxnLst/>
              <a:rect l="l" t="t" r="r" b="b"/>
              <a:pathLst>
                <a:path w="537210" h="545464">
                  <a:moveTo>
                    <a:pt x="210197" y="296037"/>
                  </a:moveTo>
                  <a:lnTo>
                    <a:pt x="93421" y="296037"/>
                  </a:lnTo>
                  <a:lnTo>
                    <a:pt x="93421" y="451827"/>
                  </a:lnTo>
                  <a:lnTo>
                    <a:pt x="210197" y="451827"/>
                  </a:lnTo>
                  <a:lnTo>
                    <a:pt x="210197" y="296037"/>
                  </a:lnTo>
                  <a:close/>
                </a:path>
                <a:path w="537210" h="545464">
                  <a:moveTo>
                    <a:pt x="373684" y="155829"/>
                  </a:moveTo>
                  <a:lnTo>
                    <a:pt x="256908" y="155829"/>
                  </a:lnTo>
                  <a:lnTo>
                    <a:pt x="256908" y="451827"/>
                  </a:lnTo>
                  <a:lnTo>
                    <a:pt x="373684" y="451827"/>
                  </a:lnTo>
                  <a:lnTo>
                    <a:pt x="373684" y="155829"/>
                  </a:lnTo>
                  <a:close/>
                </a:path>
                <a:path w="537210" h="545464">
                  <a:moveTo>
                    <a:pt x="537171" y="497979"/>
                  </a:moveTo>
                  <a:lnTo>
                    <a:pt x="46710" y="497979"/>
                  </a:lnTo>
                  <a:lnTo>
                    <a:pt x="46710" y="0"/>
                  </a:lnTo>
                  <a:lnTo>
                    <a:pt x="0" y="0"/>
                  </a:lnTo>
                  <a:lnTo>
                    <a:pt x="0" y="497979"/>
                  </a:lnTo>
                  <a:lnTo>
                    <a:pt x="0" y="544982"/>
                  </a:lnTo>
                  <a:lnTo>
                    <a:pt x="537171" y="544982"/>
                  </a:lnTo>
                  <a:lnTo>
                    <a:pt x="537171" y="497979"/>
                  </a:lnTo>
                  <a:close/>
                </a:path>
                <a:path w="537210" h="545464">
                  <a:moveTo>
                    <a:pt x="537171" y="38"/>
                  </a:moveTo>
                  <a:lnTo>
                    <a:pt x="420395" y="38"/>
                  </a:lnTo>
                  <a:lnTo>
                    <a:pt x="420395" y="451827"/>
                  </a:lnTo>
                  <a:lnTo>
                    <a:pt x="537171" y="451827"/>
                  </a:lnTo>
                  <a:lnTo>
                    <a:pt x="537171" y="38"/>
                  </a:lnTo>
                  <a:close/>
                </a:path>
              </a:pathLst>
            </a:custGeom>
            <a:solidFill>
              <a:srgbClr val="FFFFFF"/>
            </a:solidFill>
          </p:spPr>
          <p:txBody>
            <a:bodyPr wrap="square" lIns="0" tIns="0" rIns="0" bIns="0" rtlCol="0"/>
            <a:lstStyle/>
            <a:p>
              <a:endParaRPr/>
            </a:p>
          </p:txBody>
        </p:sp>
        <p:pic>
          <p:nvPicPr>
            <p:cNvPr id="34" name="object 34">
              <a:extLst>
                <a:ext uri="{FF2B5EF4-FFF2-40B4-BE49-F238E27FC236}">
                  <a16:creationId xmlns:a16="http://schemas.microsoft.com/office/drawing/2014/main" id="{AB353A2B-838C-7F57-1438-656E7D93D9A4}"/>
                </a:ext>
              </a:extLst>
            </p:cNvPr>
            <p:cNvPicPr/>
            <p:nvPr/>
          </p:nvPicPr>
          <p:blipFill>
            <a:blip r:embed="rId7" cstate="print"/>
            <a:stretch>
              <a:fillRect/>
            </a:stretch>
          </p:blipFill>
          <p:spPr>
            <a:xfrm>
              <a:off x="10323919" y="2228527"/>
              <a:ext cx="252314" cy="252453"/>
            </a:xfrm>
            <a:prstGeom prst="rect">
              <a:avLst/>
            </a:prstGeom>
          </p:spPr>
        </p:pic>
      </p:grpSp>
      <p:sp>
        <p:nvSpPr>
          <p:cNvPr id="44" name="object 29">
            <a:extLst>
              <a:ext uri="{FF2B5EF4-FFF2-40B4-BE49-F238E27FC236}">
                <a16:creationId xmlns:a16="http://schemas.microsoft.com/office/drawing/2014/main" id="{F5CAC471-FAEF-0597-7B57-BA09E47ADB15}"/>
              </a:ext>
            </a:extLst>
          </p:cNvPr>
          <p:cNvSpPr txBox="1"/>
          <p:nvPr/>
        </p:nvSpPr>
        <p:spPr>
          <a:xfrm>
            <a:off x="5311860" y="2305888"/>
            <a:ext cx="6427510" cy="1010533"/>
          </a:xfrm>
          <a:prstGeom prst="rect">
            <a:avLst/>
          </a:prstGeom>
        </p:spPr>
        <p:txBody>
          <a:bodyPr vert="horz" wrap="square" lIns="0" tIns="12700" rIns="0" bIns="0" rtlCol="0">
            <a:spAutoFit/>
          </a:bodyPr>
          <a:lstStyle/>
          <a:p>
            <a:pPr marL="91440" marR="86995">
              <a:lnSpc>
                <a:spcPct val="100000"/>
              </a:lnSpc>
              <a:spcBef>
                <a:spcPts val="100"/>
              </a:spcBef>
            </a:pPr>
            <a:r>
              <a:rPr lang="en-US" sz="1600" spc="-55" err="1">
                <a:solidFill>
                  <a:schemeClr val="tx2"/>
                </a:solidFill>
                <a:latin typeface="Verdana" panose="020B0604030504040204" pitchFamily="34" charset="0"/>
                <a:ea typeface="Verdana" panose="020B0604030504040204" pitchFamily="34" charset="0"/>
                <a:cs typeface="Verdana" panose="020B0604030504040204" pitchFamily="34" charset="0"/>
              </a:rPr>
              <a:t>Lirafurgatinib</a:t>
            </a:r>
            <a:r>
              <a:rPr sz="1600" spc="-2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efficacy</a:t>
            </a:r>
            <a:r>
              <a:rPr sz="1600" spc="-2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demonstrates</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improvement</a:t>
            </a:r>
            <a:r>
              <a:rPr sz="1600" spc="-4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compared</a:t>
            </a:r>
            <a:r>
              <a:rPr sz="1600" spc="-30">
                <a:solidFill>
                  <a:schemeClr val="tx2"/>
                </a:solidFill>
                <a:latin typeface="Verdana" panose="020B0604030504040204" pitchFamily="34" charset="0"/>
                <a:ea typeface="Verdana" panose="020B0604030504040204" pitchFamily="34" charset="0"/>
                <a:cs typeface="Verdana" panose="020B0604030504040204" pitchFamily="34" charset="0"/>
              </a:rPr>
              <a:t> </a:t>
            </a:r>
            <a:br>
              <a:rPr lang="en-US" sz="1600" spc="-30">
                <a:solidFill>
                  <a:schemeClr val="tx2"/>
                </a:solidFill>
                <a:latin typeface="Verdana" panose="020B0604030504040204" pitchFamily="34" charset="0"/>
                <a:ea typeface="Verdana" panose="020B0604030504040204" pitchFamily="34" charset="0"/>
                <a:cs typeface="Verdana" panose="020B0604030504040204" pitchFamily="34" charset="0"/>
              </a:rPr>
            </a:br>
            <a:r>
              <a:rPr sz="1600">
                <a:solidFill>
                  <a:schemeClr val="tx2"/>
                </a:solidFill>
                <a:latin typeface="Verdana" panose="020B0604030504040204" pitchFamily="34" charset="0"/>
                <a:ea typeface="Verdana" panose="020B0604030504040204" pitchFamily="34" charset="0"/>
                <a:cs typeface="Verdana" panose="020B0604030504040204" pitchFamily="34" charset="0"/>
              </a:rPr>
              <a:t>to</a:t>
            </a:r>
            <a:r>
              <a:rPr sz="1600" spc="-5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current</a:t>
            </a:r>
            <a:r>
              <a:rPr sz="1600" spc="-4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standard</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of</a:t>
            </a:r>
            <a:r>
              <a:rPr sz="1600" spc="-1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20">
                <a:solidFill>
                  <a:schemeClr val="tx2"/>
                </a:solidFill>
                <a:latin typeface="Verdana" panose="020B0604030504040204" pitchFamily="34" charset="0"/>
                <a:ea typeface="Verdana" panose="020B0604030504040204" pitchFamily="34" charset="0"/>
                <a:cs typeface="Verdana" panose="020B0604030504040204" pitchFamily="34" charset="0"/>
              </a:rPr>
              <a:t>care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across</a:t>
            </a:r>
            <a:r>
              <a:rPr sz="1600" spc="-4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multiple</a:t>
            </a:r>
            <a:r>
              <a:rPr sz="1600" spc="-6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indications</a:t>
            </a:r>
            <a:r>
              <a:rPr sz="1600" spc="-7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and</a:t>
            </a:r>
            <a:r>
              <a:rPr sz="1600" spc="-25">
                <a:solidFill>
                  <a:schemeClr val="tx2"/>
                </a:solidFill>
                <a:latin typeface="Verdana" panose="020B0604030504040204" pitchFamily="34" charset="0"/>
                <a:ea typeface="Verdana" panose="020B0604030504040204" pitchFamily="34" charset="0"/>
                <a:cs typeface="Verdana" panose="020B0604030504040204" pitchFamily="34" charset="0"/>
              </a:rPr>
              <a:t> </a:t>
            </a:r>
            <a:br>
              <a:rPr lang="en-US" sz="1600" spc="-25">
                <a:solidFill>
                  <a:schemeClr val="tx2"/>
                </a:solidFill>
                <a:latin typeface="Verdana" panose="020B0604030504040204" pitchFamily="34" charset="0"/>
                <a:ea typeface="Verdana" panose="020B0604030504040204" pitchFamily="34" charset="0"/>
                <a:cs typeface="Verdana" panose="020B0604030504040204" pitchFamily="34" charset="0"/>
              </a:rPr>
            </a:br>
            <a:r>
              <a:rPr sz="1600">
                <a:solidFill>
                  <a:schemeClr val="tx2"/>
                </a:solidFill>
                <a:latin typeface="Verdana" panose="020B0604030504040204" pitchFamily="34" charset="0"/>
                <a:ea typeface="Verdana" panose="020B0604030504040204" pitchFamily="34" charset="0"/>
                <a:cs typeface="Verdana" panose="020B0604030504040204" pitchFamily="34" charset="0"/>
              </a:rPr>
              <a:t>improved</a:t>
            </a:r>
            <a:r>
              <a:rPr sz="1600" spc="-2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safety</a:t>
            </a:r>
            <a:r>
              <a:rPr sz="1600" spc="-4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with</a:t>
            </a:r>
            <a:r>
              <a:rPr sz="1600" spc="-2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low</a:t>
            </a:r>
            <a:r>
              <a:rPr sz="1600" spc="-3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discontinuation</a:t>
            </a:r>
            <a:r>
              <a:rPr sz="1600" spc="-6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20">
                <a:solidFill>
                  <a:schemeClr val="tx2"/>
                </a:solidFill>
                <a:latin typeface="Verdana" panose="020B0604030504040204" pitchFamily="34" charset="0"/>
                <a:ea typeface="Verdana" panose="020B0604030504040204" pitchFamily="34" charset="0"/>
                <a:cs typeface="Verdana" panose="020B0604030504040204" pitchFamily="34" charset="0"/>
              </a:rPr>
              <a:t>rate</a:t>
            </a:r>
            <a:endParaRPr sz="160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endParaRPr sz="16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object 29">
            <a:extLst>
              <a:ext uri="{FF2B5EF4-FFF2-40B4-BE49-F238E27FC236}">
                <a16:creationId xmlns:a16="http://schemas.microsoft.com/office/drawing/2014/main" id="{B5D02083-8C76-1313-E060-69649EEF2BD4}"/>
              </a:ext>
            </a:extLst>
          </p:cNvPr>
          <p:cNvSpPr txBox="1"/>
          <p:nvPr/>
        </p:nvSpPr>
        <p:spPr>
          <a:xfrm>
            <a:off x="5389877" y="3648364"/>
            <a:ext cx="6218278" cy="997709"/>
          </a:xfrm>
          <a:prstGeom prst="rect">
            <a:avLst/>
          </a:prstGeom>
        </p:spPr>
        <p:txBody>
          <a:bodyPr vert="horz" wrap="square" lIns="0" tIns="12700" rIns="0" bIns="0" rtlCol="0">
            <a:spAutoFit/>
          </a:bodyPr>
          <a:lstStyle/>
          <a:p>
            <a:pPr marL="12700" marR="5080" indent="1905">
              <a:lnSpc>
                <a:spcPct val="100000"/>
              </a:lnSpc>
            </a:pPr>
            <a:r>
              <a:rPr sz="1600">
                <a:solidFill>
                  <a:schemeClr val="tx2"/>
                </a:solidFill>
                <a:latin typeface="Verdana" panose="020B0604030504040204" pitchFamily="34" charset="0"/>
                <a:ea typeface="Verdana" panose="020B0604030504040204" pitchFamily="34" charset="0"/>
                <a:cs typeface="Verdana" panose="020B0604030504040204" pitchFamily="34" charset="0"/>
              </a:rPr>
              <a:t>Updated</a:t>
            </a:r>
            <a:r>
              <a:rPr sz="1600" spc="-2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CCA,</a:t>
            </a:r>
            <a:r>
              <a:rPr sz="1600" spc="-4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tumor</a:t>
            </a:r>
            <a:r>
              <a:rPr sz="1600" spc="-2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agnostic</a:t>
            </a:r>
            <a:r>
              <a:rPr sz="1600" spc="-4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and</a:t>
            </a:r>
            <a:r>
              <a:rPr sz="1600" spc="-1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indication-</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specific</a:t>
            </a:r>
            <a:r>
              <a:rPr sz="1600" spc="-50">
                <a:solidFill>
                  <a:schemeClr val="tx2"/>
                </a:solidFill>
                <a:latin typeface="Verdana" panose="020B0604030504040204" pitchFamily="34" charset="0"/>
                <a:ea typeface="Verdana" panose="020B0604030504040204" pitchFamily="34" charset="0"/>
                <a:cs typeface="Verdana" panose="020B0604030504040204" pitchFamily="34" charset="0"/>
              </a:rPr>
              <a:t> </a:t>
            </a:r>
            <a:br>
              <a:rPr lang="en-US" sz="1600" spc="-50">
                <a:solidFill>
                  <a:schemeClr val="tx2"/>
                </a:solidFill>
                <a:latin typeface="Verdana" panose="020B0604030504040204" pitchFamily="34" charset="0"/>
                <a:ea typeface="Verdana" panose="020B0604030504040204" pitchFamily="34" charset="0"/>
                <a:cs typeface="Verdana" panose="020B0604030504040204" pitchFamily="34" charset="0"/>
              </a:rPr>
            </a:br>
            <a:r>
              <a:rPr sz="1600">
                <a:solidFill>
                  <a:schemeClr val="tx2"/>
                </a:solidFill>
                <a:latin typeface="Verdana" panose="020B0604030504040204" pitchFamily="34" charset="0"/>
                <a:ea typeface="Verdana" panose="020B0604030504040204" pitchFamily="34" charset="0"/>
                <a:cs typeface="Verdana" panose="020B0604030504040204" pitchFamily="34" charset="0"/>
              </a:rPr>
              <a:t>data</a:t>
            </a:r>
            <a:r>
              <a:rPr sz="1600" spc="-2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highlight</a:t>
            </a:r>
            <a:r>
              <a:rPr sz="1600" spc="-3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600" spc="-3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600" spc="-55" err="1">
                <a:solidFill>
                  <a:schemeClr val="tx2"/>
                </a:solidFill>
                <a:latin typeface="Verdana" panose="020B0604030504040204" pitchFamily="34" charset="0"/>
                <a:ea typeface="Verdana" panose="020B0604030504040204" pitchFamily="34" charset="0"/>
                <a:cs typeface="Verdana" panose="020B0604030504040204" pitchFamily="34" charset="0"/>
              </a:rPr>
              <a:t>lirafugratinib</a:t>
            </a:r>
            <a:r>
              <a:rPr sz="1600" spc="-10" err="1">
                <a:solidFill>
                  <a:schemeClr val="tx2"/>
                </a:solidFill>
                <a:latin typeface="Verdana" panose="020B0604030504040204" pitchFamily="34" charset="0"/>
                <a:ea typeface="Verdana" panose="020B0604030504040204" pitchFamily="34" charset="0"/>
                <a:cs typeface="Verdana" panose="020B0604030504040204" pitchFamily="34" charset="0"/>
              </a:rPr>
              <a:t>’s</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continued</a:t>
            </a:r>
            <a:r>
              <a:rPr sz="1600" spc="-6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development</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br>
              <a:rPr lang="en-US" sz="1600" spc="-55">
                <a:solidFill>
                  <a:schemeClr val="tx2"/>
                </a:solidFill>
                <a:latin typeface="Verdana" panose="020B0604030504040204" pitchFamily="34" charset="0"/>
                <a:ea typeface="Verdana" panose="020B0604030504040204" pitchFamily="34" charset="0"/>
                <a:cs typeface="Verdana" panose="020B0604030504040204" pitchFamily="34" charset="0"/>
              </a:rPr>
            </a:br>
            <a:r>
              <a:rPr sz="1600">
                <a:solidFill>
                  <a:schemeClr val="tx2"/>
                </a:solidFill>
                <a:latin typeface="Verdana" panose="020B0604030504040204" pitchFamily="34" charset="0"/>
                <a:ea typeface="Verdana" panose="020B0604030504040204" pitchFamily="34" charset="0"/>
                <a:cs typeface="Verdana" panose="020B0604030504040204" pitchFamily="34" charset="0"/>
              </a:rPr>
              <a:t>progress,</a:t>
            </a:r>
            <a:r>
              <a:rPr sz="1600" spc="-5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particularly</a:t>
            </a:r>
            <a:r>
              <a:rPr sz="1600" spc="-3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with</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encouraging</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FDA</a:t>
            </a:r>
            <a:r>
              <a:rPr sz="1600" spc="-3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feedback</a:t>
            </a:r>
            <a:r>
              <a:rPr sz="1600" spc="-3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on</a:t>
            </a:r>
            <a:r>
              <a:rPr sz="1600" spc="-35">
                <a:solidFill>
                  <a:schemeClr val="tx2"/>
                </a:solidFill>
                <a:latin typeface="Verdana" panose="020B0604030504040204" pitchFamily="34" charset="0"/>
                <a:ea typeface="Verdana" panose="020B0604030504040204" pitchFamily="34" charset="0"/>
                <a:cs typeface="Verdana" panose="020B0604030504040204" pitchFamily="34" charset="0"/>
              </a:rPr>
              <a:t> </a:t>
            </a:r>
            <a:br>
              <a:rPr lang="en-US" sz="1600" spc="-35">
                <a:solidFill>
                  <a:schemeClr val="tx2"/>
                </a:solidFill>
                <a:latin typeface="Verdana" panose="020B0604030504040204" pitchFamily="34" charset="0"/>
                <a:ea typeface="Verdana" panose="020B0604030504040204" pitchFamily="34" charset="0"/>
                <a:cs typeface="Verdana" panose="020B0604030504040204" pitchFamily="34" charset="0"/>
              </a:rPr>
            </a:br>
            <a:r>
              <a:rPr sz="1600" spc="-25">
                <a:solidFill>
                  <a:schemeClr val="tx2"/>
                </a:solidFill>
                <a:latin typeface="Verdana" panose="020B0604030504040204" pitchFamily="34" charset="0"/>
                <a:ea typeface="Verdana" panose="020B0604030504040204" pitchFamily="34" charset="0"/>
                <a:cs typeface="Verdana" panose="020B0604030504040204" pitchFamily="34" charset="0"/>
              </a:rPr>
              <a:t>CCA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and</a:t>
            </a:r>
            <a:r>
              <a:rPr sz="1600" spc="-3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tumor</a:t>
            </a:r>
            <a:r>
              <a:rPr sz="1600" spc="-3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agnostic</a:t>
            </a:r>
            <a:r>
              <a:rPr sz="1600" spc="-5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600">
                <a:solidFill>
                  <a:schemeClr val="tx2"/>
                </a:solidFill>
                <a:latin typeface="Verdana" panose="020B0604030504040204" pitchFamily="34" charset="0"/>
                <a:ea typeface="Verdana" panose="020B0604030504040204" pitchFamily="34" charset="0"/>
                <a:cs typeface="Verdana" panose="020B0604030504040204" pitchFamily="34" charset="0"/>
              </a:rPr>
              <a:t>fusion</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indications</a:t>
            </a:r>
            <a:endParaRPr lang="en-US" sz="1600" spc="-1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object 29">
            <a:extLst>
              <a:ext uri="{FF2B5EF4-FFF2-40B4-BE49-F238E27FC236}">
                <a16:creationId xmlns:a16="http://schemas.microsoft.com/office/drawing/2014/main" id="{B3604E99-2C15-632B-1C73-76630ABCC2C8}"/>
              </a:ext>
            </a:extLst>
          </p:cNvPr>
          <p:cNvSpPr txBox="1"/>
          <p:nvPr/>
        </p:nvSpPr>
        <p:spPr>
          <a:xfrm>
            <a:off x="5389877" y="5195451"/>
            <a:ext cx="5606602" cy="505267"/>
          </a:xfrm>
          <a:prstGeom prst="rect">
            <a:avLst/>
          </a:prstGeom>
        </p:spPr>
        <p:txBody>
          <a:bodyPr vert="horz" wrap="square" lIns="0" tIns="12700" rIns="0" bIns="0" rtlCol="0">
            <a:spAutoFit/>
          </a:bodyPr>
          <a:lstStyle/>
          <a:p>
            <a:pPr>
              <a:lnSpc>
                <a:spcPct val="100000"/>
              </a:lnSpc>
            </a:pPr>
            <a:r>
              <a:rPr lang="en-US" sz="1600" spc="-55" err="1">
                <a:solidFill>
                  <a:schemeClr val="tx2"/>
                </a:solidFill>
                <a:latin typeface="Verdana" panose="020B0604030504040204" pitchFamily="34" charset="0"/>
                <a:ea typeface="Verdana" panose="020B0604030504040204" pitchFamily="34" charset="0"/>
                <a:cs typeface="Verdana" panose="020B0604030504040204" pitchFamily="34" charset="0"/>
              </a:rPr>
              <a:t>Lirafurgatinib</a:t>
            </a:r>
            <a:r>
              <a:rPr sz="1600" spc="-3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provides</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potential</a:t>
            </a:r>
            <a:r>
              <a:rPr sz="1600" spc="-5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for</a:t>
            </a:r>
            <a:r>
              <a:rPr lang="en-US" sz="1600" spc="-6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global</a:t>
            </a:r>
            <a:r>
              <a:rPr sz="1600" spc="-7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600" spc="-70">
                <a:solidFill>
                  <a:schemeClr val="tx2"/>
                </a:solidFill>
                <a:latin typeface="Verdana" panose="020B0604030504040204" pitchFamily="34" charset="0"/>
                <a:ea typeface="Verdana" panose="020B0604030504040204" pitchFamily="34" charset="0"/>
                <a:cs typeface="Verdana" panose="020B0604030504040204" pitchFamily="34" charset="0"/>
              </a:rPr>
              <a:t>first to</a:t>
            </a:r>
            <a:br>
              <a:rPr lang="en-US" sz="1600" spc="-70">
                <a:solidFill>
                  <a:schemeClr val="tx2"/>
                </a:solidFill>
                <a:latin typeface="Verdana" panose="020B0604030504040204" pitchFamily="34" charset="0"/>
                <a:ea typeface="Verdana" panose="020B0604030504040204" pitchFamily="34" charset="0"/>
                <a:cs typeface="Verdana" panose="020B0604030504040204" pitchFamily="34" charset="0"/>
              </a:rPr>
            </a:br>
            <a:r>
              <a:rPr sz="1600">
                <a:solidFill>
                  <a:schemeClr val="tx2"/>
                </a:solidFill>
                <a:latin typeface="Verdana" panose="020B0604030504040204" pitchFamily="34" charset="0"/>
                <a:ea typeface="Verdana" panose="020B0604030504040204" pitchFamily="34" charset="0"/>
                <a:cs typeface="Verdana" panose="020B0604030504040204" pitchFamily="34" charset="0"/>
              </a:rPr>
              <a:t>market</a:t>
            </a:r>
            <a:r>
              <a:rPr sz="1600" spc="-5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opportunity</a:t>
            </a:r>
            <a:r>
              <a:rPr sz="1600" spc="-6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across</a:t>
            </a:r>
            <a:r>
              <a:rPr sz="1600" spc="-4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high-</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need</a:t>
            </a:r>
            <a:r>
              <a:rPr sz="1600" spc="-15">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a:solidFill>
                  <a:schemeClr val="tx2"/>
                </a:solidFill>
                <a:latin typeface="Verdana" panose="020B0604030504040204" pitchFamily="34" charset="0"/>
                <a:ea typeface="Verdana" panose="020B0604030504040204" pitchFamily="34" charset="0"/>
                <a:cs typeface="Verdana" panose="020B0604030504040204" pitchFamily="34" charset="0"/>
              </a:rPr>
              <a:t>solid</a:t>
            </a:r>
            <a:r>
              <a:rPr sz="1600" spc="-2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a:solidFill>
                  <a:schemeClr val="tx2"/>
                </a:solidFill>
                <a:latin typeface="Verdana" panose="020B0604030504040204" pitchFamily="34" charset="0"/>
                <a:ea typeface="Verdana" panose="020B0604030504040204" pitchFamily="34" charset="0"/>
                <a:cs typeface="Verdana" panose="020B0604030504040204" pitchFamily="34" charset="0"/>
              </a:rPr>
              <a:t>tumors</a:t>
            </a:r>
            <a:endParaRPr sz="160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object 4">
            <a:extLst>
              <a:ext uri="{FF2B5EF4-FFF2-40B4-BE49-F238E27FC236}">
                <a16:creationId xmlns:a16="http://schemas.microsoft.com/office/drawing/2014/main" id="{F701F187-A10E-A1F7-58A0-0BC2406CF7F2}"/>
              </a:ext>
            </a:extLst>
          </p:cNvPr>
          <p:cNvSpPr txBox="1">
            <a:spLocks/>
          </p:cNvSpPr>
          <p:nvPr/>
        </p:nvSpPr>
        <p:spPr>
          <a:xfrm>
            <a:off x="499653" y="872936"/>
            <a:ext cx="11098429" cy="566181"/>
          </a:xfrm>
          <a:prstGeom prst="rect">
            <a:avLst/>
          </a:prstGeom>
        </p:spPr>
        <p:txBody>
          <a:bodyPr vert="horz" wrap="square" lIns="0" tIns="12065" rIns="0" bIns="0" rtlCol="0" anchor="t" anchorCtr="0">
            <a:sp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12700">
              <a:spcBef>
                <a:spcPts val="95"/>
              </a:spcBef>
              <a:spcAft>
                <a:spcPts val="800"/>
              </a:spcAft>
            </a:pPr>
            <a:r>
              <a:rPr lang="en-US" sz="1800" b="0" spc="-15">
                <a:solidFill>
                  <a:schemeClr val="tx2"/>
                </a:solidFill>
                <a:latin typeface="Verdana"/>
                <a:ea typeface="Verdana"/>
              </a:rPr>
              <a:t>Potential best-in-class efficacy for FGFR2 CCA with ongoing clinical development in tumor agnostic indication with FGFR2 driven fusions, mutations and amplifications </a:t>
            </a:r>
          </a:p>
        </p:txBody>
      </p:sp>
    </p:spTree>
    <p:extLst>
      <p:ext uri="{BB962C8B-B14F-4D97-AF65-F5344CB8AC3E}">
        <p14:creationId xmlns:p14="http://schemas.microsoft.com/office/powerpoint/2010/main" val="4030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E268A-2725-CE6D-B00D-CE6A54DEFCCB}"/>
              </a:ext>
            </a:extLst>
          </p:cNvPr>
          <p:cNvSpPr>
            <a:spLocks noGrp="1"/>
          </p:cNvSpPr>
          <p:nvPr>
            <p:ph type="title"/>
          </p:nvPr>
        </p:nvSpPr>
        <p:spPr/>
        <p:txBody>
          <a:bodyPr/>
          <a:lstStyle/>
          <a:p>
            <a:r>
              <a:rPr lang="en-US" sz="2400" b="1">
                <a:solidFill>
                  <a:schemeClr val="accent3"/>
                </a:solidFill>
                <a:latin typeface="Verdana" panose="020B0604030504040204" pitchFamily="34" charset="0"/>
                <a:ea typeface="Verdana" panose="020B0604030504040204" pitchFamily="34" charset="0"/>
              </a:rPr>
              <a:t>Clinical Trial Endpoint Comparisons</a:t>
            </a:r>
            <a:br>
              <a:rPr lang="en-US" sz="2400" b="1">
                <a:solidFill>
                  <a:schemeClr val="accent3"/>
                </a:solidFill>
                <a:latin typeface="Verdana" panose="020B0604030504040204" pitchFamily="34" charset="0"/>
                <a:ea typeface="Verdana" panose="020B0604030504040204" pitchFamily="34" charset="0"/>
              </a:rPr>
            </a:br>
            <a:endParaRPr lang="en-US" sz="2400" b="1" i="1">
              <a:solidFill>
                <a:schemeClr val="accent3"/>
              </a:solidFill>
              <a:latin typeface="Verdana" panose="020B0604030504040204" pitchFamily="34" charset="0"/>
              <a:ea typeface="Verdana" panose="020B0604030504040204" pitchFamily="34" charset="0"/>
            </a:endParaRPr>
          </a:p>
        </p:txBody>
      </p:sp>
      <p:sp>
        <p:nvSpPr>
          <p:cNvPr id="6" name="Text Placeholder 5">
            <a:extLst>
              <a:ext uri="{FF2B5EF4-FFF2-40B4-BE49-F238E27FC236}">
                <a16:creationId xmlns:a16="http://schemas.microsoft.com/office/drawing/2014/main" id="{82DB9F96-AB92-4C4A-010A-C92DD9261CA4}"/>
              </a:ext>
            </a:extLst>
          </p:cNvPr>
          <p:cNvSpPr>
            <a:spLocks noGrp="1"/>
          </p:cNvSpPr>
          <p:nvPr>
            <p:ph type="body" sz="quarter" idx="10"/>
          </p:nvPr>
        </p:nvSpPr>
        <p:spPr>
          <a:xfrm>
            <a:off x="499653" y="6304836"/>
            <a:ext cx="7705884" cy="410552"/>
          </a:xfrm>
        </p:spPr>
        <p:txBody>
          <a:bodyPr/>
          <a:lstStyle/>
          <a:p>
            <a:r>
              <a:rPr lang="en-US"/>
              <a:t>1. Alterations include fusions, amplifications, and mutations.</a:t>
            </a:r>
            <a:br>
              <a:rPr lang="en-US"/>
            </a:br>
            <a:r>
              <a:rPr lang="en-US"/>
              <a:t>ORR: Objective Response Rate; </a:t>
            </a:r>
            <a:r>
              <a:rPr lang="en-US" err="1"/>
              <a:t>DoR</a:t>
            </a:r>
            <a:r>
              <a:rPr lang="en-US"/>
              <a:t>: Duration of Response; DoT: Duration of Therapy; </a:t>
            </a:r>
            <a:r>
              <a:rPr lang="en-US" err="1"/>
              <a:t>LoT</a:t>
            </a:r>
            <a:r>
              <a:rPr lang="en-US"/>
              <a:t>: Line of Therapy; SoC: Standard of Care.</a:t>
            </a:r>
          </a:p>
          <a:p>
            <a:r>
              <a:rPr lang="en-US"/>
              <a:t>*N=46 response evaluable</a:t>
            </a:r>
            <a:br>
              <a:rPr lang="en-US"/>
            </a:br>
            <a:r>
              <a:rPr lang="en-US"/>
              <a:t>** </a:t>
            </a:r>
            <a:r>
              <a:rPr lang="en-US" err="1"/>
              <a:t>pemi</a:t>
            </a:r>
            <a:r>
              <a:rPr lang="en-US"/>
              <a:t> ESMO GI 2022, </a:t>
            </a:r>
            <a:r>
              <a:rPr lang="en-US" err="1"/>
              <a:t>futi</a:t>
            </a:r>
            <a:r>
              <a:rPr lang="en-US"/>
              <a:t> NEJM 2023</a:t>
            </a:r>
            <a:br>
              <a:rPr lang="en-US"/>
            </a:br>
            <a:r>
              <a:rPr lang="en-US"/>
              <a:t>Refocus preliminary data as of 06/26/2024 ClinicalTrials.gov ID NCT04526106</a:t>
            </a:r>
          </a:p>
          <a:p>
            <a:br>
              <a:rPr lang="en-US"/>
            </a:br>
            <a:endParaRPr lang="en-US"/>
          </a:p>
        </p:txBody>
      </p:sp>
      <p:sp>
        <p:nvSpPr>
          <p:cNvPr id="2" name="Title 2">
            <a:extLst>
              <a:ext uri="{FF2B5EF4-FFF2-40B4-BE49-F238E27FC236}">
                <a16:creationId xmlns:a16="http://schemas.microsoft.com/office/drawing/2014/main" id="{1989B492-E42E-CC17-BD9B-91F0831C104C}"/>
              </a:ext>
            </a:extLst>
          </p:cNvPr>
          <p:cNvSpPr txBox="1">
            <a:spLocks/>
          </p:cNvSpPr>
          <p:nvPr/>
        </p:nvSpPr>
        <p:spPr>
          <a:xfrm>
            <a:off x="548640" y="979293"/>
            <a:ext cx="11402579" cy="392308"/>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pPr>
            <a:r>
              <a:rPr lang="en-US" sz="1800" b="0" err="1">
                <a:solidFill>
                  <a:schemeClr val="tx2"/>
                </a:solidFill>
                <a:latin typeface="Verdana" panose="020B0604030504040204" pitchFamily="34" charset="0"/>
                <a:ea typeface="Verdana" panose="020B0604030504040204" pitchFamily="34" charset="0"/>
                <a:cs typeface="Verdana" panose="020B0604030504040204" pitchFamily="34" charset="0"/>
              </a:rPr>
              <a:t>Lirafugratinib</a:t>
            </a:r>
            <a:r>
              <a:rPr lang="en-US" sz="1800" b="0">
                <a:solidFill>
                  <a:schemeClr val="tx2"/>
                </a:solidFill>
                <a:latin typeface="Verdana" panose="020B0604030504040204" pitchFamily="34" charset="0"/>
                <a:ea typeface="Verdana" panose="020B0604030504040204" pitchFamily="34" charset="0"/>
                <a:cs typeface="Verdana" panose="020B0604030504040204" pitchFamily="34" charset="0"/>
              </a:rPr>
              <a:t> — Strong Data in FGFR2 Fusions CCA and Tumor Agnostic Solid Tumors</a:t>
            </a:r>
          </a:p>
        </p:txBody>
      </p:sp>
      <p:graphicFrame>
        <p:nvGraphicFramePr>
          <p:cNvPr id="7" name="Table 6">
            <a:extLst>
              <a:ext uri="{FF2B5EF4-FFF2-40B4-BE49-F238E27FC236}">
                <a16:creationId xmlns:a16="http://schemas.microsoft.com/office/drawing/2014/main" id="{722FA55E-0DF9-AF43-393B-71077DE58DAB}"/>
              </a:ext>
            </a:extLst>
          </p:cNvPr>
          <p:cNvGraphicFramePr>
            <a:graphicFrameLocks noGrp="1"/>
          </p:cNvGraphicFramePr>
          <p:nvPr>
            <p:extLst>
              <p:ext uri="{D42A27DB-BD31-4B8C-83A1-F6EECF244321}">
                <p14:modId xmlns:p14="http://schemas.microsoft.com/office/powerpoint/2010/main" val="4091329523"/>
              </p:ext>
            </p:extLst>
          </p:nvPr>
        </p:nvGraphicFramePr>
        <p:xfrm>
          <a:off x="1996437" y="1836884"/>
          <a:ext cx="9525448" cy="2092446"/>
        </p:xfrm>
        <a:graphic>
          <a:graphicData uri="http://schemas.openxmlformats.org/drawingml/2006/table">
            <a:tbl>
              <a:tblPr firstRow="1" bandRow="1">
                <a:tableStyleId>{5C22544A-7EE6-4342-B048-85BDC9FD1C3A}</a:tableStyleId>
              </a:tblPr>
              <a:tblGrid>
                <a:gridCol w="4038603">
                  <a:extLst>
                    <a:ext uri="{9D8B030D-6E8A-4147-A177-3AD203B41FA5}">
                      <a16:colId xmlns:a16="http://schemas.microsoft.com/office/drawing/2014/main" val="3341455912"/>
                    </a:ext>
                  </a:extLst>
                </a:gridCol>
                <a:gridCol w="2788920">
                  <a:extLst>
                    <a:ext uri="{9D8B030D-6E8A-4147-A177-3AD203B41FA5}">
                      <a16:colId xmlns:a16="http://schemas.microsoft.com/office/drawing/2014/main" val="826601222"/>
                    </a:ext>
                  </a:extLst>
                </a:gridCol>
                <a:gridCol w="2697925">
                  <a:extLst>
                    <a:ext uri="{9D8B030D-6E8A-4147-A177-3AD203B41FA5}">
                      <a16:colId xmlns:a16="http://schemas.microsoft.com/office/drawing/2014/main" val="1573448102"/>
                    </a:ext>
                  </a:extLst>
                </a:gridCol>
              </a:tblGrid>
              <a:tr h="297941">
                <a:tc>
                  <a:txBody>
                    <a:bodyPr/>
                    <a:lstStyle/>
                    <a:p>
                      <a:endParaRPr lang="en-US" sz="1400">
                        <a:latin typeface="Verdana" panose="020B0604030504040204" pitchFamily="34" charset="0"/>
                        <a:ea typeface="Verdana" panose="020B060403050404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latin typeface="Verdana"/>
                          <a:ea typeface="Verdana"/>
                        </a:rPr>
                        <a:t>Cam + </a:t>
                      </a:r>
                      <a:r>
                        <a:rPr lang="en-US" sz="1200" err="1">
                          <a:latin typeface="Verdana"/>
                          <a:ea typeface="Verdana"/>
                        </a:rPr>
                        <a:t>Rivo</a:t>
                      </a:r>
                      <a:r>
                        <a:rPr lang="en-US" sz="1200">
                          <a:latin typeface="Verdana"/>
                          <a:ea typeface="Verdana"/>
                        </a:rPr>
                        <a:t> (n=272)</a:t>
                      </a:r>
                    </a:p>
                  </a:txBody>
                  <a:tcPr>
                    <a:lnL w="12700" cmpd="sng">
                      <a:noFill/>
                    </a:lnL>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200">
                          <a:latin typeface="Verdana"/>
                          <a:ea typeface="Verdana"/>
                        </a:rPr>
                        <a:t>Sorafenib (n=269)</a:t>
                      </a:r>
                    </a:p>
                  </a:txBody>
                  <a:tcP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040381268"/>
                  </a:ext>
                </a:extLst>
              </a:tr>
              <a:tr h="297941">
                <a:tc>
                  <a:txBody>
                    <a:bodyPr/>
                    <a:lstStyle/>
                    <a:p>
                      <a:r>
                        <a:rPr lang="en-US" sz="1100" b="1">
                          <a:solidFill>
                            <a:schemeClr val="tx2"/>
                          </a:solidFill>
                          <a:latin typeface="Verdana"/>
                          <a:ea typeface="Verdana"/>
                        </a:rPr>
                        <a:t>N</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algn="ctr"/>
                      <a:r>
                        <a:rPr lang="en-US" sz="1100" b="0">
                          <a:solidFill>
                            <a:schemeClr val="tx2"/>
                          </a:solidFill>
                          <a:latin typeface="Verdana"/>
                          <a:ea typeface="Verdana"/>
                        </a:rPr>
                        <a:t>116</a:t>
                      </a:r>
                    </a:p>
                  </a:txBody>
                  <a:tcP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tx2"/>
                          </a:solidFill>
                          <a:latin typeface="Verdana"/>
                          <a:ea typeface="Verdana"/>
                        </a:rPr>
                        <a:t>47*</a:t>
                      </a:r>
                    </a:p>
                  </a:txBody>
                  <a:tcP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60870630"/>
                  </a:ext>
                </a:extLst>
              </a:tr>
              <a:tr h="297941">
                <a:tc>
                  <a:txBody>
                    <a:bodyPr/>
                    <a:lstStyle/>
                    <a:p>
                      <a:r>
                        <a:rPr lang="en-US" sz="1100" b="1">
                          <a:solidFill>
                            <a:schemeClr val="tx2"/>
                          </a:solidFill>
                          <a:latin typeface="Verdana"/>
                          <a:ea typeface="Verdana"/>
                        </a:rPr>
                        <a:t>ORR, n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algn="ctr"/>
                      <a:r>
                        <a:rPr lang="en-US" sz="1100" b="0">
                          <a:solidFill>
                            <a:schemeClr val="tx2"/>
                          </a:solidFill>
                          <a:latin typeface="Verdana"/>
                          <a:ea typeface="Verdana"/>
                        </a:rPr>
                        <a:t>60 (52%)</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tx2"/>
                          </a:solidFill>
                          <a:latin typeface="Verdana"/>
                          <a:ea typeface="Verdana"/>
                        </a:rPr>
                        <a:t>17 (37%)</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109205131"/>
                  </a:ext>
                </a:extLst>
              </a:tr>
              <a:tr h="297941">
                <a:tc>
                  <a:txBody>
                    <a:bodyPr/>
                    <a:lstStyle/>
                    <a:p>
                      <a:r>
                        <a:rPr lang="en-US" sz="1100" b="1" err="1">
                          <a:solidFill>
                            <a:schemeClr val="tx2"/>
                          </a:solidFill>
                          <a:latin typeface="Verdana"/>
                          <a:ea typeface="Verdana"/>
                        </a:rPr>
                        <a:t>DoR</a:t>
                      </a:r>
                      <a:r>
                        <a:rPr lang="en-US" sz="1100" b="1">
                          <a:solidFill>
                            <a:schemeClr val="tx2"/>
                          </a:solidFill>
                          <a:latin typeface="Verdana"/>
                          <a:ea typeface="Verdana"/>
                        </a:rPr>
                        <a:t>, median months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algn="ctr"/>
                      <a:r>
                        <a:rPr lang="en-US" sz="1100" b="0">
                          <a:solidFill>
                            <a:schemeClr val="tx2"/>
                          </a:solidFill>
                          <a:latin typeface="Verdana"/>
                          <a:ea typeface="Verdana"/>
                        </a:rPr>
                        <a:t>9.2</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tx2"/>
                          </a:solidFill>
                          <a:latin typeface="Verdana"/>
                          <a:ea typeface="Verdana"/>
                        </a:rPr>
                        <a:t>7.3</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72948130"/>
                  </a:ext>
                </a:extLst>
              </a:tr>
              <a:tr h="29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DoT, median months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9.2</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3.7</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4186898515"/>
                  </a:ext>
                </a:extLst>
              </a:tr>
              <a:tr h="29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Prior </a:t>
                      </a:r>
                      <a:r>
                        <a:rPr lang="en-US" sz="1100" b="1" err="1">
                          <a:solidFill>
                            <a:schemeClr val="tx2"/>
                          </a:solidFill>
                          <a:latin typeface="Verdana"/>
                          <a:ea typeface="Verdana"/>
                        </a:rPr>
                        <a:t>LoT</a:t>
                      </a:r>
                      <a:r>
                        <a:rPr lang="en-US" sz="1100" b="1">
                          <a:solidFill>
                            <a:schemeClr val="tx2"/>
                          </a:solidFill>
                          <a:latin typeface="Verdana"/>
                          <a:ea typeface="Verdana"/>
                        </a:rPr>
                        <a:t>, median</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algn="ctr"/>
                      <a:r>
                        <a:rPr lang="en-US" sz="1100" b="0">
                          <a:solidFill>
                            <a:schemeClr val="tx2"/>
                          </a:solidFill>
                          <a:latin typeface="Verdana"/>
                          <a:ea typeface="Verdana"/>
                        </a:rPr>
                        <a:t>1</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tx2"/>
                          </a:solidFill>
                          <a:latin typeface="Verdana"/>
                          <a:ea typeface="Verdana"/>
                        </a:rPr>
                        <a:t>2</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52956776"/>
                  </a:ext>
                </a:extLst>
              </a:tr>
              <a:tr h="29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OS, median months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20000"/>
                        <a:lumOff val="80000"/>
                      </a:schemeClr>
                    </a:solidFill>
                  </a:tcPr>
                </a:tc>
                <a:tc>
                  <a:txBody>
                    <a:bodyPr/>
                    <a:lstStyle/>
                    <a:p>
                      <a:pPr algn="ctr"/>
                      <a:r>
                        <a:rPr lang="en-US" sz="1100" b="0">
                          <a:solidFill>
                            <a:schemeClr val="tx2"/>
                          </a:solidFill>
                          <a:latin typeface="Verdana"/>
                          <a:ea typeface="Verdana"/>
                        </a:rPr>
                        <a:t>25.4</a:t>
                      </a:r>
                    </a:p>
                  </a:txBody>
                  <a:tcPr>
                    <a:lnT w="12700" cap="flat" cmpd="sng" algn="ctr">
                      <a:solidFill>
                        <a:schemeClr val="accent4"/>
                      </a:solidFill>
                      <a:prstDash val="solid"/>
                      <a:round/>
                      <a:headEnd type="none" w="med" len="med"/>
                      <a:tailEnd type="none" w="med" len="med"/>
                    </a:lnT>
                    <a:solidFill>
                      <a:schemeClr val="bg1"/>
                    </a:solidFill>
                  </a:tcPr>
                </a:tc>
                <a:tc>
                  <a:txBody>
                    <a:bodyPr/>
                    <a:lstStyle/>
                    <a:p>
                      <a:pPr algn="ctr"/>
                      <a:r>
                        <a:rPr lang="en-US" sz="1100" b="0">
                          <a:solidFill>
                            <a:schemeClr val="tx2"/>
                          </a:solidFill>
                          <a:latin typeface="Verdana"/>
                          <a:ea typeface="Verdana"/>
                        </a:rPr>
                        <a:t>13.6</a:t>
                      </a:r>
                    </a:p>
                  </a:txBody>
                  <a:tcP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995152946"/>
                  </a:ext>
                </a:extLst>
              </a:tr>
            </a:tbl>
          </a:graphicData>
        </a:graphic>
      </p:graphicFrame>
      <p:sp>
        <p:nvSpPr>
          <p:cNvPr id="8" name="Rounded Rectangle 27">
            <a:extLst>
              <a:ext uri="{FF2B5EF4-FFF2-40B4-BE49-F238E27FC236}">
                <a16:creationId xmlns:a16="http://schemas.microsoft.com/office/drawing/2014/main" id="{DB32778C-5477-067E-E8AB-27501D180C5A}"/>
              </a:ext>
            </a:extLst>
          </p:cNvPr>
          <p:cNvSpPr/>
          <p:nvPr/>
        </p:nvSpPr>
        <p:spPr>
          <a:xfrm flipH="1">
            <a:off x="8817807" y="1712346"/>
            <a:ext cx="2704075" cy="432929"/>
          </a:xfrm>
          <a:prstGeom prst="round2Same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Tumor Agnostic FGFR2 Fusions</a:t>
            </a:r>
            <a:br>
              <a:rPr kumimoji="0" lang="en-US"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br>
            <a:r>
              <a:rPr kumimoji="0" lang="en-US"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(Excluding CCA)</a:t>
            </a:r>
            <a:endParaRPr kumimoji="0" lang="en-CN"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9" name="Rounded Rectangle 28">
            <a:extLst>
              <a:ext uri="{FF2B5EF4-FFF2-40B4-BE49-F238E27FC236}">
                <a16:creationId xmlns:a16="http://schemas.microsoft.com/office/drawing/2014/main" id="{8EFE2447-D6DF-C3F3-CAE8-F7143D8307AE}"/>
              </a:ext>
            </a:extLst>
          </p:cNvPr>
          <p:cNvSpPr/>
          <p:nvPr/>
        </p:nvSpPr>
        <p:spPr>
          <a:xfrm>
            <a:off x="6019800" y="1709747"/>
            <a:ext cx="2798006" cy="435404"/>
          </a:xfrm>
          <a:prstGeom prst="round2SameRect">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CCA FGFR2 Fusions</a:t>
            </a:r>
            <a:endPar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CD1B726-EB4C-6BF1-8DA4-AF0BBA960D4A}"/>
              </a:ext>
            </a:extLst>
          </p:cNvPr>
          <p:cNvCxnSpPr>
            <a:cxnSpLocks/>
          </p:cNvCxnSpPr>
          <p:nvPr/>
        </p:nvCxnSpPr>
        <p:spPr>
          <a:xfrm>
            <a:off x="1996437" y="2141104"/>
            <a:ext cx="952544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283A8F28-8538-61FA-77E7-3E16949010FD}"/>
              </a:ext>
            </a:extLst>
          </p:cNvPr>
          <p:cNvSpPr txBox="1">
            <a:spLocks/>
          </p:cNvSpPr>
          <p:nvPr/>
        </p:nvSpPr>
        <p:spPr>
          <a:xfrm>
            <a:off x="548641" y="1742086"/>
            <a:ext cx="2026118" cy="29605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rPr>
              <a:t>INDICATIONS:</a:t>
            </a:r>
          </a:p>
        </p:txBody>
      </p:sp>
      <p:sp>
        <p:nvSpPr>
          <p:cNvPr id="16" name="Rounded Rectangle 15">
            <a:extLst>
              <a:ext uri="{FF2B5EF4-FFF2-40B4-BE49-F238E27FC236}">
                <a16:creationId xmlns:a16="http://schemas.microsoft.com/office/drawing/2014/main" id="{11D0E6D9-0CF6-9041-33E8-B8C87510C1A4}"/>
              </a:ext>
            </a:extLst>
          </p:cNvPr>
          <p:cNvSpPr/>
          <p:nvPr/>
        </p:nvSpPr>
        <p:spPr>
          <a:xfrm>
            <a:off x="499652" y="2141104"/>
            <a:ext cx="1374867" cy="1788226"/>
          </a:xfrm>
          <a:prstGeom prst="roundRect">
            <a:avLst>
              <a:gd name="adj" fmla="val 779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200" b="1">
                <a:latin typeface="Verdana" panose="020B0604030504040204" pitchFamily="34" charset="0"/>
                <a:ea typeface="Verdana" panose="020B0604030504040204" pitchFamily="34" charset="0"/>
                <a:cs typeface="Verdana" panose="020B0604030504040204" pitchFamily="34" charset="0"/>
              </a:rPr>
              <a:t> </a:t>
            </a:r>
            <a:r>
              <a:rPr lang="en-US" sz="1200" b="1" err="1">
                <a:latin typeface="Verdana" panose="020B0604030504040204" pitchFamily="34" charset="0"/>
                <a:ea typeface="Verdana" panose="020B0604030504040204" pitchFamily="34" charset="0"/>
                <a:cs typeface="Verdana" panose="020B0604030504040204" pitchFamily="34" charset="0"/>
              </a:rPr>
              <a:t>Lirafugratinb</a:t>
            </a:r>
            <a:endParaRPr lang="en-US" sz="1200" b="1">
              <a:latin typeface="Verdana" panose="020B0604030504040204" pitchFamily="34" charset="0"/>
              <a:ea typeface="Verdana" panose="020B0604030504040204" pitchFamily="34" charset="0"/>
              <a:cs typeface="Verdana" panose="020B0604030504040204" pitchFamily="34" charset="0"/>
            </a:endParaRPr>
          </a:p>
          <a:p>
            <a:pPr algn="ctr"/>
            <a:br>
              <a:rPr lang="en-US" sz="1200" b="1">
                <a:latin typeface="Verdana" panose="020B0604030504040204" pitchFamily="34" charset="0"/>
                <a:ea typeface="Verdana" panose="020B0604030504040204" pitchFamily="34" charset="0"/>
                <a:cs typeface="Verdana" panose="020B0604030504040204" pitchFamily="34" charset="0"/>
              </a:rPr>
            </a:br>
            <a:r>
              <a:rPr lang="en-US" sz="1200" b="1">
                <a:latin typeface="Verdana" panose="020B0604030504040204" pitchFamily="34" charset="0"/>
                <a:ea typeface="Verdana" panose="020B0604030504040204" pitchFamily="34" charset="0"/>
                <a:cs typeface="Verdana" panose="020B0604030504040204" pitchFamily="34" charset="0"/>
              </a:rPr>
              <a:t>(2L)</a:t>
            </a:r>
          </a:p>
        </p:txBody>
      </p:sp>
      <p:graphicFrame>
        <p:nvGraphicFramePr>
          <p:cNvPr id="18" name="Table 17">
            <a:extLst>
              <a:ext uri="{FF2B5EF4-FFF2-40B4-BE49-F238E27FC236}">
                <a16:creationId xmlns:a16="http://schemas.microsoft.com/office/drawing/2014/main" id="{0DEC34E3-BB45-83A3-A572-9B6F988BB926}"/>
              </a:ext>
            </a:extLst>
          </p:cNvPr>
          <p:cNvGraphicFramePr>
            <a:graphicFrameLocks noGrp="1"/>
          </p:cNvGraphicFramePr>
          <p:nvPr>
            <p:extLst>
              <p:ext uri="{D42A27DB-BD31-4B8C-83A1-F6EECF244321}">
                <p14:modId xmlns:p14="http://schemas.microsoft.com/office/powerpoint/2010/main" val="981241713"/>
              </p:ext>
            </p:extLst>
          </p:nvPr>
        </p:nvGraphicFramePr>
        <p:xfrm>
          <a:off x="1996437" y="4030394"/>
          <a:ext cx="9525448" cy="1489705"/>
        </p:xfrm>
        <a:graphic>
          <a:graphicData uri="http://schemas.openxmlformats.org/drawingml/2006/table">
            <a:tbl>
              <a:tblPr firstRow="1" bandRow="1">
                <a:tableStyleId>{5C22544A-7EE6-4342-B048-85BDC9FD1C3A}</a:tableStyleId>
              </a:tblPr>
              <a:tblGrid>
                <a:gridCol w="4038603">
                  <a:extLst>
                    <a:ext uri="{9D8B030D-6E8A-4147-A177-3AD203B41FA5}">
                      <a16:colId xmlns:a16="http://schemas.microsoft.com/office/drawing/2014/main" val="3341455912"/>
                    </a:ext>
                  </a:extLst>
                </a:gridCol>
                <a:gridCol w="2788920">
                  <a:extLst>
                    <a:ext uri="{9D8B030D-6E8A-4147-A177-3AD203B41FA5}">
                      <a16:colId xmlns:a16="http://schemas.microsoft.com/office/drawing/2014/main" val="826601222"/>
                    </a:ext>
                  </a:extLst>
                </a:gridCol>
                <a:gridCol w="2697925">
                  <a:extLst>
                    <a:ext uri="{9D8B030D-6E8A-4147-A177-3AD203B41FA5}">
                      <a16:colId xmlns:a16="http://schemas.microsoft.com/office/drawing/2014/main" val="1573448102"/>
                    </a:ext>
                  </a:extLst>
                </a:gridCol>
              </a:tblGrid>
              <a:tr h="297941">
                <a:tc>
                  <a:txBody>
                    <a:bodyPr/>
                    <a:lstStyle/>
                    <a:p>
                      <a:r>
                        <a:rPr lang="en-US" sz="1100" b="1">
                          <a:solidFill>
                            <a:schemeClr val="tx2"/>
                          </a:solidFill>
                          <a:latin typeface="Verdana"/>
                          <a:ea typeface="Verdana"/>
                        </a:rPr>
                        <a:t>Regimen(s)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alpha val="19932"/>
                      </a:schemeClr>
                    </a:solidFill>
                  </a:tcPr>
                </a:tc>
                <a:tc>
                  <a:txBody>
                    <a:bodyPr/>
                    <a:lstStyle/>
                    <a:p>
                      <a:pPr algn="ctr"/>
                      <a:r>
                        <a:rPr lang="en-US" sz="1100" b="0" i="1" err="1">
                          <a:solidFill>
                            <a:schemeClr val="tx2"/>
                          </a:solidFill>
                          <a:latin typeface="Verdana"/>
                          <a:ea typeface="Verdana"/>
                        </a:rPr>
                        <a:t>Pemigatinib</a:t>
                      </a:r>
                      <a:r>
                        <a:rPr lang="en-US" sz="1100" b="0" i="1">
                          <a:solidFill>
                            <a:schemeClr val="tx2"/>
                          </a:solidFill>
                          <a:latin typeface="Verdana"/>
                          <a:ea typeface="Verdana"/>
                        </a:rPr>
                        <a:t>, </a:t>
                      </a:r>
                      <a:r>
                        <a:rPr lang="en-US" sz="1100" b="0" i="1" err="1">
                          <a:solidFill>
                            <a:schemeClr val="tx2"/>
                          </a:solidFill>
                          <a:latin typeface="Verdana"/>
                          <a:ea typeface="Verdana"/>
                        </a:rPr>
                        <a:t>futibatinib</a:t>
                      </a:r>
                      <a:endParaRPr lang="en-US" sz="1100" b="0" i="1">
                        <a:solidFill>
                          <a:schemeClr val="tx2"/>
                        </a:solidFill>
                        <a:latin typeface="Verdana"/>
                        <a:ea typeface="Verdana"/>
                      </a:endParaRPr>
                    </a:p>
                  </a:txBody>
                  <a:tcP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i="1">
                          <a:solidFill>
                            <a:schemeClr val="tx2"/>
                          </a:solidFill>
                          <a:latin typeface="Verdana"/>
                          <a:ea typeface="Verdana"/>
                        </a:rPr>
                        <a:t>No Standard of Care</a:t>
                      </a:r>
                    </a:p>
                  </a:txBody>
                  <a:tcP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60870630"/>
                  </a:ext>
                </a:extLst>
              </a:tr>
              <a:tr h="297941">
                <a:tc>
                  <a:txBody>
                    <a:bodyPr/>
                    <a:lstStyle/>
                    <a:p>
                      <a:r>
                        <a:rPr lang="en-US" sz="1100" b="1">
                          <a:solidFill>
                            <a:schemeClr val="tx2"/>
                          </a:solidFill>
                          <a:latin typeface="Verdana"/>
                          <a:ea typeface="Verdana"/>
                        </a:rPr>
                        <a:t>ORR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alpha val="19932"/>
                      </a:schemeClr>
                    </a:solidFill>
                  </a:tcPr>
                </a:tc>
                <a:tc>
                  <a:txBody>
                    <a:bodyPr/>
                    <a:lstStyle/>
                    <a:p>
                      <a:pPr algn="ctr"/>
                      <a:r>
                        <a:rPr lang="en-US" sz="1100" b="0">
                          <a:solidFill>
                            <a:schemeClr val="tx2"/>
                          </a:solidFill>
                          <a:latin typeface="Verdana"/>
                          <a:ea typeface="Verdana"/>
                        </a:rPr>
                        <a:t>36 – 42%</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tx2"/>
                          </a:solidFill>
                          <a:latin typeface="Verdana"/>
                          <a:ea typeface="Verdana"/>
                        </a:rPr>
                        <a:t>—</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109205131"/>
                  </a:ext>
                </a:extLst>
              </a:tr>
              <a:tr h="297941">
                <a:tc>
                  <a:txBody>
                    <a:bodyPr/>
                    <a:lstStyle/>
                    <a:p>
                      <a:r>
                        <a:rPr lang="en-US" sz="1100" b="1" err="1">
                          <a:solidFill>
                            <a:schemeClr val="tx2"/>
                          </a:solidFill>
                          <a:latin typeface="Verdana"/>
                          <a:ea typeface="Verdana"/>
                        </a:rPr>
                        <a:t>DoR</a:t>
                      </a:r>
                      <a:r>
                        <a:rPr lang="en-US" sz="1100" b="1">
                          <a:solidFill>
                            <a:schemeClr val="tx2"/>
                          </a:solidFill>
                          <a:latin typeface="Verdana"/>
                          <a:ea typeface="Verdana"/>
                        </a:rPr>
                        <a:t>, median months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alpha val="19932"/>
                      </a:schemeClr>
                    </a:solidFill>
                  </a:tcPr>
                </a:tc>
                <a:tc>
                  <a:txBody>
                    <a:bodyPr/>
                    <a:lstStyle/>
                    <a:p>
                      <a:pPr algn="ctr"/>
                      <a:r>
                        <a:rPr lang="en-US" sz="1100" b="0">
                          <a:solidFill>
                            <a:schemeClr val="tx2"/>
                          </a:solidFill>
                          <a:latin typeface="Verdana"/>
                          <a:ea typeface="Verdana"/>
                        </a:rPr>
                        <a:t>9.1 – 9.7</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tx2"/>
                          </a:solidFill>
                          <a:latin typeface="Verdana"/>
                          <a:ea typeface="Verdana"/>
                        </a:rPr>
                        <a:t>—</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72948130"/>
                  </a:ext>
                </a:extLst>
              </a:tr>
              <a:tr h="29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Prior </a:t>
                      </a:r>
                      <a:r>
                        <a:rPr lang="en-US" sz="1100" b="1" err="1">
                          <a:solidFill>
                            <a:schemeClr val="tx2"/>
                          </a:solidFill>
                          <a:latin typeface="Verdana"/>
                          <a:ea typeface="Verdana"/>
                        </a:rPr>
                        <a:t>LoT</a:t>
                      </a:r>
                      <a:r>
                        <a:rPr lang="en-US" sz="1100" b="1">
                          <a:solidFill>
                            <a:schemeClr val="tx2"/>
                          </a:solidFill>
                          <a:latin typeface="Verdana"/>
                          <a:ea typeface="Verdana"/>
                        </a:rPr>
                        <a:t>, median</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alpha val="19932"/>
                      </a:schemeClr>
                    </a:solidFill>
                  </a:tcPr>
                </a:tc>
                <a:tc>
                  <a:txBody>
                    <a:bodyPr/>
                    <a:lstStyle/>
                    <a:p>
                      <a:pPr algn="ctr"/>
                      <a:r>
                        <a:rPr lang="en-US" sz="1100" b="0">
                          <a:solidFill>
                            <a:schemeClr val="tx2"/>
                          </a:solidFill>
                          <a:latin typeface="Verdana"/>
                          <a:ea typeface="Verdana"/>
                        </a:rPr>
                        <a:t>≥1</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tx2"/>
                          </a:solidFill>
                          <a:latin typeface="Verdana"/>
                          <a:ea typeface="Verdana"/>
                        </a:rPr>
                        <a:t>—</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52956776"/>
                  </a:ext>
                </a:extLst>
              </a:tr>
              <a:tr h="29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OS, median months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alpha val="19932"/>
                      </a:schemeClr>
                    </a:solidFill>
                  </a:tcPr>
                </a:tc>
                <a:tc>
                  <a:txBody>
                    <a:bodyPr/>
                    <a:lstStyle/>
                    <a:p>
                      <a:pPr algn="ctr"/>
                      <a:r>
                        <a:rPr lang="en-US" sz="1100" b="0">
                          <a:solidFill>
                            <a:schemeClr val="tx2"/>
                          </a:solidFill>
                          <a:latin typeface="Verdana"/>
                          <a:ea typeface="Verdana"/>
                        </a:rPr>
                        <a:t>17.5 – 21.7**</a:t>
                      </a:r>
                    </a:p>
                  </a:txBody>
                  <a:tcPr>
                    <a:lnT w="12700" cap="flat" cmpd="sng" algn="ctr">
                      <a:solidFill>
                        <a:schemeClr val="accent4"/>
                      </a:solidFill>
                      <a:prstDash val="solid"/>
                      <a:round/>
                      <a:headEnd type="none" w="med" len="med"/>
                      <a:tailEnd type="none" w="med" len="med"/>
                    </a:lnT>
                    <a:solidFill>
                      <a:schemeClr val="bg1"/>
                    </a:solidFill>
                  </a:tcPr>
                </a:tc>
                <a:tc>
                  <a:txBody>
                    <a:bodyPr/>
                    <a:lstStyle/>
                    <a:p>
                      <a:pPr algn="ctr"/>
                      <a:r>
                        <a:rPr lang="en-US" sz="1100" b="0">
                          <a:solidFill>
                            <a:schemeClr val="tx2"/>
                          </a:solidFill>
                          <a:latin typeface="Verdana"/>
                          <a:ea typeface="Verdana"/>
                        </a:rPr>
                        <a:t>—</a:t>
                      </a:r>
                    </a:p>
                  </a:txBody>
                  <a:tcPr>
                    <a:lnT w="12700"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995152946"/>
                  </a:ext>
                </a:extLst>
              </a:tr>
            </a:tbl>
          </a:graphicData>
        </a:graphic>
      </p:graphicFrame>
      <p:sp>
        <p:nvSpPr>
          <p:cNvPr id="19" name="Rounded Rectangle 18">
            <a:extLst>
              <a:ext uri="{FF2B5EF4-FFF2-40B4-BE49-F238E27FC236}">
                <a16:creationId xmlns:a16="http://schemas.microsoft.com/office/drawing/2014/main" id="{16B0F768-CB9E-D94C-B621-032349CC9A3F}"/>
              </a:ext>
            </a:extLst>
          </p:cNvPr>
          <p:cNvSpPr/>
          <p:nvPr/>
        </p:nvSpPr>
        <p:spPr>
          <a:xfrm>
            <a:off x="499652" y="4015624"/>
            <a:ext cx="1374867" cy="1504263"/>
          </a:xfrm>
          <a:prstGeom prst="roundRect">
            <a:avLst>
              <a:gd name="adj" fmla="val 779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200" b="1">
                <a:latin typeface="Verdana" panose="020B0604030504040204" pitchFamily="34" charset="0"/>
                <a:ea typeface="Verdana" panose="020B0604030504040204" pitchFamily="34" charset="0"/>
                <a:cs typeface="Verdana" panose="020B0604030504040204" pitchFamily="34" charset="0"/>
              </a:rPr>
              <a:t>2L+ SoC</a:t>
            </a:r>
          </a:p>
        </p:txBody>
      </p:sp>
    </p:spTree>
    <p:extLst>
      <p:ext uri="{BB962C8B-B14F-4D97-AF65-F5344CB8AC3E}">
        <p14:creationId xmlns:p14="http://schemas.microsoft.com/office/powerpoint/2010/main" val="138236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D725-FF28-E8E4-3E0F-60B4E4DB551E}"/>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C7888B3D-73DE-A19A-CB16-F36A1F16BFC8}"/>
              </a:ext>
            </a:extLst>
          </p:cNvPr>
          <p:cNvSpPr/>
          <p:nvPr/>
        </p:nvSpPr>
        <p:spPr>
          <a:xfrm>
            <a:off x="2544971" y="475489"/>
            <a:ext cx="9152677" cy="5994872"/>
          </a:xfrm>
          <a:prstGeom prst="roundRect">
            <a:avLst>
              <a:gd name="adj" fmla="val 30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Title 2">
            <a:extLst>
              <a:ext uri="{FF2B5EF4-FFF2-40B4-BE49-F238E27FC236}">
                <a16:creationId xmlns:a16="http://schemas.microsoft.com/office/drawing/2014/main" id="{F47E3B54-0FEA-C761-C423-FD3755FC6BD2}"/>
              </a:ext>
            </a:extLst>
          </p:cNvPr>
          <p:cNvSpPr>
            <a:spLocks noGrp="1"/>
          </p:cNvSpPr>
          <p:nvPr>
            <p:ph type="title"/>
          </p:nvPr>
        </p:nvSpPr>
        <p:spPr>
          <a:xfrm>
            <a:off x="203790" y="552676"/>
            <a:ext cx="2264704" cy="1043896"/>
          </a:xfrm>
        </p:spPr>
        <p:txBody>
          <a:bodyPr/>
          <a:lstStyle/>
          <a:p>
            <a:pPr marL="10795" marR="4445">
              <a:lnSpc>
                <a:spcPct val="96800"/>
              </a:lnSpc>
              <a:spcBef>
                <a:spcPts val="137"/>
              </a:spcBef>
            </a:pPr>
            <a:r>
              <a:rPr lang="en-US" sz="2400" dirty="0">
                <a:solidFill>
                  <a:schemeClr val="accent3"/>
                </a:solidFill>
                <a:latin typeface="Verdana" panose="020B0604030504040204" pitchFamily="34" charset="0"/>
                <a:ea typeface="Verdana" panose="020B0604030504040204" pitchFamily="34" charset="0"/>
                <a:cs typeface="Verdana" panose="020B0604030504040204" pitchFamily="34" charset="0"/>
              </a:rPr>
              <a:t>REFOCUS Trial Results</a:t>
            </a:r>
            <a:br>
              <a:rPr lang="en-US" sz="2000" dirty="0">
                <a:solidFill>
                  <a:schemeClr val="accent3"/>
                </a:solidFill>
                <a:latin typeface="Verdana" panose="020B0604030504040204" pitchFamily="34" charset="0"/>
                <a:ea typeface="Verdana" panose="020B0604030504040204" pitchFamily="34" charset="0"/>
                <a:cs typeface="Verdana" panose="020B0604030504040204" pitchFamily="34" charset="0"/>
              </a:rPr>
            </a:br>
            <a:br>
              <a:rPr lang="en-US" sz="2000" spc="-9" dirty="0">
                <a:solidFill>
                  <a:schemeClr val="accent3"/>
                </a:solidFill>
              </a:rPr>
            </a:br>
            <a:endParaRPr lang="en-US" sz="2000" dirty="0">
              <a:solidFill>
                <a:schemeClr val="accent3"/>
              </a:solidFill>
              <a:ea typeface="Verdana"/>
              <a:cs typeface="Verdana"/>
            </a:endParaRPr>
          </a:p>
        </p:txBody>
      </p:sp>
      <p:sp>
        <p:nvSpPr>
          <p:cNvPr id="7" name="Rectangle 6">
            <a:extLst>
              <a:ext uri="{FF2B5EF4-FFF2-40B4-BE49-F238E27FC236}">
                <a16:creationId xmlns:a16="http://schemas.microsoft.com/office/drawing/2014/main" id="{AA11AC9C-ACDB-B697-8D50-44F10D902A20}"/>
              </a:ext>
            </a:extLst>
          </p:cNvPr>
          <p:cNvSpPr/>
          <p:nvPr/>
        </p:nvSpPr>
        <p:spPr>
          <a:xfrm>
            <a:off x="4643018" y="512517"/>
            <a:ext cx="6291072" cy="345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spc="100">
                <a:latin typeface="Verdana" panose="020B0604030504040204" pitchFamily="34" charset="0"/>
                <a:ea typeface="Verdana" panose="020B0604030504040204" pitchFamily="34" charset="0"/>
                <a:cs typeface="Verdana" panose="020B0604030504040204" pitchFamily="34" charset="0"/>
              </a:rPr>
              <a:t>COMMERCIAL PRODUCTS AVAILABLE OUTSIDE US</a:t>
            </a:r>
          </a:p>
        </p:txBody>
      </p:sp>
      <p:pic>
        <p:nvPicPr>
          <p:cNvPr id="13" name="Picture 12">
            <a:extLst>
              <a:ext uri="{FF2B5EF4-FFF2-40B4-BE49-F238E27FC236}">
                <a16:creationId xmlns:a16="http://schemas.microsoft.com/office/drawing/2014/main" id="{AEFAA9FC-7C40-7834-A2B1-33F159C9D79B}"/>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4" name="Picture 13" descr="Logo, company name&#10;&#10;Description automatically generated">
            <a:extLst>
              <a:ext uri="{FF2B5EF4-FFF2-40B4-BE49-F238E27FC236}">
                <a16:creationId xmlns:a16="http://schemas.microsoft.com/office/drawing/2014/main" id="{D7588F31-7889-98F1-4F0D-AD06ED94901F}"/>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5" name="TextBox 14">
            <a:extLst>
              <a:ext uri="{FF2B5EF4-FFF2-40B4-BE49-F238E27FC236}">
                <a16:creationId xmlns:a16="http://schemas.microsoft.com/office/drawing/2014/main" id="{D63A5808-C460-4696-74CD-348AB5FF694D}"/>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22</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8" name="Table 27">
            <a:extLst>
              <a:ext uri="{FF2B5EF4-FFF2-40B4-BE49-F238E27FC236}">
                <a16:creationId xmlns:a16="http://schemas.microsoft.com/office/drawing/2014/main" id="{4539EDB2-9346-EF72-4834-CD302CFF6D86}"/>
              </a:ext>
            </a:extLst>
          </p:cNvPr>
          <p:cNvGraphicFramePr>
            <a:graphicFrameLocks noGrp="1"/>
          </p:cNvGraphicFramePr>
          <p:nvPr>
            <p:extLst>
              <p:ext uri="{D42A27DB-BD31-4B8C-83A1-F6EECF244321}">
                <p14:modId xmlns:p14="http://schemas.microsoft.com/office/powerpoint/2010/main" val="1726824097"/>
              </p:ext>
            </p:extLst>
          </p:nvPr>
        </p:nvGraphicFramePr>
        <p:xfrm>
          <a:off x="3602954" y="721975"/>
          <a:ext cx="7891312" cy="5312034"/>
        </p:xfrm>
        <a:graphic>
          <a:graphicData uri="http://schemas.openxmlformats.org/drawingml/2006/table">
            <a:tbl>
              <a:tblPr firstRow="1" bandRow="1">
                <a:tableStyleId>{5C22544A-7EE6-4342-B048-85BDC9FD1C3A}</a:tableStyleId>
              </a:tblPr>
              <a:tblGrid>
                <a:gridCol w="1479690">
                  <a:extLst>
                    <a:ext uri="{9D8B030D-6E8A-4147-A177-3AD203B41FA5}">
                      <a16:colId xmlns:a16="http://schemas.microsoft.com/office/drawing/2014/main" val="3341455912"/>
                    </a:ext>
                  </a:extLst>
                </a:gridCol>
                <a:gridCol w="1003047">
                  <a:extLst>
                    <a:ext uri="{9D8B030D-6E8A-4147-A177-3AD203B41FA5}">
                      <a16:colId xmlns:a16="http://schemas.microsoft.com/office/drawing/2014/main" val="425732880"/>
                    </a:ext>
                  </a:extLst>
                </a:gridCol>
                <a:gridCol w="1081715">
                  <a:extLst>
                    <a:ext uri="{9D8B030D-6E8A-4147-A177-3AD203B41FA5}">
                      <a16:colId xmlns:a16="http://schemas.microsoft.com/office/drawing/2014/main" val="3808623615"/>
                    </a:ext>
                  </a:extLst>
                </a:gridCol>
                <a:gridCol w="1081715">
                  <a:extLst>
                    <a:ext uri="{9D8B030D-6E8A-4147-A177-3AD203B41FA5}">
                      <a16:colId xmlns:a16="http://schemas.microsoft.com/office/drawing/2014/main" val="826601222"/>
                    </a:ext>
                  </a:extLst>
                </a:gridCol>
                <a:gridCol w="1081715">
                  <a:extLst>
                    <a:ext uri="{9D8B030D-6E8A-4147-A177-3AD203B41FA5}">
                      <a16:colId xmlns:a16="http://schemas.microsoft.com/office/drawing/2014/main" val="441687602"/>
                    </a:ext>
                  </a:extLst>
                </a:gridCol>
                <a:gridCol w="1081715">
                  <a:extLst>
                    <a:ext uri="{9D8B030D-6E8A-4147-A177-3AD203B41FA5}">
                      <a16:colId xmlns:a16="http://schemas.microsoft.com/office/drawing/2014/main" val="1573448102"/>
                    </a:ext>
                  </a:extLst>
                </a:gridCol>
                <a:gridCol w="1081715">
                  <a:extLst>
                    <a:ext uri="{9D8B030D-6E8A-4147-A177-3AD203B41FA5}">
                      <a16:colId xmlns:a16="http://schemas.microsoft.com/office/drawing/2014/main" val="3444641805"/>
                    </a:ext>
                  </a:extLst>
                </a:gridCol>
              </a:tblGrid>
              <a:tr h="208582">
                <a:tc>
                  <a:txBody>
                    <a:bodyPr/>
                    <a:lstStyle/>
                    <a:p>
                      <a:endParaRPr lang="en-US" sz="1400">
                        <a:latin typeface="Verdana" panose="020B0604030504040204" pitchFamily="34" charset="0"/>
                        <a:ea typeface="Verdana" panose="020B060403050404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latin typeface="Verdana" panose="020B0604030504040204" pitchFamily="34" charset="0"/>
                        <a:ea typeface="Verdana" panose="020B060403050404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Verdana" panose="020B0604030504040204" pitchFamily="34" charset="0"/>
                        <a:ea typeface="Verdana" panose="020B060403050404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a:latin typeface="Verdana"/>
                          <a:ea typeface="Verdana"/>
                        </a:rPr>
                        <a:t>Sorafenib (n=269)</a:t>
                      </a:r>
                    </a:p>
                  </a:txBody>
                  <a:tcPr>
                    <a:lnL w="12700" cmpd="sng">
                      <a:noFill/>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latin typeface="Verdana"/>
                        <a:ea typeface="Verdana"/>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a:latin typeface="Verdana"/>
                          <a:ea typeface="Verdana"/>
                        </a:rPr>
                        <a:t>Sorafenib (n=269)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latin typeface="Verdana"/>
                        <a:ea typeface="Verdana"/>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0381268"/>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Parameter</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gridSpan="2">
                  <a:txBody>
                    <a:bodyPr/>
                    <a:lstStyle/>
                    <a:p>
                      <a:pPr algn="ctr"/>
                      <a:r>
                        <a:rPr lang="en-US" sz="900" b="0">
                          <a:solidFill>
                            <a:schemeClr val="bg1"/>
                          </a:solidFill>
                          <a:latin typeface="Verdana"/>
                          <a:ea typeface="Verdana"/>
                        </a:rPr>
                        <a:t>70 mg QD (N=385)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lumMod val="60000"/>
                        <a:lumOff val="40000"/>
                      </a:schemeClr>
                    </a:solidFill>
                  </a:tcPr>
                </a:tc>
                <a:tc hMerge="1">
                  <a:txBody>
                    <a:bodyPr/>
                    <a:lstStyle/>
                    <a:p>
                      <a:pPr algn="ctr"/>
                      <a:endParaRPr lang="en-US" sz="900" b="1">
                        <a:solidFill>
                          <a:schemeClr val="tx2"/>
                        </a:solidFill>
                        <a:latin typeface="Verdana"/>
                        <a:ea typeface="Verdana"/>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gridSpan="2">
                  <a:txBody>
                    <a:bodyPr/>
                    <a:lstStyle/>
                    <a:p>
                      <a:pPr algn="ctr"/>
                      <a:r>
                        <a:rPr lang="en-US" sz="900" b="0">
                          <a:solidFill>
                            <a:schemeClr val="bg1"/>
                          </a:solidFill>
                          <a:latin typeface="Verdana"/>
                          <a:ea typeface="Verdana"/>
                        </a:rPr>
                        <a:t>20 mg QD (N=103)</a:t>
                      </a:r>
                    </a:p>
                  </a:txBody>
                  <a:tcPr anchor="ct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65000"/>
                      </a:schemeClr>
                    </a:solidFill>
                  </a:tcPr>
                </a:tc>
                <a:tc hMerge="1">
                  <a:txBody>
                    <a:bodyPr/>
                    <a:lstStyle/>
                    <a:p>
                      <a:endParaRPr/>
                    </a:p>
                  </a:txBody>
                  <a:tcPr anchor="ct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65000"/>
                      </a:schemeClr>
                    </a:solidFill>
                  </a:tcPr>
                </a:tc>
                <a:tc gridSpan="2">
                  <a:txBody>
                    <a:bodyPr/>
                    <a:lstStyle/>
                    <a:p>
                      <a:pPr algn="ctr"/>
                      <a:r>
                        <a:rPr lang="en-US" sz="900" b="0">
                          <a:solidFill>
                            <a:schemeClr val="bg1"/>
                          </a:solidFill>
                          <a:latin typeface="Verdana"/>
                          <a:ea typeface="Verdana"/>
                        </a:rPr>
                        <a:t>13.5 mg QD 2 </a:t>
                      </a:r>
                      <a:r>
                        <a:rPr lang="en-US" sz="900" b="0" err="1">
                          <a:solidFill>
                            <a:schemeClr val="bg1"/>
                          </a:solidFill>
                          <a:latin typeface="Verdana"/>
                          <a:ea typeface="Verdana"/>
                        </a:rPr>
                        <a:t>wks</a:t>
                      </a:r>
                      <a:r>
                        <a:rPr lang="en-US" sz="900" b="0">
                          <a:solidFill>
                            <a:schemeClr val="bg1"/>
                          </a:solidFill>
                          <a:latin typeface="Verdana"/>
                          <a:ea typeface="Verdana"/>
                        </a:rPr>
                        <a:t> on / 1 </a:t>
                      </a:r>
                      <a:r>
                        <a:rPr lang="en-US" sz="900" b="0" err="1">
                          <a:solidFill>
                            <a:schemeClr val="bg1"/>
                          </a:solidFill>
                          <a:latin typeface="Verdana"/>
                          <a:ea typeface="Verdana"/>
                        </a:rPr>
                        <a:t>wk</a:t>
                      </a:r>
                      <a:r>
                        <a:rPr lang="en-US" sz="900" b="0">
                          <a:solidFill>
                            <a:schemeClr val="bg1"/>
                          </a:solidFill>
                          <a:latin typeface="Verdana"/>
                          <a:ea typeface="Verdana"/>
                        </a:rPr>
                        <a:t> off (N=146)</a:t>
                      </a:r>
                    </a:p>
                  </a:txBody>
                  <a:tcPr anchor="ct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65000"/>
                      </a:schemeClr>
                    </a:solidFill>
                  </a:tcPr>
                </a:tc>
                <a:tc hMerge="1">
                  <a:txBody>
                    <a:bodyPr/>
                    <a:lstStyle/>
                    <a:p>
                      <a:endParaRPr/>
                    </a:p>
                  </a:txBody>
                  <a:tcPr anchor="ct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23883429"/>
                  </a:ext>
                </a:extLst>
              </a:tr>
              <a:tr h="269442">
                <a:tc>
                  <a:txBody>
                    <a:bodyPr/>
                    <a:lstStyle/>
                    <a:p>
                      <a:r>
                        <a:rPr lang="en-US" sz="900" b="1">
                          <a:solidFill>
                            <a:schemeClr val="tx2"/>
                          </a:solidFill>
                          <a:latin typeface="Verdana"/>
                          <a:ea typeface="Verdana"/>
                        </a:rPr>
                        <a:t>Grade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1">
                          <a:solidFill>
                            <a:schemeClr val="tx2"/>
                          </a:solidFill>
                          <a:latin typeface="Verdana"/>
                          <a:ea typeface="Verdana"/>
                        </a:rPr>
                        <a:t>Any</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algn="ctr"/>
                      <a:r>
                        <a:rPr lang="en-US" sz="900" b="1">
                          <a:solidFill>
                            <a:schemeClr val="tx2"/>
                          </a:solidFill>
                          <a:latin typeface="Verdana"/>
                          <a:ea typeface="Verdana"/>
                        </a:rPr>
                        <a:t>Gr 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algn="ctr"/>
                      <a:r>
                        <a:rPr lang="en-US" sz="900" b="1">
                          <a:solidFill>
                            <a:schemeClr val="tx2"/>
                          </a:solidFill>
                          <a:latin typeface="Verdana"/>
                          <a:ea typeface="Verdana"/>
                        </a:rPr>
                        <a:t>Any</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85000"/>
                      </a:schemeClr>
                    </a:solidFill>
                  </a:tcPr>
                </a:tc>
                <a:tc>
                  <a:txBody>
                    <a:bodyPr/>
                    <a:lstStyle/>
                    <a:p>
                      <a:pPr algn="ctr"/>
                      <a:r>
                        <a:rPr lang="en-US" sz="900" b="1">
                          <a:solidFill>
                            <a:schemeClr val="tx2"/>
                          </a:solidFill>
                          <a:latin typeface="Verdana"/>
                          <a:ea typeface="Verdana"/>
                        </a:rPr>
                        <a:t>Gr 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85000"/>
                      </a:schemeClr>
                    </a:solidFill>
                  </a:tcPr>
                </a:tc>
                <a:tc>
                  <a:txBody>
                    <a:bodyPr/>
                    <a:lstStyle/>
                    <a:p>
                      <a:pPr algn="ctr"/>
                      <a:r>
                        <a:rPr lang="en-US" sz="900" b="1">
                          <a:solidFill>
                            <a:schemeClr val="tx2"/>
                          </a:solidFill>
                          <a:latin typeface="Verdana"/>
                          <a:ea typeface="Verdana"/>
                        </a:rPr>
                        <a:t>Any</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85000"/>
                      </a:schemeClr>
                    </a:solidFill>
                  </a:tcPr>
                </a:tc>
                <a:tc>
                  <a:txBody>
                    <a:bodyPr/>
                    <a:lstStyle/>
                    <a:p>
                      <a:pPr algn="ctr"/>
                      <a:r>
                        <a:rPr lang="en-US" sz="900" b="1">
                          <a:solidFill>
                            <a:schemeClr val="tx2"/>
                          </a:solidFill>
                          <a:latin typeface="Verdana"/>
                          <a:ea typeface="Verdana"/>
                        </a:rPr>
                        <a:t>Gr 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60870630"/>
                  </a:ext>
                </a:extLst>
              </a:tr>
              <a:tr h="269442">
                <a:tc>
                  <a:txBody>
                    <a:bodyPr/>
                    <a:lstStyle/>
                    <a:p>
                      <a:r>
                        <a:rPr lang="en-US" sz="900" b="1">
                          <a:solidFill>
                            <a:schemeClr val="tx2"/>
                          </a:solidFill>
                          <a:latin typeface="Verdana"/>
                          <a:ea typeface="Verdana"/>
                        </a:rPr>
                        <a:t>Any</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100%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62%</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100%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77% (5% Gr 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NR</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64%</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109205131"/>
                  </a:ext>
                </a:extLst>
              </a:tr>
              <a:tr h="269442">
                <a:tc>
                  <a:txBody>
                    <a:bodyPr/>
                    <a:lstStyle/>
                    <a:p>
                      <a:r>
                        <a:rPr lang="en-US" sz="900" b="1">
                          <a:solidFill>
                            <a:schemeClr val="tx2"/>
                          </a:solidFill>
                          <a:latin typeface="Verdana"/>
                          <a:ea typeface="Verdana"/>
                        </a:rPr>
                        <a:t>Nail toxicities</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73%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7.5%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47%</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2%</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≥43%</a:t>
                      </a:r>
                      <a:r>
                        <a:rPr lang="en-US" sz="900" b="0" baseline="30000">
                          <a:solidFill>
                            <a:schemeClr val="tx2"/>
                          </a:solidFill>
                          <a:latin typeface="Verdana"/>
                          <a:ea typeface="Verdana"/>
                        </a:rPr>
                        <a:t>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900" b="0">
                          <a:solidFill>
                            <a:schemeClr val="tx2"/>
                          </a:solidFill>
                          <a:latin typeface="Verdana"/>
                          <a:ea typeface="Verdana"/>
                        </a:rPr>
                        <a:t>≥4%</a:t>
                      </a:r>
                      <a:r>
                        <a:rPr lang="en-US" sz="900" b="0" baseline="30000">
                          <a:solidFill>
                            <a:schemeClr val="tx2"/>
                          </a:solidFill>
                          <a:latin typeface="Verdana"/>
                          <a:ea typeface="Verdana"/>
                        </a:rPr>
                        <a:t>4</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72948130"/>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Stomatitis</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66%</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12%</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6%</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418689851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PPE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65%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21%</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11%</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4%</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4192716692"/>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Dry Mouth</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46%</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56824056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Alopecia</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40%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34%</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49%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7210147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Fatigue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32%</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37%</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8%</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38%</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5700288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Constipation</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34%</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322410747"/>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RPED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7.8%</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NR</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56017842"/>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Dry Skin</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28%</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19%</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5013893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Dysgeusia</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27%</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40%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95506185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Dry eye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27%</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25%</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323447380"/>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Hyperphosphatemia</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20%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85%</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30%</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60%</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0%</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41008880"/>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Diarrhea</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18%</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0.8%</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39%</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1%</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44%</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3%</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41816199"/>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Increased ALT</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14%</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4%</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50%</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7%</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5%</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2%</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24024208"/>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2"/>
                          </a:solidFill>
                          <a:latin typeface="Verdana"/>
                          <a:ea typeface="Verdana"/>
                        </a:rPr>
                        <a:t>Increased AST</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13%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a:solidFill>
                            <a:schemeClr val="tx2"/>
                          </a:solidFill>
                          <a:latin typeface="Verdana"/>
                          <a:ea typeface="Verdana"/>
                        </a:rPr>
                        <a:t>3%</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46%</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13%</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4%</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ctr"/>
                      <a:r>
                        <a:rPr lang="en-US" sz="900" b="0">
                          <a:solidFill>
                            <a:schemeClr val="tx2"/>
                          </a:solidFill>
                          <a:latin typeface="Verdana"/>
                          <a:ea typeface="Verdana"/>
                        </a:rPr>
                        <a:t>3%</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1991269"/>
                  </a:ext>
                </a:extLst>
              </a:tr>
            </a:tbl>
          </a:graphicData>
        </a:graphic>
      </p:graphicFrame>
      <p:sp>
        <p:nvSpPr>
          <p:cNvPr id="34" name="Rounded Rectangle 28">
            <a:extLst>
              <a:ext uri="{FF2B5EF4-FFF2-40B4-BE49-F238E27FC236}">
                <a16:creationId xmlns:a16="http://schemas.microsoft.com/office/drawing/2014/main" id="{DEC9E5FC-EA08-72DC-F03C-99E6D110AC99}"/>
              </a:ext>
            </a:extLst>
          </p:cNvPr>
          <p:cNvSpPr/>
          <p:nvPr/>
        </p:nvSpPr>
        <p:spPr>
          <a:xfrm>
            <a:off x="5083628" y="719334"/>
            <a:ext cx="2079073" cy="385204"/>
          </a:xfrm>
          <a:prstGeom prst="round2SameRect">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solidFill>
                  <a:srgbClr val="FFFFFF"/>
                </a:solidFill>
                <a:effectLst/>
                <a:uLnTx/>
                <a:uFillTx/>
                <a:latin typeface="Verdana"/>
                <a:ea typeface="Verdana" panose="020B0604030504040204" pitchFamily="34" charset="0"/>
                <a:cs typeface="Times New Roman" panose="02020603050405020304" pitchFamily="18" charset="0"/>
              </a:rPr>
              <a:t>Lirafugratinib</a:t>
            </a:r>
            <a:r>
              <a:rPr kumimoji="0" lang="en-US"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 TEAEs</a:t>
            </a:r>
            <a:endParaRPr kumimoji="0" lang="en-CN" sz="9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4B1F7B95-F850-C7DA-8F98-C13D58787EEE}"/>
              </a:ext>
            </a:extLst>
          </p:cNvPr>
          <p:cNvCxnSpPr>
            <a:cxnSpLocks/>
          </p:cNvCxnSpPr>
          <p:nvPr/>
        </p:nvCxnSpPr>
        <p:spPr>
          <a:xfrm>
            <a:off x="1558447" y="-1282815"/>
            <a:ext cx="110984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2">
            <a:extLst>
              <a:ext uri="{FF2B5EF4-FFF2-40B4-BE49-F238E27FC236}">
                <a16:creationId xmlns:a16="http://schemas.microsoft.com/office/drawing/2014/main" id="{645C54D1-0869-A7D1-99F6-05DEAF314F6A}"/>
              </a:ext>
            </a:extLst>
          </p:cNvPr>
          <p:cNvSpPr txBox="1">
            <a:spLocks/>
          </p:cNvSpPr>
          <p:nvPr/>
        </p:nvSpPr>
        <p:spPr>
          <a:xfrm>
            <a:off x="203791" y="2234689"/>
            <a:ext cx="1988574" cy="224007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10795" marR="4445">
              <a:lnSpc>
                <a:spcPct val="96800"/>
              </a:lnSpc>
              <a:spcBef>
                <a:spcPts val="137"/>
              </a:spcBef>
            </a:pPr>
            <a:r>
              <a:rPr lang="en-US" sz="1600" b="0">
                <a:solidFill>
                  <a:schemeClr val="tx2"/>
                </a:solidFill>
              </a:rPr>
              <a:t>Strong Data in FGFR2 Fusions CCA and Tumor Agnostic Solid Tumors</a:t>
            </a:r>
          </a:p>
          <a:p>
            <a:pPr marL="10795" marR="4445">
              <a:lnSpc>
                <a:spcPct val="96800"/>
              </a:lnSpc>
              <a:spcBef>
                <a:spcPts val="137"/>
              </a:spcBef>
            </a:pPr>
            <a:endParaRPr lang="en-US" sz="1600" b="0">
              <a:solidFill>
                <a:schemeClr val="tx2"/>
              </a:solidFill>
            </a:endParaRPr>
          </a:p>
          <a:p>
            <a:pPr marL="296545" marR="4445" indent="-285750">
              <a:spcBef>
                <a:spcPts val="137"/>
              </a:spcBef>
              <a:spcAft>
                <a:spcPts val="500"/>
              </a:spcAft>
              <a:buFont typeface="Arial" panose="020B0604020202020204" pitchFamily="34" charset="0"/>
              <a:buChar char="•"/>
            </a:pPr>
            <a:r>
              <a:rPr lang="en-US" sz="1400" b="0">
                <a:solidFill>
                  <a:schemeClr val="tx2"/>
                </a:solidFill>
              </a:rPr>
              <a:t>All cause TEAEs</a:t>
            </a:r>
          </a:p>
          <a:p>
            <a:pPr marL="296545" marR="4445" indent="-285750">
              <a:spcBef>
                <a:spcPts val="137"/>
              </a:spcBef>
              <a:spcAft>
                <a:spcPts val="500"/>
              </a:spcAft>
              <a:buFont typeface="Arial" panose="020B0604020202020204" pitchFamily="34" charset="0"/>
              <a:buChar char="•"/>
            </a:pPr>
            <a:r>
              <a:rPr lang="en-US" sz="1400" b="0" err="1">
                <a:solidFill>
                  <a:schemeClr val="tx2"/>
                </a:solidFill>
              </a:rPr>
              <a:t>Futibatinib</a:t>
            </a:r>
            <a:r>
              <a:rPr lang="en-US" sz="1400" b="0">
                <a:solidFill>
                  <a:schemeClr val="tx2"/>
                </a:solidFill>
              </a:rPr>
              <a:t> and </a:t>
            </a:r>
            <a:r>
              <a:rPr lang="en-US" sz="1400" b="0" err="1">
                <a:solidFill>
                  <a:schemeClr val="tx2"/>
                </a:solidFill>
              </a:rPr>
              <a:t>Pemigatinib</a:t>
            </a:r>
            <a:r>
              <a:rPr lang="en-US" sz="1400" b="0">
                <a:solidFill>
                  <a:schemeClr val="tx2"/>
                </a:solidFill>
              </a:rPr>
              <a:t> are both approved for FGFR2 fusions/ rearrangements </a:t>
            </a:r>
            <a:br>
              <a:rPr lang="en-US" sz="1400" b="0">
                <a:solidFill>
                  <a:schemeClr val="tx2"/>
                </a:solidFill>
              </a:rPr>
            </a:br>
            <a:r>
              <a:rPr lang="en-US" sz="1400" b="0">
                <a:solidFill>
                  <a:schemeClr val="tx2"/>
                </a:solidFill>
              </a:rPr>
              <a:t>in CCA</a:t>
            </a:r>
            <a:br>
              <a:rPr lang="en-US" sz="1400" b="0">
                <a:solidFill>
                  <a:schemeClr val="tx2"/>
                </a:solidFill>
              </a:rPr>
            </a:br>
            <a:br>
              <a:rPr lang="en-US" sz="1600" b="0" spc="-9">
                <a:solidFill>
                  <a:schemeClr val="tx2"/>
                </a:solidFill>
              </a:rPr>
            </a:br>
            <a:endParaRPr lang="en-US" sz="1600" b="0">
              <a:solidFill>
                <a:schemeClr val="tx2"/>
              </a:solidFill>
              <a:ea typeface="Verdana"/>
              <a:cs typeface="Verdana"/>
            </a:endParaRPr>
          </a:p>
        </p:txBody>
      </p:sp>
      <p:sp>
        <p:nvSpPr>
          <p:cNvPr id="42" name="Rounded Rectangle 41">
            <a:extLst>
              <a:ext uri="{FF2B5EF4-FFF2-40B4-BE49-F238E27FC236}">
                <a16:creationId xmlns:a16="http://schemas.microsoft.com/office/drawing/2014/main" id="{A639413F-84A1-3E25-F0EA-BFE2FBDC1999}"/>
              </a:ext>
            </a:extLst>
          </p:cNvPr>
          <p:cNvSpPr/>
          <p:nvPr/>
        </p:nvSpPr>
        <p:spPr>
          <a:xfrm>
            <a:off x="2721057" y="1451872"/>
            <a:ext cx="806758" cy="3448052"/>
          </a:xfrm>
          <a:prstGeom prst="roundRect">
            <a:avLst>
              <a:gd name="adj" fmla="val 779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700" b="1" err="1">
                <a:solidFill>
                  <a:schemeClr val="bg1"/>
                </a:solidFill>
                <a:latin typeface="Verdana" panose="020B0604030504040204" pitchFamily="34" charset="0"/>
                <a:ea typeface="Verdana" panose="020B0604030504040204" pitchFamily="34" charset="0"/>
                <a:cs typeface="Verdana" panose="020B0604030504040204" pitchFamily="34" charset="0"/>
              </a:rPr>
              <a:t>Lirafugratinib</a:t>
            </a:r>
            <a:br>
              <a:rPr lang="en-US" sz="700" b="1">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700" b="1">
                <a:solidFill>
                  <a:schemeClr val="bg1"/>
                </a:solidFill>
                <a:latin typeface="Verdana" panose="020B0604030504040204" pitchFamily="34" charset="0"/>
                <a:ea typeface="Verdana" panose="020B0604030504040204" pitchFamily="34" charset="0"/>
                <a:cs typeface="Verdana" panose="020B0604030504040204" pitchFamily="34" charset="0"/>
              </a:rPr>
              <a:t>TEAEs</a:t>
            </a:r>
            <a:br>
              <a:rPr lang="en-US" sz="700" b="1">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700" b="1">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en-US" sz="700" b="1" baseline="3000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en-US" sz="700" b="1">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43" name="Rounded Rectangle 42">
            <a:extLst>
              <a:ext uri="{FF2B5EF4-FFF2-40B4-BE49-F238E27FC236}">
                <a16:creationId xmlns:a16="http://schemas.microsoft.com/office/drawing/2014/main" id="{6B940C67-C75E-6FC8-0DDF-B244EF292628}"/>
              </a:ext>
            </a:extLst>
          </p:cNvPr>
          <p:cNvSpPr/>
          <p:nvPr/>
        </p:nvSpPr>
        <p:spPr>
          <a:xfrm>
            <a:off x="2721057" y="4944067"/>
            <a:ext cx="806758" cy="1089942"/>
          </a:xfrm>
          <a:prstGeom prst="roundRect">
            <a:avLst>
              <a:gd name="adj" fmla="val 779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50" b="1" dirty="0">
                <a:latin typeface="Verdana" panose="020B0604030504040204" pitchFamily="34" charset="0"/>
                <a:ea typeface="Verdana" panose="020B0604030504040204" pitchFamily="34" charset="0"/>
                <a:cs typeface="Verdana" panose="020B0604030504040204" pitchFamily="34" charset="0"/>
              </a:rPr>
              <a:t>Key </a:t>
            </a:r>
            <a:br>
              <a:rPr lang="en-US" sz="750" b="1" dirty="0">
                <a:latin typeface="Verdana" panose="020B0604030504040204" pitchFamily="34" charset="0"/>
                <a:ea typeface="Verdana" panose="020B0604030504040204" pitchFamily="34" charset="0"/>
                <a:cs typeface="Verdana" panose="020B0604030504040204" pitchFamily="34" charset="0"/>
              </a:rPr>
            </a:br>
            <a:r>
              <a:rPr lang="en-US" sz="750" b="1" dirty="0">
                <a:latin typeface="Verdana" panose="020B0604030504040204" pitchFamily="34" charset="0"/>
                <a:ea typeface="Verdana" panose="020B0604030504040204" pitchFamily="34" charset="0"/>
                <a:cs typeface="Verdana" panose="020B0604030504040204" pitchFamily="34" charset="0"/>
              </a:rPr>
              <a:t>TEAEs</a:t>
            </a:r>
          </a:p>
        </p:txBody>
      </p:sp>
      <p:sp>
        <p:nvSpPr>
          <p:cNvPr id="44" name="Rounded Rectangle 28">
            <a:extLst>
              <a:ext uri="{FF2B5EF4-FFF2-40B4-BE49-F238E27FC236}">
                <a16:creationId xmlns:a16="http://schemas.microsoft.com/office/drawing/2014/main" id="{4D0AD576-2EDC-9382-150A-C3B6E9660075}"/>
              </a:ext>
            </a:extLst>
          </p:cNvPr>
          <p:cNvSpPr/>
          <p:nvPr/>
        </p:nvSpPr>
        <p:spPr>
          <a:xfrm>
            <a:off x="7173686" y="719334"/>
            <a:ext cx="2150010" cy="385204"/>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solidFill>
                  <a:srgbClr val="FFFFFF"/>
                </a:solidFill>
                <a:effectLst/>
                <a:uLnTx/>
                <a:uFillTx/>
                <a:latin typeface="Verdana"/>
                <a:ea typeface="Verdana" panose="020B0604030504040204" pitchFamily="34" charset="0"/>
                <a:cs typeface="Times New Roman" panose="02020603050405020304" pitchFamily="18" charset="0"/>
              </a:rPr>
              <a:t>Futibatiniib</a:t>
            </a:r>
            <a:endParaRPr kumimoji="0" lang="en-CN" sz="9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45" name="Rounded Rectangle 28">
            <a:extLst>
              <a:ext uri="{FF2B5EF4-FFF2-40B4-BE49-F238E27FC236}">
                <a16:creationId xmlns:a16="http://schemas.microsoft.com/office/drawing/2014/main" id="{9D6FA8AB-2555-AE86-B87C-0761F85982DB}"/>
              </a:ext>
            </a:extLst>
          </p:cNvPr>
          <p:cNvSpPr/>
          <p:nvPr/>
        </p:nvSpPr>
        <p:spPr>
          <a:xfrm>
            <a:off x="9329057" y="719334"/>
            <a:ext cx="2150010" cy="385204"/>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solidFill>
                  <a:srgbClr val="FFFFFF"/>
                </a:solidFill>
                <a:effectLst/>
                <a:uLnTx/>
                <a:uFillTx/>
                <a:latin typeface="Verdana"/>
                <a:ea typeface="Verdana" panose="020B0604030504040204" pitchFamily="34" charset="0"/>
                <a:cs typeface="Times New Roman" panose="02020603050405020304" pitchFamily="18" charset="0"/>
              </a:rPr>
              <a:t>Pemigatinib</a:t>
            </a:r>
            <a:endParaRPr kumimoji="0" lang="en-CN" sz="9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27360F-29E1-21C4-A441-F8BD72B0164E}"/>
              </a:ext>
            </a:extLst>
          </p:cNvPr>
          <p:cNvSpPr txBox="1"/>
          <p:nvPr/>
        </p:nvSpPr>
        <p:spPr>
          <a:xfrm>
            <a:off x="194694" y="5412171"/>
            <a:ext cx="2074681" cy="523220"/>
          </a:xfrm>
          <a:prstGeom prst="rect">
            <a:avLst/>
          </a:prstGeom>
          <a:noFill/>
        </p:spPr>
        <p:txBody>
          <a:bodyPr wrap="square">
            <a:spAutoFit/>
          </a:bodyPr>
          <a:lstStyle/>
          <a:p>
            <a:r>
              <a:rPr lang="en-US" sz="1400">
                <a:solidFill>
                  <a:schemeClr val="tx2"/>
                </a:solidFill>
                <a:latin typeface="Verdana" panose="020B0604030504040204" pitchFamily="34" charset="0"/>
                <a:ea typeface="Verdana" panose="020B0604030504040204" pitchFamily="34" charset="0"/>
              </a:rPr>
              <a:t>ClinicalTrials.gov ID </a:t>
            </a:r>
          </a:p>
          <a:p>
            <a:r>
              <a:rPr lang="en-US" sz="1400">
                <a:solidFill>
                  <a:schemeClr val="tx2"/>
                </a:solidFill>
                <a:latin typeface="Verdana" panose="020B0604030504040204" pitchFamily="34" charset="0"/>
                <a:ea typeface="Verdana" panose="020B0604030504040204" pitchFamily="34" charset="0"/>
              </a:rPr>
              <a:t>NCT04526106</a:t>
            </a:r>
          </a:p>
        </p:txBody>
      </p:sp>
    </p:spTree>
    <p:extLst>
      <p:ext uri="{BB962C8B-B14F-4D97-AF65-F5344CB8AC3E}">
        <p14:creationId xmlns:p14="http://schemas.microsoft.com/office/powerpoint/2010/main" val="264406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51CCE82-5935-07E0-43E8-EBCAD1AA307A}"/>
              </a:ext>
            </a:extLst>
          </p:cNvPr>
          <p:cNvGraphicFramePr>
            <a:graphicFrameLocks noGrp="1"/>
          </p:cNvGraphicFramePr>
          <p:nvPr>
            <p:extLst>
              <p:ext uri="{D42A27DB-BD31-4B8C-83A1-F6EECF244321}">
                <p14:modId xmlns:p14="http://schemas.microsoft.com/office/powerpoint/2010/main" val="2515301003"/>
              </p:ext>
            </p:extLst>
          </p:nvPr>
        </p:nvGraphicFramePr>
        <p:xfrm>
          <a:off x="939800" y="1288691"/>
          <a:ext cx="10907889" cy="5013255"/>
        </p:xfrm>
        <a:graphic>
          <a:graphicData uri="http://schemas.openxmlformats.org/drawingml/2006/table">
            <a:tbl>
              <a:tblPr firstRow="1" bandRow="1">
                <a:tableStyleId>{5C22544A-7EE6-4342-B048-85BDC9FD1C3A}</a:tableStyleId>
              </a:tblPr>
              <a:tblGrid>
                <a:gridCol w="1811671">
                  <a:extLst>
                    <a:ext uri="{9D8B030D-6E8A-4147-A177-3AD203B41FA5}">
                      <a16:colId xmlns:a16="http://schemas.microsoft.com/office/drawing/2014/main" val="438550108"/>
                    </a:ext>
                  </a:extLst>
                </a:gridCol>
                <a:gridCol w="1811671">
                  <a:extLst>
                    <a:ext uri="{9D8B030D-6E8A-4147-A177-3AD203B41FA5}">
                      <a16:colId xmlns:a16="http://schemas.microsoft.com/office/drawing/2014/main" val="3341455912"/>
                    </a:ext>
                  </a:extLst>
                </a:gridCol>
                <a:gridCol w="1826815">
                  <a:extLst>
                    <a:ext uri="{9D8B030D-6E8A-4147-A177-3AD203B41FA5}">
                      <a16:colId xmlns:a16="http://schemas.microsoft.com/office/drawing/2014/main" val="826601222"/>
                    </a:ext>
                  </a:extLst>
                </a:gridCol>
                <a:gridCol w="1819244">
                  <a:extLst>
                    <a:ext uri="{9D8B030D-6E8A-4147-A177-3AD203B41FA5}">
                      <a16:colId xmlns:a16="http://schemas.microsoft.com/office/drawing/2014/main" val="1573448102"/>
                    </a:ext>
                  </a:extLst>
                </a:gridCol>
                <a:gridCol w="1819244">
                  <a:extLst>
                    <a:ext uri="{9D8B030D-6E8A-4147-A177-3AD203B41FA5}">
                      <a16:colId xmlns:a16="http://schemas.microsoft.com/office/drawing/2014/main" val="3785271852"/>
                    </a:ext>
                  </a:extLst>
                </a:gridCol>
                <a:gridCol w="1819244">
                  <a:extLst>
                    <a:ext uri="{9D8B030D-6E8A-4147-A177-3AD203B41FA5}">
                      <a16:colId xmlns:a16="http://schemas.microsoft.com/office/drawing/2014/main" val="860714717"/>
                    </a:ext>
                  </a:extLst>
                </a:gridCol>
              </a:tblGrid>
              <a:tr h="473491">
                <a:tc>
                  <a:txBody>
                    <a:bodyPr/>
                    <a:lstStyle/>
                    <a:p>
                      <a:pPr algn="ctr"/>
                      <a:endParaRPr lang="en-US" sz="1400">
                        <a:latin typeface="Verdana" panose="020B0604030504040204" pitchFamily="34" charset="0"/>
                        <a:ea typeface="Verdana" panose="020B060403050404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latin typeface="Verdana" panose="020B0604030504040204" pitchFamily="34" charset="0"/>
                          <a:ea typeface="Verdana" panose="020B0604030504040204" pitchFamily="34"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latin typeface="Verdana"/>
                          <a:ea typeface="Verdana"/>
                        </a:rPr>
                        <a:t>2025</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200">
                          <a:latin typeface="Verdana"/>
                          <a:ea typeface="Verdana"/>
                        </a:rPr>
                        <a:t>2026</a:t>
                      </a:r>
                    </a:p>
                  </a:txBody>
                  <a:tcPr anchor="ctr">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200">
                          <a:latin typeface="Verdana"/>
                          <a:ea typeface="Verdana"/>
                        </a:rPr>
                        <a:t>2027</a:t>
                      </a:r>
                    </a:p>
                  </a:txBody>
                  <a:tcPr anchor="ctr">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200">
                          <a:latin typeface="Verdana"/>
                          <a:ea typeface="Verdana"/>
                        </a:rPr>
                        <a:t>2028</a:t>
                      </a:r>
                    </a:p>
                  </a:txBody>
                  <a:tcPr anchor="ct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40381268"/>
                  </a:ext>
                </a:extLst>
              </a:tr>
              <a:tr h="1870704">
                <a:tc>
                  <a:txBody>
                    <a:bodyPr/>
                    <a:lstStyle/>
                    <a:p>
                      <a:endParaRPr lang="en-US" sz="1100" b="1">
                        <a:solidFill>
                          <a:schemeClr val="tx2"/>
                        </a:solidFill>
                        <a:latin typeface="Verdana"/>
                        <a:ea typeface="Verdana"/>
                      </a:endParaRPr>
                    </a:p>
                  </a:txBody>
                  <a:tcP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US" sz="1100" b="1">
                        <a:solidFill>
                          <a:schemeClr val="tx2"/>
                        </a:solidFill>
                        <a:latin typeface="Verdana"/>
                        <a:ea typeface="Verdana"/>
                      </a:endParaRPr>
                    </a:p>
                  </a:txBody>
                  <a:tcP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660870630"/>
                  </a:ext>
                </a:extLst>
              </a:tr>
              <a:tr h="2669060">
                <a:tc>
                  <a:txBody>
                    <a:bodyPr/>
                    <a:lstStyle/>
                    <a:p>
                      <a:endParaRPr lang="en-US" sz="1100" b="1">
                        <a:solidFill>
                          <a:schemeClr val="tx2"/>
                        </a:solidFill>
                        <a:latin typeface="Verdana"/>
                        <a:ea typeface="Verdana"/>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endParaRPr lang="en-US" sz="1100" b="1">
                        <a:solidFill>
                          <a:schemeClr val="tx2"/>
                        </a:solidFill>
                        <a:latin typeface="Verdana"/>
                        <a:ea typeface="Verdana"/>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US" sz="1100" b="0">
                        <a:solidFill>
                          <a:schemeClr val="tx2"/>
                        </a:solidFill>
                        <a:latin typeface="Verdana"/>
                        <a:ea typeface="Verdana"/>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109205131"/>
                  </a:ext>
                </a:extLst>
              </a:tr>
            </a:tbl>
          </a:graphicData>
        </a:graphic>
      </p:graphicFrame>
      <p:sp>
        <p:nvSpPr>
          <p:cNvPr id="2" name="Title 1">
            <a:extLst>
              <a:ext uri="{FF2B5EF4-FFF2-40B4-BE49-F238E27FC236}">
                <a16:creationId xmlns:a16="http://schemas.microsoft.com/office/drawing/2014/main" id="{5BD2FC66-F499-FA06-D46E-9DCDD088C358}"/>
              </a:ext>
            </a:extLst>
          </p:cNvPr>
          <p:cNvSpPr>
            <a:spLocks noGrp="1"/>
          </p:cNvSpPr>
          <p:nvPr>
            <p:ph type="title"/>
          </p:nvPr>
        </p:nvSpPr>
        <p:spPr>
          <a:xfrm>
            <a:off x="534991" y="365760"/>
            <a:ext cx="12075539" cy="573693"/>
          </a:xfrm>
        </p:spPr>
        <p:txBody>
          <a:bodyPr/>
          <a:lstStyle/>
          <a:p>
            <a:r>
              <a:rPr lang="en-US" sz="2400" err="1">
                <a:solidFill>
                  <a:schemeClr val="accent3"/>
                </a:solidFill>
              </a:rPr>
              <a:t>Lirafugratinib</a:t>
            </a:r>
            <a:r>
              <a:rPr lang="en-US" sz="2400">
                <a:solidFill>
                  <a:schemeClr val="accent3"/>
                </a:solidFill>
              </a:rPr>
              <a:t> — Illustrative Near-Term Clinical Development Plans</a:t>
            </a:r>
          </a:p>
        </p:txBody>
      </p:sp>
      <p:sp>
        <p:nvSpPr>
          <p:cNvPr id="7" name="Rounded Rectangle 6">
            <a:extLst>
              <a:ext uri="{FF2B5EF4-FFF2-40B4-BE49-F238E27FC236}">
                <a16:creationId xmlns:a16="http://schemas.microsoft.com/office/drawing/2014/main" id="{AB209005-534F-9DFE-93C3-139DF940A088}"/>
              </a:ext>
            </a:extLst>
          </p:cNvPr>
          <p:cNvSpPr/>
          <p:nvPr/>
        </p:nvSpPr>
        <p:spPr>
          <a:xfrm rot="16200000">
            <a:off x="-409220" y="2253751"/>
            <a:ext cx="2102551" cy="595493"/>
          </a:xfrm>
          <a:prstGeom prst="roundRect">
            <a:avLst>
              <a:gd name="adj" fmla="val 779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bg1"/>
                </a:solidFill>
                <a:latin typeface="Verdana" panose="020B0604030504040204" pitchFamily="34" charset="0"/>
                <a:ea typeface="Verdana" panose="020B0604030504040204" pitchFamily="34" charset="0"/>
                <a:cs typeface="Verdana" panose="020B0604030504040204" pitchFamily="34" charset="0"/>
              </a:rPr>
              <a:t>CCA</a:t>
            </a:r>
          </a:p>
        </p:txBody>
      </p:sp>
      <p:sp>
        <p:nvSpPr>
          <p:cNvPr id="9" name="Rounded Rectangle 8">
            <a:extLst>
              <a:ext uri="{FF2B5EF4-FFF2-40B4-BE49-F238E27FC236}">
                <a16:creationId xmlns:a16="http://schemas.microsoft.com/office/drawing/2014/main" id="{2F9433A3-2591-0DF6-6701-28F11B03EEDF}"/>
              </a:ext>
            </a:extLst>
          </p:cNvPr>
          <p:cNvSpPr/>
          <p:nvPr/>
        </p:nvSpPr>
        <p:spPr>
          <a:xfrm rot="16200000">
            <a:off x="-683311" y="4678833"/>
            <a:ext cx="2650730" cy="595493"/>
          </a:xfrm>
          <a:prstGeom prst="roundRect">
            <a:avLst>
              <a:gd name="adj" fmla="val 779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bg1"/>
                </a:solidFill>
                <a:latin typeface="Verdana" panose="020B0604030504040204" pitchFamily="34" charset="0"/>
                <a:ea typeface="Verdana" panose="020B0604030504040204" pitchFamily="34" charset="0"/>
                <a:cs typeface="Verdana" panose="020B0604030504040204" pitchFamily="34" charset="0"/>
              </a:rPr>
              <a:t>TUMOR AGNOSTIC</a:t>
            </a:r>
            <a:br>
              <a:rPr lang="en-US" sz="1300" b="1">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300" b="1">
                <a:solidFill>
                  <a:schemeClr val="bg1"/>
                </a:solidFill>
                <a:latin typeface="Verdana" panose="020B0604030504040204" pitchFamily="34" charset="0"/>
                <a:ea typeface="Verdana" panose="020B0604030504040204" pitchFamily="34" charset="0"/>
                <a:cs typeface="Verdana" panose="020B0604030504040204" pitchFamily="34" charset="0"/>
              </a:rPr>
              <a:t>FUSIONS</a:t>
            </a:r>
          </a:p>
        </p:txBody>
      </p:sp>
      <p:sp>
        <p:nvSpPr>
          <p:cNvPr id="10" name="Title 2">
            <a:extLst>
              <a:ext uri="{FF2B5EF4-FFF2-40B4-BE49-F238E27FC236}">
                <a16:creationId xmlns:a16="http://schemas.microsoft.com/office/drawing/2014/main" id="{5AC10F08-9B86-5927-048C-3C61AA38D2C5}"/>
              </a:ext>
            </a:extLst>
          </p:cNvPr>
          <p:cNvSpPr txBox="1">
            <a:spLocks/>
          </p:cNvSpPr>
          <p:nvPr/>
        </p:nvSpPr>
        <p:spPr>
          <a:xfrm>
            <a:off x="4539805" y="1633993"/>
            <a:ext cx="1347926" cy="53618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gn="ctr">
              <a:lnSpc>
                <a:spcPct val="110000"/>
              </a:lnSpc>
              <a:spcAft>
                <a:spcPts val="500"/>
              </a:spcAft>
            </a:pPr>
            <a:r>
              <a:rPr lang="en-US" sz="1400" b="0">
                <a:solidFill>
                  <a:schemeClr val="tx2"/>
                </a:solidFill>
                <a:latin typeface="Verdana" panose="020B0604030504040204" pitchFamily="34" charset="0"/>
                <a:ea typeface="Verdana" panose="020B0604030504040204" pitchFamily="34" charset="0"/>
                <a:cs typeface="Verdana" panose="020B0604030504040204" pitchFamily="34" charset="0"/>
              </a:rPr>
              <a:t>Pre-NDA Meeting</a:t>
            </a:r>
          </a:p>
        </p:txBody>
      </p:sp>
      <p:sp>
        <p:nvSpPr>
          <p:cNvPr id="11" name="Title 2">
            <a:extLst>
              <a:ext uri="{FF2B5EF4-FFF2-40B4-BE49-F238E27FC236}">
                <a16:creationId xmlns:a16="http://schemas.microsoft.com/office/drawing/2014/main" id="{F8D97A80-6B4E-7325-74BD-DAA24B132F67}"/>
              </a:ext>
            </a:extLst>
          </p:cNvPr>
          <p:cNvSpPr txBox="1">
            <a:spLocks/>
          </p:cNvSpPr>
          <p:nvPr/>
        </p:nvSpPr>
        <p:spPr>
          <a:xfrm>
            <a:off x="6631908" y="1642596"/>
            <a:ext cx="1951546" cy="30032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500"/>
              </a:spcAft>
            </a:pPr>
            <a:r>
              <a:rPr lang="en-US" sz="1400" b="0">
                <a:solidFill>
                  <a:schemeClr val="tx2"/>
                </a:solidFill>
                <a:latin typeface="Verdana" panose="020B0604030504040204" pitchFamily="34" charset="0"/>
                <a:ea typeface="Verdana" panose="020B0604030504040204" pitchFamily="34" charset="0"/>
                <a:cs typeface="Verdana" panose="020B0604030504040204" pitchFamily="34" charset="0"/>
              </a:rPr>
              <a:t>NDA Approval*</a:t>
            </a:r>
          </a:p>
        </p:txBody>
      </p:sp>
      <p:sp>
        <p:nvSpPr>
          <p:cNvPr id="12" name="Title 2">
            <a:extLst>
              <a:ext uri="{FF2B5EF4-FFF2-40B4-BE49-F238E27FC236}">
                <a16:creationId xmlns:a16="http://schemas.microsoft.com/office/drawing/2014/main" id="{2544328D-878B-202E-13B6-83E157B6C29D}"/>
              </a:ext>
            </a:extLst>
          </p:cNvPr>
          <p:cNvSpPr txBox="1">
            <a:spLocks/>
          </p:cNvSpPr>
          <p:nvPr/>
        </p:nvSpPr>
        <p:spPr>
          <a:xfrm>
            <a:off x="8132699" y="5089265"/>
            <a:ext cx="1347926" cy="53618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500"/>
              </a:spcAft>
            </a:pPr>
            <a:r>
              <a:rPr lang="en-US" sz="1400" b="0">
                <a:solidFill>
                  <a:schemeClr val="tx2"/>
                </a:solidFill>
                <a:latin typeface="Verdana" panose="020B0604030504040204" pitchFamily="34" charset="0"/>
                <a:ea typeface="Verdana" panose="020B0604030504040204" pitchFamily="34" charset="0"/>
                <a:cs typeface="Verdana" panose="020B0604030504040204" pitchFamily="34" charset="0"/>
              </a:rPr>
              <a:t>File </a:t>
            </a:r>
            <a:r>
              <a:rPr lang="en-US" sz="1400" b="0" err="1">
                <a:solidFill>
                  <a:schemeClr val="tx2"/>
                </a:solidFill>
                <a:latin typeface="Verdana" panose="020B0604030504040204" pitchFamily="34" charset="0"/>
                <a:ea typeface="Verdana" panose="020B0604030504040204" pitchFamily="34" charset="0"/>
                <a:cs typeface="Verdana" panose="020B0604030504040204" pitchFamily="34" charset="0"/>
              </a:rPr>
              <a:t>sNDA</a:t>
            </a:r>
            <a:endParaRPr lang="en-US" sz="1400" b="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2">
            <a:extLst>
              <a:ext uri="{FF2B5EF4-FFF2-40B4-BE49-F238E27FC236}">
                <a16:creationId xmlns:a16="http://schemas.microsoft.com/office/drawing/2014/main" id="{8A009233-D09E-B63A-208A-858DDEA480F0}"/>
              </a:ext>
            </a:extLst>
          </p:cNvPr>
          <p:cNvSpPr txBox="1">
            <a:spLocks/>
          </p:cNvSpPr>
          <p:nvPr/>
        </p:nvSpPr>
        <p:spPr>
          <a:xfrm>
            <a:off x="9782498" y="5089265"/>
            <a:ext cx="1829839" cy="53618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500"/>
              </a:spcAft>
            </a:pPr>
            <a:r>
              <a:rPr lang="en-US" sz="1400" b="0" err="1">
                <a:solidFill>
                  <a:schemeClr val="tx2"/>
                </a:solidFill>
                <a:latin typeface="Verdana" panose="020B0604030504040204" pitchFamily="34" charset="0"/>
                <a:ea typeface="Verdana" panose="020B0604030504040204" pitchFamily="34" charset="0"/>
                <a:cs typeface="Verdana" panose="020B0604030504040204" pitchFamily="34" charset="0"/>
              </a:rPr>
              <a:t>sNDA</a:t>
            </a:r>
            <a:r>
              <a:rPr lang="en-US" sz="1400" b="0">
                <a:solidFill>
                  <a:schemeClr val="tx2"/>
                </a:solidFill>
                <a:latin typeface="Verdana" panose="020B0604030504040204" pitchFamily="34" charset="0"/>
                <a:ea typeface="Verdana" panose="020B0604030504040204" pitchFamily="34" charset="0"/>
                <a:cs typeface="Verdana" panose="020B0604030504040204" pitchFamily="34" charset="0"/>
              </a:rPr>
              <a:t> Approval*</a:t>
            </a:r>
          </a:p>
        </p:txBody>
      </p:sp>
      <p:sp>
        <p:nvSpPr>
          <p:cNvPr id="14" name="Round Same Side Corner Rectangle 15">
            <a:extLst>
              <a:ext uri="{FF2B5EF4-FFF2-40B4-BE49-F238E27FC236}">
                <a16:creationId xmlns:a16="http://schemas.microsoft.com/office/drawing/2014/main" id="{B9EBB8FD-5776-66A6-17E0-A5A7F63D42FA}"/>
              </a:ext>
            </a:extLst>
          </p:cNvPr>
          <p:cNvSpPr/>
          <p:nvPr/>
        </p:nvSpPr>
        <p:spPr>
          <a:xfrm rot="5400000">
            <a:off x="6235599" y="2536522"/>
            <a:ext cx="683028" cy="3492996"/>
          </a:xfrm>
          <a:prstGeom prst="round2SameRect">
            <a:avLst>
              <a:gd name="adj1" fmla="val 50000"/>
              <a:gd name="adj2"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0AFD9CE-4806-92AD-6DBB-103CD6B5B741}"/>
              </a:ext>
            </a:extLst>
          </p:cNvPr>
          <p:cNvGrpSpPr/>
          <p:nvPr/>
        </p:nvGrpSpPr>
        <p:grpSpPr>
          <a:xfrm>
            <a:off x="4809747" y="2277006"/>
            <a:ext cx="3995781" cy="1194486"/>
            <a:chOff x="4670047" y="2835526"/>
            <a:chExt cx="4303410" cy="895429"/>
          </a:xfrm>
        </p:grpSpPr>
        <p:sp>
          <p:nvSpPr>
            <p:cNvPr id="15" name="Round Same Side Corner Rectangle 14">
              <a:extLst>
                <a:ext uri="{FF2B5EF4-FFF2-40B4-BE49-F238E27FC236}">
                  <a16:creationId xmlns:a16="http://schemas.microsoft.com/office/drawing/2014/main" id="{3A010E77-42F1-E9F3-9159-7C5F5B5EEB8A}"/>
                </a:ext>
              </a:extLst>
            </p:cNvPr>
            <p:cNvSpPr/>
            <p:nvPr/>
          </p:nvSpPr>
          <p:spPr>
            <a:xfrm rot="5400000">
              <a:off x="6606234" y="899339"/>
              <a:ext cx="431035" cy="4303410"/>
            </a:xfrm>
            <a:prstGeom prst="round2SameRect">
              <a:avLst>
                <a:gd name="adj1" fmla="val 50000"/>
                <a:gd name="adj2" fmla="val 0"/>
              </a:avLst>
            </a:prstGeom>
            <a:gradFill>
              <a:gsLst>
                <a:gs pos="59000">
                  <a:schemeClr val="accent3"/>
                </a:gs>
                <a:gs pos="32000">
                  <a:schemeClr val="accent3"/>
                </a:gs>
                <a:gs pos="0">
                  <a:schemeClr val="tx1"/>
                </a:gs>
                <a:gs pos="100000">
                  <a:schemeClr val="accent1"/>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a:extLst>
                <a:ext uri="{FF2B5EF4-FFF2-40B4-BE49-F238E27FC236}">
                  <a16:creationId xmlns:a16="http://schemas.microsoft.com/office/drawing/2014/main" id="{633D4697-21CE-3F84-740A-8FF874B8A905}"/>
                </a:ext>
              </a:extLst>
            </p:cNvPr>
            <p:cNvSpPr/>
            <p:nvPr/>
          </p:nvSpPr>
          <p:spPr>
            <a:xfrm rot="5400000">
              <a:off x="6606234" y="1363733"/>
              <a:ext cx="431035" cy="4303410"/>
            </a:xfrm>
            <a:prstGeom prst="round2SameRect">
              <a:avLst>
                <a:gd name="adj1" fmla="val 50000"/>
                <a:gd name="adj2" fmla="val 0"/>
              </a:avLst>
            </a:prstGeom>
            <a:gradFill>
              <a:gsLst>
                <a:gs pos="59000">
                  <a:schemeClr val="accent3"/>
                </a:gs>
                <a:gs pos="32000">
                  <a:schemeClr val="accent3"/>
                </a:gs>
                <a:gs pos="0">
                  <a:schemeClr val="tx1"/>
                </a:gs>
                <a:gs pos="100000">
                  <a:schemeClr val="accent1"/>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2">
            <a:extLst>
              <a:ext uri="{FF2B5EF4-FFF2-40B4-BE49-F238E27FC236}">
                <a16:creationId xmlns:a16="http://schemas.microsoft.com/office/drawing/2014/main" id="{61868A62-6974-C26D-9176-532E1C9DFC3D}"/>
              </a:ext>
            </a:extLst>
          </p:cNvPr>
          <p:cNvSpPr txBox="1">
            <a:spLocks/>
          </p:cNvSpPr>
          <p:nvPr/>
        </p:nvSpPr>
        <p:spPr>
          <a:xfrm>
            <a:off x="4982509" y="2371940"/>
            <a:ext cx="3930487" cy="334873"/>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500"/>
              </a:spcAft>
            </a:pPr>
            <a: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t>RCT in 2L CCA at two different doses N=~100</a:t>
            </a:r>
            <a:b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t>(similar to </a:t>
            </a:r>
            <a:r>
              <a:rPr lang="en-US" sz="1200" b="0" err="1">
                <a:solidFill>
                  <a:schemeClr val="bg1"/>
                </a:solidFill>
                <a:latin typeface="Verdana" panose="020B0604030504040204" pitchFamily="34" charset="0"/>
                <a:ea typeface="Verdana" panose="020B0604030504040204" pitchFamily="34" charset="0"/>
                <a:cs typeface="Verdana" panose="020B0604030504040204" pitchFamily="34" charset="0"/>
              </a:rPr>
              <a:t>futi</a:t>
            </a:r>
            <a: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t> precedent)</a:t>
            </a:r>
          </a:p>
        </p:txBody>
      </p:sp>
      <p:sp>
        <p:nvSpPr>
          <p:cNvPr id="19" name="Title 2">
            <a:extLst>
              <a:ext uri="{FF2B5EF4-FFF2-40B4-BE49-F238E27FC236}">
                <a16:creationId xmlns:a16="http://schemas.microsoft.com/office/drawing/2014/main" id="{558EF3BA-4A2C-584C-D1D5-3F30A5B39BC8}"/>
              </a:ext>
            </a:extLst>
          </p:cNvPr>
          <p:cNvSpPr txBox="1">
            <a:spLocks/>
          </p:cNvSpPr>
          <p:nvPr/>
        </p:nvSpPr>
        <p:spPr>
          <a:xfrm>
            <a:off x="4982509" y="3077308"/>
            <a:ext cx="3930487" cy="334873"/>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500"/>
              </a:spcAft>
            </a:pPr>
            <a: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t>Follow existing pt cohort for OS and PFS</a:t>
            </a:r>
          </a:p>
        </p:txBody>
      </p:sp>
      <p:sp>
        <p:nvSpPr>
          <p:cNvPr id="20" name="5-Point Star 19">
            <a:extLst>
              <a:ext uri="{FF2B5EF4-FFF2-40B4-BE49-F238E27FC236}">
                <a16:creationId xmlns:a16="http://schemas.microsoft.com/office/drawing/2014/main" id="{C60A751D-5BC4-07C3-C08F-38E3EDFDDF18}"/>
              </a:ext>
            </a:extLst>
          </p:cNvPr>
          <p:cNvSpPr/>
          <p:nvPr/>
        </p:nvSpPr>
        <p:spPr>
          <a:xfrm>
            <a:off x="4408723" y="1572496"/>
            <a:ext cx="305585" cy="317168"/>
          </a:xfrm>
          <a:prstGeom prst="star5">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ED0A9CE2-B8B5-55C1-C236-4A89DF311F5A}"/>
              </a:ext>
            </a:extLst>
          </p:cNvPr>
          <p:cNvSpPr/>
          <p:nvPr/>
        </p:nvSpPr>
        <p:spPr>
          <a:xfrm>
            <a:off x="6023767" y="1572496"/>
            <a:ext cx="305585" cy="317168"/>
          </a:xfrm>
          <a:prstGeom prst="star5">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a:extLst>
              <a:ext uri="{FF2B5EF4-FFF2-40B4-BE49-F238E27FC236}">
                <a16:creationId xmlns:a16="http://schemas.microsoft.com/office/drawing/2014/main" id="{5BC69F8A-1ABB-EA72-5AF8-73ABAB5C6100}"/>
              </a:ext>
            </a:extLst>
          </p:cNvPr>
          <p:cNvSpPr/>
          <p:nvPr/>
        </p:nvSpPr>
        <p:spPr>
          <a:xfrm>
            <a:off x="7705196" y="5017107"/>
            <a:ext cx="305585" cy="317168"/>
          </a:xfrm>
          <a:prstGeom prst="star5">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a:extLst>
              <a:ext uri="{FF2B5EF4-FFF2-40B4-BE49-F238E27FC236}">
                <a16:creationId xmlns:a16="http://schemas.microsoft.com/office/drawing/2014/main" id="{B4722EE1-E6B3-03B4-D518-CB004DBD4676}"/>
              </a:ext>
            </a:extLst>
          </p:cNvPr>
          <p:cNvSpPr/>
          <p:nvPr/>
        </p:nvSpPr>
        <p:spPr>
          <a:xfrm>
            <a:off x="9349492" y="5017107"/>
            <a:ext cx="305585" cy="317168"/>
          </a:xfrm>
          <a:prstGeom prst="star5">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
            <a:extLst>
              <a:ext uri="{FF2B5EF4-FFF2-40B4-BE49-F238E27FC236}">
                <a16:creationId xmlns:a16="http://schemas.microsoft.com/office/drawing/2014/main" id="{252262B1-6DB1-94F6-E719-1E9FE780D0EE}"/>
              </a:ext>
            </a:extLst>
          </p:cNvPr>
          <p:cNvSpPr txBox="1">
            <a:spLocks/>
          </p:cNvSpPr>
          <p:nvPr/>
        </p:nvSpPr>
        <p:spPr>
          <a:xfrm>
            <a:off x="5027477" y="4100900"/>
            <a:ext cx="3286430" cy="334873"/>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500"/>
              </a:spcAft>
            </a:pPr>
            <a: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t>Enroll additional tumor agnostic</a:t>
            </a:r>
            <a:b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200" b="0">
                <a:solidFill>
                  <a:schemeClr val="bg1"/>
                </a:solidFill>
                <a:latin typeface="Verdana" panose="020B0604030504040204" pitchFamily="34" charset="0"/>
                <a:ea typeface="Verdana" panose="020B0604030504040204" pitchFamily="34" charset="0"/>
                <a:cs typeface="Verdana" panose="020B0604030504040204" pitchFamily="34" charset="0"/>
              </a:rPr>
              <a:t>patients (N=30 – 50)</a:t>
            </a:r>
          </a:p>
        </p:txBody>
      </p:sp>
      <p:cxnSp>
        <p:nvCxnSpPr>
          <p:cNvPr id="25" name="Straight Arrow Connector 24">
            <a:extLst>
              <a:ext uri="{FF2B5EF4-FFF2-40B4-BE49-F238E27FC236}">
                <a16:creationId xmlns:a16="http://schemas.microsoft.com/office/drawing/2014/main" id="{DABB8E54-71A6-9B3C-B851-4B56BA823866}"/>
              </a:ext>
            </a:extLst>
          </p:cNvPr>
          <p:cNvCxnSpPr>
            <a:cxnSpLocks/>
          </p:cNvCxnSpPr>
          <p:nvPr/>
        </p:nvCxnSpPr>
        <p:spPr>
          <a:xfrm flipH="1">
            <a:off x="8785391" y="2866041"/>
            <a:ext cx="444860" cy="0"/>
          </a:xfrm>
          <a:prstGeom prst="straightConnector1">
            <a:avLst/>
          </a:prstGeom>
          <a:ln w="127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DA47A8D4-F397-F907-AB7E-B2AFCD050FFC}"/>
              </a:ext>
            </a:extLst>
          </p:cNvPr>
          <p:cNvSpPr/>
          <p:nvPr/>
        </p:nvSpPr>
        <p:spPr>
          <a:xfrm>
            <a:off x="9085758" y="1642597"/>
            <a:ext cx="2779171" cy="1855080"/>
          </a:xfrm>
          <a:prstGeom prst="roundRect">
            <a:avLst>
              <a:gd name="adj" fmla="val 1064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sz="1100" b="1">
                <a:solidFill>
                  <a:schemeClr val="tx2"/>
                </a:solidFill>
                <a:latin typeface="Verdana" panose="020B0604030504040204" pitchFamily="34" charset="0"/>
                <a:ea typeface="Verdana" panose="020B0604030504040204" pitchFamily="34" charset="0"/>
                <a:cs typeface="Verdana" panose="020B0604030504040204" pitchFamily="34" charset="0"/>
              </a:rPr>
              <a:t>Full approval path</a:t>
            </a:r>
          </a:p>
          <a:p>
            <a:pPr>
              <a:lnSpc>
                <a:spcPct val="120000"/>
              </a:lnSpc>
            </a:pPr>
            <a: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t>To be determined at a pre-NDA </a:t>
            </a:r>
            <a:b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t>meeting; </a:t>
            </a:r>
            <a:r>
              <a:rPr lang="en-US" sz="1100" err="1">
                <a:solidFill>
                  <a:schemeClr val="tx2"/>
                </a:solidFill>
                <a:latin typeface="Verdana" panose="020B0604030504040204" pitchFamily="34" charset="0"/>
                <a:ea typeface="Verdana" panose="020B0604030504040204" pitchFamily="34" charset="0"/>
                <a:cs typeface="Verdana" panose="020B0604030504040204" pitchFamily="34" charset="0"/>
              </a:rPr>
              <a:t>futi</a:t>
            </a:r>
            <a: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t> precedent was based on existing data showing equal </a:t>
            </a:r>
            <a:b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t>efficacy and better safety at </a:t>
            </a:r>
            <a:b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t>a lower dose, and it is possible </a:t>
            </a:r>
            <a:b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100" err="1">
                <a:solidFill>
                  <a:schemeClr val="tx2"/>
                </a:solidFill>
                <a:latin typeface="Verdana" panose="020B0604030504040204" pitchFamily="34" charset="0"/>
                <a:ea typeface="Verdana" panose="020B0604030504040204" pitchFamily="34" charset="0"/>
                <a:cs typeface="Verdana" panose="020B0604030504040204" pitchFamily="34" charset="0"/>
              </a:rPr>
              <a:t>Lirafugratinib</a:t>
            </a:r>
            <a:r>
              <a:rPr lang="en-US" sz="1100">
                <a:solidFill>
                  <a:schemeClr val="tx2"/>
                </a:solidFill>
                <a:latin typeface="Verdana" panose="020B0604030504040204" pitchFamily="34" charset="0"/>
                <a:ea typeface="Verdana" panose="020B0604030504040204" pitchFamily="34" charset="0"/>
                <a:cs typeface="Verdana" panose="020B0604030504040204" pitchFamily="34" charset="0"/>
              </a:rPr>
              <a:t> avoids this situation.</a:t>
            </a:r>
          </a:p>
        </p:txBody>
      </p:sp>
      <p:grpSp>
        <p:nvGrpSpPr>
          <p:cNvPr id="33" name="Group 32">
            <a:extLst>
              <a:ext uri="{FF2B5EF4-FFF2-40B4-BE49-F238E27FC236}">
                <a16:creationId xmlns:a16="http://schemas.microsoft.com/office/drawing/2014/main" id="{A232745B-4E3B-B023-EA32-F30A813A1CD3}"/>
              </a:ext>
            </a:extLst>
          </p:cNvPr>
          <p:cNvGrpSpPr/>
          <p:nvPr/>
        </p:nvGrpSpPr>
        <p:grpSpPr>
          <a:xfrm>
            <a:off x="1079500" y="1115018"/>
            <a:ext cx="10752548" cy="385204"/>
            <a:chOff x="863957" y="1362158"/>
            <a:chExt cx="11524331" cy="385204"/>
          </a:xfrm>
        </p:grpSpPr>
        <p:sp>
          <p:nvSpPr>
            <p:cNvPr id="28" name="Rounded Rectangle 28">
              <a:extLst>
                <a:ext uri="{FF2B5EF4-FFF2-40B4-BE49-F238E27FC236}">
                  <a16:creationId xmlns:a16="http://schemas.microsoft.com/office/drawing/2014/main" id="{7981A4CC-3715-6F78-E8FD-5D6DC42D28B0}"/>
                </a:ext>
              </a:extLst>
            </p:cNvPr>
            <p:cNvSpPr/>
            <p:nvPr/>
          </p:nvSpPr>
          <p:spPr>
            <a:xfrm>
              <a:off x="863957" y="1362158"/>
              <a:ext cx="3183493" cy="385204"/>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Verdana" panose="020B0604030504040204" pitchFamily="34" charset="0"/>
                  <a:ea typeface="Verdana" panose="020B0604030504040204" pitchFamily="34" charset="0"/>
                </a:rPr>
                <a:t>FDA FEEDBACK</a:t>
              </a:r>
            </a:p>
          </p:txBody>
        </p:sp>
        <p:sp>
          <p:nvSpPr>
            <p:cNvPr id="29" name="Rounded Rectangle 28">
              <a:extLst>
                <a:ext uri="{FF2B5EF4-FFF2-40B4-BE49-F238E27FC236}">
                  <a16:creationId xmlns:a16="http://schemas.microsoft.com/office/drawing/2014/main" id="{5D118E2B-79F7-0092-12F3-69279BDBA5AF}"/>
                </a:ext>
              </a:extLst>
            </p:cNvPr>
            <p:cNvSpPr/>
            <p:nvPr/>
          </p:nvSpPr>
          <p:spPr>
            <a:xfrm>
              <a:off x="4083145" y="1362158"/>
              <a:ext cx="2079073" cy="385204"/>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Verdana" panose="020B0604030504040204" pitchFamily="34" charset="0"/>
                  <a:ea typeface="Verdana" panose="020B0604030504040204" pitchFamily="34" charset="0"/>
                </a:rPr>
                <a:t>2025</a:t>
              </a:r>
            </a:p>
          </p:txBody>
        </p:sp>
        <p:sp>
          <p:nvSpPr>
            <p:cNvPr id="30" name="Rounded Rectangle 28">
              <a:extLst>
                <a:ext uri="{FF2B5EF4-FFF2-40B4-BE49-F238E27FC236}">
                  <a16:creationId xmlns:a16="http://schemas.microsoft.com/office/drawing/2014/main" id="{AF4F754F-A94A-AA97-BC31-BD3E009496A6}"/>
                </a:ext>
              </a:extLst>
            </p:cNvPr>
            <p:cNvSpPr/>
            <p:nvPr/>
          </p:nvSpPr>
          <p:spPr>
            <a:xfrm>
              <a:off x="6158130" y="1362158"/>
              <a:ext cx="2079073" cy="385204"/>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Verdana" panose="020B0604030504040204" pitchFamily="34" charset="0"/>
                  <a:ea typeface="Verdana" panose="020B0604030504040204" pitchFamily="34" charset="0"/>
                </a:rPr>
                <a:t>2026</a:t>
              </a:r>
            </a:p>
          </p:txBody>
        </p:sp>
        <p:sp>
          <p:nvSpPr>
            <p:cNvPr id="31" name="Rounded Rectangle 28">
              <a:extLst>
                <a:ext uri="{FF2B5EF4-FFF2-40B4-BE49-F238E27FC236}">
                  <a16:creationId xmlns:a16="http://schemas.microsoft.com/office/drawing/2014/main" id="{A9162519-3B96-AD64-20EE-07AD35A6C533}"/>
                </a:ext>
              </a:extLst>
            </p:cNvPr>
            <p:cNvSpPr/>
            <p:nvPr/>
          </p:nvSpPr>
          <p:spPr>
            <a:xfrm>
              <a:off x="8221391" y="1362158"/>
              <a:ext cx="2079073" cy="385204"/>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Verdana" panose="020B0604030504040204" pitchFamily="34" charset="0"/>
                  <a:ea typeface="Verdana" panose="020B0604030504040204" pitchFamily="34" charset="0"/>
                </a:rPr>
                <a:t>2027</a:t>
              </a:r>
            </a:p>
          </p:txBody>
        </p:sp>
        <p:sp>
          <p:nvSpPr>
            <p:cNvPr id="32" name="Rounded Rectangle 28">
              <a:extLst>
                <a:ext uri="{FF2B5EF4-FFF2-40B4-BE49-F238E27FC236}">
                  <a16:creationId xmlns:a16="http://schemas.microsoft.com/office/drawing/2014/main" id="{4629D6CB-E019-6495-9085-D17B7ACACA3C}"/>
                </a:ext>
              </a:extLst>
            </p:cNvPr>
            <p:cNvSpPr/>
            <p:nvPr/>
          </p:nvSpPr>
          <p:spPr>
            <a:xfrm>
              <a:off x="10309215" y="1362158"/>
              <a:ext cx="2079073" cy="385204"/>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Verdana" panose="020B0604030504040204" pitchFamily="34" charset="0"/>
                  <a:ea typeface="Verdana" panose="020B0604030504040204" pitchFamily="34" charset="0"/>
                </a:rPr>
                <a:t>2028</a:t>
              </a:r>
            </a:p>
          </p:txBody>
        </p:sp>
      </p:grpSp>
      <p:sp>
        <p:nvSpPr>
          <p:cNvPr id="6" name="Title 2">
            <a:extLst>
              <a:ext uri="{FF2B5EF4-FFF2-40B4-BE49-F238E27FC236}">
                <a16:creationId xmlns:a16="http://schemas.microsoft.com/office/drawing/2014/main" id="{748CA1FF-5D7D-40F2-DB27-52A3017EA595}"/>
              </a:ext>
            </a:extLst>
          </p:cNvPr>
          <p:cNvSpPr txBox="1">
            <a:spLocks/>
          </p:cNvSpPr>
          <p:nvPr/>
        </p:nvSpPr>
        <p:spPr>
          <a:xfrm>
            <a:off x="1111605" y="1736569"/>
            <a:ext cx="2467551" cy="693132"/>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137160" indent="-137160">
              <a:lnSpc>
                <a:spcPct val="110000"/>
              </a:lnSpc>
              <a:spcAft>
                <a:spcPts val="500"/>
              </a:spcAft>
              <a:buFont typeface="Arial" panose="020B0604020202020204" pitchFamily="34" charset="0"/>
              <a:buChar char="•"/>
            </a:pP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Encouraged NDA </a:t>
            </a:r>
            <a:b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submission for CCA upon data maturity and</a:t>
            </a:r>
            <a:r>
              <a:rPr lang="en-US" sz="1200" b="0">
                <a:solidFill>
                  <a:schemeClr val="tx2"/>
                </a:solidFill>
              </a:rPr>
              <a:t> </a:t>
            </a: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recommended requesting a pre-NDA meeting to review top-line results</a:t>
            </a:r>
          </a:p>
        </p:txBody>
      </p:sp>
      <p:sp>
        <p:nvSpPr>
          <p:cNvPr id="27" name="Title 2">
            <a:extLst>
              <a:ext uri="{FF2B5EF4-FFF2-40B4-BE49-F238E27FC236}">
                <a16:creationId xmlns:a16="http://schemas.microsoft.com/office/drawing/2014/main" id="{4B54D6D3-EE59-DCB6-1C83-B49236C8059D}"/>
              </a:ext>
            </a:extLst>
          </p:cNvPr>
          <p:cNvSpPr txBox="1">
            <a:spLocks/>
          </p:cNvSpPr>
          <p:nvPr/>
        </p:nvSpPr>
        <p:spPr>
          <a:xfrm>
            <a:off x="1109905" y="3815594"/>
            <a:ext cx="3492996" cy="2720194"/>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137160" indent="-137160">
              <a:lnSpc>
                <a:spcPct val="110000"/>
              </a:lnSpc>
              <a:spcAft>
                <a:spcPts val="500"/>
              </a:spcAft>
              <a:buFont typeface="Arial" panose="020B0604020202020204" pitchFamily="34" charset="0"/>
              <a:buChar char="•"/>
            </a:pP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Agreed that preliminary clinical </a:t>
            </a:r>
            <a:b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data warrant further exploration</a:t>
            </a:r>
          </a:p>
          <a:p>
            <a:pPr marL="137160" indent="-137160">
              <a:lnSpc>
                <a:spcPct val="110000"/>
              </a:lnSpc>
              <a:spcAft>
                <a:spcPts val="500"/>
              </a:spcAft>
              <a:buFont typeface="Arial" panose="020B0604020202020204" pitchFamily="34" charset="0"/>
              <a:buChar char="•"/>
            </a:pPr>
            <a:r>
              <a:rPr lang="en-US" sz="1200" b="0">
                <a:solidFill>
                  <a:schemeClr val="tx2"/>
                </a:solidFill>
              </a:rPr>
              <a:t>Emphasized need for larger clinical </a:t>
            </a:r>
            <a:br>
              <a:rPr lang="en-US" sz="1200" b="0">
                <a:solidFill>
                  <a:schemeClr val="tx2"/>
                </a:solidFill>
              </a:rPr>
            </a:br>
            <a:r>
              <a:rPr lang="en-US" sz="1200" b="0">
                <a:solidFill>
                  <a:schemeClr val="tx2"/>
                </a:solidFill>
              </a:rPr>
              <a:t>dataset (additional patients across </a:t>
            </a:r>
            <a:br>
              <a:rPr lang="en-US" sz="1200" b="0">
                <a:solidFill>
                  <a:schemeClr val="tx2"/>
                </a:solidFill>
              </a:rPr>
            </a:br>
            <a:r>
              <a:rPr lang="en-US" sz="1200" b="0">
                <a:solidFill>
                  <a:schemeClr val="tx2"/>
                </a:solidFill>
              </a:rPr>
              <a:t>tumor types) for filing, though </a:t>
            </a:r>
            <a:br>
              <a:rPr lang="en-US" sz="1200" b="0">
                <a:solidFill>
                  <a:schemeClr val="tx2"/>
                </a:solidFill>
              </a:rPr>
            </a:br>
            <a:r>
              <a:rPr lang="en-US" sz="1200" b="0">
                <a:solidFill>
                  <a:schemeClr val="tx2"/>
                </a:solidFill>
              </a:rPr>
              <a:t>would not commit to a specific </a:t>
            </a:r>
            <a:br>
              <a:rPr lang="en-US" sz="1200" b="0">
                <a:solidFill>
                  <a:schemeClr val="tx2"/>
                </a:solidFill>
              </a:rPr>
            </a:br>
            <a:r>
              <a:rPr lang="en-US" sz="1200" b="0">
                <a:solidFill>
                  <a:schemeClr val="tx2"/>
                </a:solidFill>
              </a:rPr>
              <a:t>number of patients</a:t>
            </a:r>
          </a:p>
          <a:p>
            <a:pPr marL="137160" indent="-137160">
              <a:lnSpc>
                <a:spcPct val="110000"/>
              </a:lnSpc>
              <a:spcAft>
                <a:spcPts val="500"/>
              </a:spcAft>
              <a:buFont typeface="Arial" panose="020B0604020202020204" pitchFamily="34" charset="0"/>
              <a:buChar char="•"/>
            </a:pP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Encouraged targeting an </a:t>
            </a:r>
            <a:r>
              <a:rPr lang="en-US" sz="1200" b="0" err="1">
                <a:solidFill>
                  <a:schemeClr val="tx2"/>
                </a:solidFill>
                <a:latin typeface="Verdana" panose="020B0604030504040204" pitchFamily="34" charset="0"/>
                <a:ea typeface="Verdana" panose="020B0604030504040204" pitchFamily="34" charset="0"/>
                <a:cs typeface="Verdana" panose="020B0604030504040204" pitchFamily="34" charset="0"/>
              </a:rPr>
              <a:t>sNDA</a:t>
            </a: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 </a:t>
            </a:r>
            <a:b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submission, after CCA approval, upon maturity </a:t>
            </a:r>
            <a:r>
              <a:rPr lang="en-US" sz="1200" b="0" err="1">
                <a:solidFill>
                  <a:schemeClr val="tx2"/>
                </a:solidFill>
                <a:latin typeface="Verdana" panose="020B0604030504040204" pitchFamily="34" charset="0"/>
                <a:ea typeface="Verdana" panose="020B0604030504040204" pitchFamily="34" charset="0"/>
                <a:cs typeface="Verdana" panose="020B0604030504040204" pitchFamily="34" charset="0"/>
              </a:rPr>
              <a:t>ofadditional</a:t>
            </a:r>
            <a:r>
              <a:rPr lang="en-US" sz="1200" b="0">
                <a:solidFill>
                  <a:schemeClr val="tx2"/>
                </a:solidFill>
                <a:latin typeface="Verdana" panose="020B0604030504040204" pitchFamily="34" charset="0"/>
                <a:ea typeface="Verdana" panose="020B0604030504040204" pitchFamily="34" charset="0"/>
                <a:cs typeface="Verdana" panose="020B0604030504040204" pitchFamily="34" charset="0"/>
              </a:rPr>
              <a:t> relevant data</a:t>
            </a:r>
          </a:p>
        </p:txBody>
      </p:sp>
      <p:pic>
        <p:nvPicPr>
          <p:cNvPr id="3" name="Picture 2">
            <a:extLst>
              <a:ext uri="{FF2B5EF4-FFF2-40B4-BE49-F238E27FC236}">
                <a16:creationId xmlns:a16="http://schemas.microsoft.com/office/drawing/2014/main" id="{BBF0FFAF-EF59-AC97-7F26-222993618783}"/>
              </a:ext>
            </a:extLst>
          </p:cNvPr>
          <p:cNvPicPr>
            <a:picLocks noChangeAspect="1"/>
          </p:cNvPicPr>
          <p:nvPr/>
        </p:nvPicPr>
        <p:blipFill rotWithShape="1">
          <a:blip r:embed="rId2"/>
          <a:srcRect t="1" r="27034" b="36153"/>
          <a:stretch/>
        </p:blipFill>
        <p:spPr>
          <a:xfrm>
            <a:off x="8693750" y="5898579"/>
            <a:ext cx="3498250" cy="959421"/>
          </a:xfrm>
          <a:prstGeom prst="rect">
            <a:avLst/>
          </a:prstGeom>
        </p:spPr>
      </p:pic>
      <p:pic>
        <p:nvPicPr>
          <p:cNvPr id="4" name="Picture 3" descr="Logo, company name&#10;&#10;Description automatically generated">
            <a:extLst>
              <a:ext uri="{FF2B5EF4-FFF2-40B4-BE49-F238E27FC236}">
                <a16:creationId xmlns:a16="http://schemas.microsoft.com/office/drawing/2014/main" id="{408AA21A-8378-CE98-A9FB-2F6D49FA8EA3}"/>
              </a:ext>
            </a:extLst>
          </p:cNvPr>
          <p:cNvPicPr>
            <a:picLocks noChangeAspect="1"/>
          </p:cNvPicPr>
          <p:nvPr/>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8" name="TextBox 7">
            <a:extLst>
              <a:ext uri="{FF2B5EF4-FFF2-40B4-BE49-F238E27FC236}">
                <a16:creationId xmlns:a16="http://schemas.microsoft.com/office/drawing/2014/main" id="{0E4A2401-316B-C705-FA3F-49391EAB3627}"/>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23</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6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DCDC-68CD-6CF2-AB10-D933A0AC5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A4778-52C1-DC7C-0391-CE84D19801DC}"/>
              </a:ext>
            </a:extLst>
          </p:cNvPr>
          <p:cNvSpPr>
            <a:spLocks noGrp="1"/>
          </p:cNvSpPr>
          <p:nvPr>
            <p:ph type="title" idx="4294967295"/>
          </p:nvPr>
        </p:nvSpPr>
        <p:spPr>
          <a:xfrm>
            <a:off x="571500" y="2524919"/>
            <a:ext cx="11038114" cy="1808162"/>
          </a:xfrm>
        </p:spPr>
        <p:txBody>
          <a:bodyPr/>
          <a:lstStyle/>
          <a:p>
            <a:pPr algn="ctr">
              <a:lnSpc>
                <a:spcPct val="100000"/>
              </a:lnSpc>
            </a:pPr>
            <a:r>
              <a:rPr lang="en-US" sz="5200" b="0">
                <a:solidFill>
                  <a:schemeClr val="bg1"/>
                </a:solidFill>
              </a:rPr>
              <a:t>Commercial Opportunity</a:t>
            </a:r>
            <a:br>
              <a:rPr lang="en-US" sz="5200" b="0">
                <a:solidFill>
                  <a:schemeClr val="bg1"/>
                </a:solidFill>
              </a:rPr>
            </a:br>
            <a:r>
              <a:rPr lang="en-US" sz="5200" b="0">
                <a:solidFill>
                  <a:schemeClr val="bg1"/>
                </a:solidFill>
              </a:rPr>
              <a:t>&amp; Strategy</a:t>
            </a:r>
          </a:p>
        </p:txBody>
      </p:sp>
    </p:spTree>
    <p:extLst>
      <p:ext uri="{BB962C8B-B14F-4D97-AF65-F5344CB8AC3E}">
        <p14:creationId xmlns:p14="http://schemas.microsoft.com/office/powerpoint/2010/main" val="1269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6101F-85BD-E4A4-2A79-6D5085BDF504}"/>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6A91AD55-C4EA-D901-2E51-001EA806FD7D}"/>
              </a:ext>
            </a:extLst>
          </p:cNvPr>
          <p:cNvGrpSpPr/>
          <p:nvPr/>
        </p:nvGrpSpPr>
        <p:grpSpPr>
          <a:xfrm rot="10800000">
            <a:off x="947042" y="2489923"/>
            <a:ext cx="10935286" cy="3280757"/>
            <a:chOff x="985531" y="2425992"/>
            <a:chExt cx="10935286" cy="3982679"/>
          </a:xfrm>
        </p:grpSpPr>
        <p:sp>
          <p:nvSpPr>
            <p:cNvPr id="16" name="Freeform: Shape 15">
              <a:extLst>
                <a:ext uri="{FF2B5EF4-FFF2-40B4-BE49-F238E27FC236}">
                  <a16:creationId xmlns:a16="http://schemas.microsoft.com/office/drawing/2014/main" id="{21A7F178-AF2F-16D8-32CC-FC269BF883F3}"/>
                </a:ext>
              </a:extLst>
            </p:cNvPr>
            <p:cNvSpPr/>
            <p:nvPr/>
          </p:nvSpPr>
          <p:spPr>
            <a:xfrm>
              <a:off x="8357548" y="2440004"/>
              <a:ext cx="2583669" cy="3944844"/>
            </a:xfrm>
            <a:custGeom>
              <a:avLst/>
              <a:gdLst>
                <a:gd name="connsiteX0" fmla="*/ 2583669 w 2583669"/>
                <a:gd name="connsiteY0" fmla="*/ 0 h 3982677"/>
                <a:gd name="connsiteX1" fmla="*/ 2583669 w 2583669"/>
                <a:gd name="connsiteY1" fmla="*/ 3982677 h 3982677"/>
                <a:gd name="connsiteX2" fmla="*/ 0 w 2583669"/>
                <a:gd name="connsiteY2" fmla="*/ 3469241 h 3982677"/>
                <a:gd name="connsiteX3" fmla="*/ 0 w 2583669"/>
                <a:gd name="connsiteY3" fmla="*/ 513436 h 3982677"/>
                <a:gd name="connsiteX4" fmla="*/ 2583669 w 2583669"/>
                <a:gd name="connsiteY4" fmla="*/ 0 h 3982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669" h="3982677">
                  <a:moveTo>
                    <a:pt x="2583669" y="0"/>
                  </a:moveTo>
                  <a:lnTo>
                    <a:pt x="2583669" y="3982677"/>
                  </a:lnTo>
                  <a:lnTo>
                    <a:pt x="0" y="3469241"/>
                  </a:lnTo>
                  <a:lnTo>
                    <a:pt x="0" y="513436"/>
                  </a:lnTo>
                  <a:lnTo>
                    <a:pt x="2583669" y="0"/>
                  </a:lnTo>
                  <a:close/>
                </a:path>
              </a:pathLst>
            </a:custGeom>
            <a:solidFill>
              <a:srgbClr val="BCC0C4">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EE23ACA-2C37-1190-8880-B5CB1AEE635F}"/>
                </a:ext>
              </a:extLst>
            </p:cNvPr>
            <p:cNvSpPr/>
            <p:nvPr/>
          </p:nvSpPr>
          <p:spPr>
            <a:xfrm>
              <a:off x="6125990" y="2951052"/>
              <a:ext cx="2246998" cy="2924048"/>
            </a:xfrm>
            <a:custGeom>
              <a:avLst/>
              <a:gdLst>
                <a:gd name="connsiteX0" fmla="*/ 2246998 w 2246998"/>
                <a:gd name="connsiteY0" fmla="*/ 0 h 2937635"/>
                <a:gd name="connsiteX1" fmla="*/ 2246998 w 2246998"/>
                <a:gd name="connsiteY1" fmla="*/ 2937635 h 2937635"/>
                <a:gd name="connsiteX2" fmla="*/ 0 w 2246998"/>
                <a:gd name="connsiteY2" fmla="*/ 2491103 h 2937635"/>
                <a:gd name="connsiteX3" fmla="*/ 0 w 2246998"/>
                <a:gd name="connsiteY3" fmla="*/ 446531 h 2937635"/>
                <a:gd name="connsiteX4" fmla="*/ 2246998 w 2246998"/>
                <a:gd name="connsiteY4" fmla="*/ 0 h 293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998" h="2937635">
                  <a:moveTo>
                    <a:pt x="2246998" y="0"/>
                  </a:moveTo>
                  <a:lnTo>
                    <a:pt x="2246998" y="2937635"/>
                  </a:lnTo>
                  <a:lnTo>
                    <a:pt x="0" y="2491103"/>
                  </a:lnTo>
                  <a:lnTo>
                    <a:pt x="0" y="446531"/>
                  </a:lnTo>
                  <a:lnTo>
                    <a:pt x="2246998" y="0"/>
                  </a:lnTo>
                  <a:close/>
                </a:path>
              </a:pathLst>
            </a:custGeom>
            <a:solidFill>
              <a:srgbClr val="186F9A">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F57D1C-45BD-EB3A-1CDA-5C686D753983}"/>
                </a:ext>
              </a:extLst>
            </p:cNvPr>
            <p:cNvSpPr/>
            <p:nvPr/>
          </p:nvSpPr>
          <p:spPr>
            <a:xfrm>
              <a:off x="3978982" y="3412626"/>
              <a:ext cx="2082524" cy="1995114"/>
            </a:xfrm>
            <a:custGeom>
              <a:avLst/>
              <a:gdLst>
                <a:gd name="connsiteX0" fmla="*/ 1979643 w 1979643"/>
                <a:gd name="connsiteY0" fmla="*/ 0 h 2017900"/>
                <a:gd name="connsiteX1" fmla="*/ 1979643 w 1979643"/>
                <a:gd name="connsiteY1" fmla="*/ 2017900 h 2017900"/>
                <a:gd name="connsiteX2" fmla="*/ 0 w 1979643"/>
                <a:gd name="connsiteY2" fmla="*/ 1624499 h 2017900"/>
                <a:gd name="connsiteX3" fmla="*/ 0 w 1979643"/>
                <a:gd name="connsiteY3" fmla="*/ 393402 h 2017900"/>
                <a:gd name="connsiteX4" fmla="*/ 1979643 w 1979643"/>
                <a:gd name="connsiteY4" fmla="*/ 0 h 2017900"/>
                <a:gd name="connsiteX0" fmla="*/ 1979643 w 1984496"/>
                <a:gd name="connsiteY0" fmla="*/ 0 h 2033553"/>
                <a:gd name="connsiteX1" fmla="*/ 1984496 w 1984496"/>
                <a:gd name="connsiteY1" fmla="*/ 2033553 h 2033553"/>
                <a:gd name="connsiteX2" fmla="*/ 0 w 1984496"/>
                <a:gd name="connsiteY2" fmla="*/ 1624499 h 2033553"/>
                <a:gd name="connsiteX3" fmla="*/ 0 w 1984496"/>
                <a:gd name="connsiteY3" fmla="*/ 393402 h 2033553"/>
                <a:gd name="connsiteX4" fmla="*/ 1979643 w 1984496"/>
                <a:gd name="connsiteY4" fmla="*/ 0 h 2033553"/>
                <a:gd name="connsiteX0" fmla="*/ 1989349 w 1989564"/>
                <a:gd name="connsiteY0" fmla="*/ 0 h 2049206"/>
                <a:gd name="connsiteX1" fmla="*/ 1984496 w 1989564"/>
                <a:gd name="connsiteY1" fmla="*/ 2049206 h 2049206"/>
                <a:gd name="connsiteX2" fmla="*/ 0 w 1989564"/>
                <a:gd name="connsiteY2" fmla="*/ 1640152 h 2049206"/>
                <a:gd name="connsiteX3" fmla="*/ 0 w 1989564"/>
                <a:gd name="connsiteY3" fmla="*/ 409055 h 2049206"/>
                <a:gd name="connsiteX4" fmla="*/ 1989349 w 1989564"/>
                <a:gd name="connsiteY4" fmla="*/ 0 h 2049206"/>
                <a:gd name="connsiteX0" fmla="*/ 1989349 w 1989564"/>
                <a:gd name="connsiteY0" fmla="*/ 0 h 2049206"/>
                <a:gd name="connsiteX1" fmla="*/ 1984496 w 1989564"/>
                <a:gd name="connsiteY1" fmla="*/ 2049206 h 2049206"/>
                <a:gd name="connsiteX2" fmla="*/ 0 w 1989564"/>
                <a:gd name="connsiteY2" fmla="*/ 1640152 h 2049206"/>
                <a:gd name="connsiteX3" fmla="*/ 0 w 1989564"/>
                <a:gd name="connsiteY3" fmla="*/ 424708 h 2049206"/>
                <a:gd name="connsiteX4" fmla="*/ 1989349 w 1989564"/>
                <a:gd name="connsiteY4" fmla="*/ 0 h 204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564" h="2049206">
                  <a:moveTo>
                    <a:pt x="1989349" y="0"/>
                  </a:moveTo>
                  <a:cubicBezTo>
                    <a:pt x="1990967" y="677851"/>
                    <a:pt x="1982878" y="1371355"/>
                    <a:pt x="1984496" y="2049206"/>
                  </a:cubicBezTo>
                  <a:lnTo>
                    <a:pt x="0" y="1640152"/>
                  </a:lnTo>
                  <a:lnTo>
                    <a:pt x="0" y="424708"/>
                  </a:lnTo>
                  <a:lnTo>
                    <a:pt x="1989349" y="0"/>
                  </a:lnTo>
                  <a:close/>
                </a:path>
              </a:pathLst>
            </a:custGeom>
            <a:solidFill>
              <a:srgbClr val="0099A9">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51E81CF-72EB-BDCB-68A9-17CB2C08CB2D}"/>
                </a:ext>
              </a:extLst>
            </p:cNvPr>
            <p:cNvSpPr/>
            <p:nvPr/>
          </p:nvSpPr>
          <p:spPr>
            <a:xfrm>
              <a:off x="1853154" y="3822780"/>
              <a:ext cx="2096067" cy="1179809"/>
            </a:xfrm>
            <a:custGeom>
              <a:avLst/>
              <a:gdLst>
                <a:gd name="connsiteX0" fmla="*/ 2096067 w 2096067"/>
                <a:gd name="connsiteY0" fmla="*/ 0 h 1187155"/>
                <a:gd name="connsiteX1" fmla="*/ 2096067 w 2096067"/>
                <a:gd name="connsiteY1" fmla="*/ 1187155 h 1187155"/>
                <a:gd name="connsiteX2" fmla="*/ 0 w 2096067"/>
                <a:gd name="connsiteY2" fmla="*/ 770617 h 1187155"/>
                <a:gd name="connsiteX3" fmla="*/ 0 w 2096067"/>
                <a:gd name="connsiteY3" fmla="*/ 416537 h 1187155"/>
                <a:gd name="connsiteX4" fmla="*/ 2096067 w 2096067"/>
                <a:gd name="connsiteY4" fmla="*/ 0 h 118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067" h="1187155">
                  <a:moveTo>
                    <a:pt x="2096067" y="0"/>
                  </a:moveTo>
                  <a:lnTo>
                    <a:pt x="2096067" y="1187155"/>
                  </a:lnTo>
                  <a:lnTo>
                    <a:pt x="0" y="770617"/>
                  </a:lnTo>
                  <a:lnTo>
                    <a:pt x="0" y="416537"/>
                  </a:lnTo>
                  <a:lnTo>
                    <a:pt x="2096067" y="0"/>
                  </a:lnTo>
                  <a:close/>
                </a:path>
              </a:pathLst>
            </a:custGeom>
            <a:solidFill>
              <a:srgbClr val="7BC5EA">
                <a:alpha val="5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322487C-5A6E-CECE-F59C-47B50EF54260}"/>
                </a:ext>
              </a:extLst>
            </p:cNvPr>
            <p:cNvSpPr/>
            <p:nvPr/>
          </p:nvSpPr>
          <p:spPr>
            <a:xfrm>
              <a:off x="985531" y="4245837"/>
              <a:ext cx="845165" cy="335908"/>
            </a:xfrm>
            <a:custGeom>
              <a:avLst/>
              <a:gdLst>
                <a:gd name="connsiteX0" fmla="*/ 845165 w 845165"/>
                <a:gd name="connsiteY0" fmla="*/ 0 h 335908"/>
                <a:gd name="connsiteX1" fmla="*/ 845165 w 845165"/>
                <a:gd name="connsiteY1" fmla="*/ 335908 h 335908"/>
                <a:gd name="connsiteX2" fmla="*/ 0 w 845165"/>
                <a:gd name="connsiteY2" fmla="*/ 167954 h 335908"/>
                <a:gd name="connsiteX3" fmla="*/ 845165 w 845165"/>
                <a:gd name="connsiteY3" fmla="*/ 0 h 335908"/>
              </a:gdLst>
              <a:ahLst/>
              <a:cxnLst>
                <a:cxn ang="0">
                  <a:pos x="connsiteX0" y="connsiteY0"/>
                </a:cxn>
                <a:cxn ang="0">
                  <a:pos x="connsiteX1" y="connsiteY1"/>
                </a:cxn>
                <a:cxn ang="0">
                  <a:pos x="connsiteX2" y="connsiteY2"/>
                </a:cxn>
                <a:cxn ang="0">
                  <a:pos x="connsiteX3" y="connsiteY3"/>
                </a:cxn>
              </a:cxnLst>
              <a:rect l="l" t="t" r="r" b="b"/>
              <a:pathLst>
                <a:path w="845165" h="335908">
                  <a:moveTo>
                    <a:pt x="845165" y="0"/>
                  </a:moveTo>
                  <a:lnTo>
                    <a:pt x="845165" y="335908"/>
                  </a:lnTo>
                  <a:lnTo>
                    <a:pt x="0" y="167954"/>
                  </a:lnTo>
                  <a:lnTo>
                    <a:pt x="845165" y="0"/>
                  </a:lnTo>
                  <a:close/>
                </a:path>
              </a:pathLst>
            </a:custGeom>
            <a:solidFill>
              <a:schemeClr val="accent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01BDAA3-F14B-72AE-51D2-D0E1F26C49A9}"/>
                </a:ext>
              </a:extLst>
            </p:cNvPr>
            <p:cNvSpPr/>
            <p:nvPr/>
          </p:nvSpPr>
          <p:spPr>
            <a:xfrm>
              <a:off x="1787362" y="4246999"/>
              <a:ext cx="124783" cy="3465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73354AC6-CC87-6A2A-FE66-58A78B13B219}"/>
                </a:ext>
              </a:extLst>
            </p:cNvPr>
            <p:cNvSpPr/>
            <p:nvPr/>
          </p:nvSpPr>
          <p:spPr>
            <a:xfrm>
              <a:off x="3753526" y="3822819"/>
              <a:ext cx="491550" cy="119379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F3398DB0-BD71-5FE9-A78A-912A3F9F9A53}"/>
                </a:ext>
              </a:extLst>
            </p:cNvPr>
            <p:cNvSpPr/>
            <p:nvPr/>
          </p:nvSpPr>
          <p:spPr>
            <a:xfrm>
              <a:off x="7810318" y="2949059"/>
              <a:ext cx="1166436" cy="2931160"/>
            </a:xfrm>
            <a:prstGeom prst="ellipse">
              <a:avLst/>
            </a:prstGeom>
            <a:solidFill>
              <a:srgbClr val="186F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79F40EFE-2845-D509-990E-1263FE8F2CE9}"/>
                </a:ext>
              </a:extLst>
            </p:cNvPr>
            <p:cNvSpPr/>
            <p:nvPr/>
          </p:nvSpPr>
          <p:spPr>
            <a:xfrm>
              <a:off x="5721734" y="3396099"/>
              <a:ext cx="767814" cy="2036064"/>
            </a:xfrm>
            <a:prstGeom prst="ellipse">
              <a:avLst/>
            </a:prstGeom>
            <a:solidFill>
              <a:srgbClr val="0099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730FAC9-CAB6-72E6-FCCB-F7F99FE6B2D7}"/>
                </a:ext>
              </a:extLst>
            </p:cNvPr>
            <p:cNvSpPr/>
            <p:nvPr/>
          </p:nvSpPr>
          <p:spPr>
            <a:xfrm>
              <a:off x="10107935" y="2425992"/>
              <a:ext cx="1812882" cy="3982679"/>
            </a:xfrm>
            <a:prstGeom prst="ellipse">
              <a:avLst/>
            </a:prstGeom>
            <a:solidFill>
              <a:schemeClr val="tx2">
                <a:lumMod val="60000"/>
                <a:lumOff val="40000"/>
              </a:schemeClr>
            </a:solidFill>
            <a:ln>
              <a:solidFill>
                <a:srgbClr val="BCC0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21905C99-7C90-7A43-7EC4-F16022A8DBF9}"/>
              </a:ext>
            </a:extLst>
          </p:cNvPr>
          <p:cNvGrpSpPr/>
          <p:nvPr/>
        </p:nvGrpSpPr>
        <p:grpSpPr>
          <a:xfrm rot="10800000">
            <a:off x="1859475" y="2138140"/>
            <a:ext cx="9168447" cy="4052086"/>
            <a:chOff x="1842696" y="2134303"/>
            <a:chExt cx="9159680" cy="4449969"/>
          </a:xfrm>
        </p:grpSpPr>
        <p:cxnSp>
          <p:nvCxnSpPr>
            <p:cNvPr id="34" name="Straight Connector 33">
              <a:extLst>
                <a:ext uri="{FF2B5EF4-FFF2-40B4-BE49-F238E27FC236}">
                  <a16:creationId xmlns:a16="http://schemas.microsoft.com/office/drawing/2014/main" id="{5B28EEA5-C4C6-15BB-4A00-EA236CC03503}"/>
                </a:ext>
              </a:extLst>
            </p:cNvPr>
            <p:cNvCxnSpPr>
              <a:cxnSpLocks/>
            </p:cNvCxnSpPr>
            <p:nvPr/>
          </p:nvCxnSpPr>
          <p:spPr>
            <a:xfrm>
              <a:off x="1842696" y="2134303"/>
              <a:ext cx="10448" cy="4449968"/>
            </a:xfrm>
            <a:prstGeom prst="line">
              <a:avLst/>
            </a:prstGeom>
            <a:ln w="44450" cap="rnd">
              <a:solidFill>
                <a:srgbClr val="D9D9D9"/>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1D300D-A597-30BC-A7CA-45FAE8561877}"/>
                </a:ext>
              </a:extLst>
            </p:cNvPr>
            <p:cNvCxnSpPr>
              <a:cxnSpLocks/>
            </p:cNvCxnSpPr>
            <p:nvPr/>
          </p:nvCxnSpPr>
          <p:spPr>
            <a:xfrm>
              <a:off x="3968679" y="2134303"/>
              <a:ext cx="33719" cy="4417143"/>
            </a:xfrm>
            <a:prstGeom prst="line">
              <a:avLst/>
            </a:prstGeom>
            <a:ln w="44450" cap="rnd">
              <a:solidFill>
                <a:srgbClr val="D9D9D9"/>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44CDCC-DD19-AE95-2AD8-E241201749FD}"/>
                </a:ext>
              </a:extLst>
            </p:cNvPr>
            <p:cNvCxnSpPr>
              <a:cxnSpLocks/>
            </p:cNvCxnSpPr>
            <p:nvPr/>
          </p:nvCxnSpPr>
          <p:spPr>
            <a:xfrm>
              <a:off x="8372988" y="2134303"/>
              <a:ext cx="0" cy="4417143"/>
            </a:xfrm>
            <a:prstGeom prst="line">
              <a:avLst/>
            </a:prstGeom>
            <a:ln w="44450" cap="rnd">
              <a:solidFill>
                <a:srgbClr val="D9D9D9"/>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E3FE94-2CE6-CCDF-56DF-3E0047D51829}"/>
                </a:ext>
              </a:extLst>
            </p:cNvPr>
            <p:cNvCxnSpPr>
              <a:cxnSpLocks/>
            </p:cNvCxnSpPr>
            <p:nvPr/>
          </p:nvCxnSpPr>
          <p:spPr>
            <a:xfrm flipH="1">
              <a:off x="6088134" y="2134303"/>
              <a:ext cx="4195" cy="4449968"/>
            </a:xfrm>
            <a:prstGeom prst="line">
              <a:avLst/>
            </a:prstGeom>
            <a:ln w="44450" cap="rnd">
              <a:solidFill>
                <a:srgbClr val="D9D9D9"/>
              </a:soli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7BC471-3BD5-8BE8-01E1-B3585A5D297D}"/>
                </a:ext>
              </a:extLst>
            </p:cNvPr>
            <p:cNvCxnSpPr>
              <a:cxnSpLocks/>
            </p:cNvCxnSpPr>
            <p:nvPr/>
          </p:nvCxnSpPr>
          <p:spPr>
            <a:xfrm>
              <a:off x="11002376" y="2134303"/>
              <a:ext cx="0" cy="4449969"/>
            </a:xfrm>
            <a:prstGeom prst="line">
              <a:avLst/>
            </a:prstGeom>
            <a:ln w="44450" cap="rnd">
              <a:solidFill>
                <a:srgbClr val="D9D9D9"/>
              </a:solidFill>
              <a:prstDash val="sysDot"/>
              <a:round/>
            </a:ln>
          </p:spPr>
          <p:style>
            <a:lnRef idx="1">
              <a:schemeClr val="accent1"/>
            </a:lnRef>
            <a:fillRef idx="0">
              <a:schemeClr val="accent1"/>
            </a:fillRef>
            <a:effectRef idx="0">
              <a:schemeClr val="accent1"/>
            </a:effectRef>
            <a:fontRef idx="minor">
              <a:schemeClr val="tx1"/>
            </a:fontRef>
          </p:style>
        </p:cxnSp>
      </p:grpSp>
      <p:sp>
        <p:nvSpPr>
          <p:cNvPr id="5" name="Rectangle: Rounded Corners 4">
            <a:extLst>
              <a:ext uri="{FF2B5EF4-FFF2-40B4-BE49-F238E27FC236}">
                <a16:creationId xmlns:a16="http://schemas.microsoft.com/office/drawing/2014/main" id="{BE612481-36EE-8021-54FF-B64F0C2269CB}"/>
              </a:ext>
            </a:extLst>
          </p:cNvPr>
          <p:cNvSpPr/>
          <p:nvPr/>
        </p:nvSpPr>
        <p:spPr>
          <a:xfrm>
            <a:off x="8061175" y="5655961"/>
            <a:ext cx="1672350" cy="919401"/>
          </a:xfrm>
          <a:prstGeom prst="roundRect">
            <a:avLst/>
          </a:prstGeom>
          <a:solidFill>
            <a:schemeClr val="bg1"/>
          </a:solidFill>
          <a:ln w="38100">
            <a:no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tIns="182880" bIns="91440" rtlCol="0" anchor="ctr">
            <a:spAutoFit/>
          </a:bodyPr>
          <a:lstStyle/>
          <a:p>
            <a:pPr algn="ctr" latinLnBrk="0">
              <a:defRPr/>
            </a:pPr>
            <a:r>
              <a:rPr lang="en-US" sz="1200" b="1" err="1">
                <a:solidFill>
                  <a:srgbClr val="3D7BBE"/>
                </a:solidFill>
                <a:latin typeface="Verdana"/>
                <a:ea typeface="Verdana"/>
              </a:rPr>
              <a:t>Camrelizumab</a:t>
            </a:r>
            <a:r>
              <a:rPr lang="en-US" sz="1200" b="1">
                <a:solidFill>
                  <a:srgbClr val="3D7BBE"/>
                </a:solidFill>
                <a:latin typeface="Verdana"/>
                <a:ea typeface="Verdana"/>
              </a:rPr>
              <a:t> + </a:t>
            </a:r>
            <a:r>
              <a:rPr lang="en-US" sz="1200" b="1" err="1">
                <a:solidFill>
                  <a:srgbClr val="3D7BBE"/>
                </a:solidFill>
                <a:latin typeface="Verdana"/>
                <a:ea typeface="Verdana"/>
              </a:rPr>
              <a:t>Rivoceranib</a:t>
            </a:r>
            <a:r>
              <a:rPr lang="en-US" sz="1200" b="1">
                <a:solidFill>
                  <a:srgbClr val="3D7BBE"/>
                </a:solidFill>
                <a:latin typeface="Verdana"/>
                <a:ea typeface="Verdana"/>
              </a:rPr>
              <a:t> Target Market</a:t>
            </a:r>
            <a:endParaRPr lang="en-US" sz="1200"/>
          </a:p>
        </p:txBody>
      </p:sp>
      <p:sp>
        <p:nvSpPr>
          <p:cNvPr id="2" name="Title 1">
            <a:extLst>
              <a:ext uri="{FF2B5EF4-FFF2-40B4-BE49-F238E27FC236}">
                <a16:creationId xmlns:a16="http://schemas.microsoft.com/office/drawing/2014/main" id="{B2874DD1-DEEF-A46F-65C3-900531E40A28}"/>
              </a:ext>
            </a:extLst>
          </p:cNvPr>
          <p:cNvSpPr>
            <a:spLocks noGrp="1"/>
          </p:cNvSpPr>
          <p:nvPr>
            <p:ph type="title"/>
          </p:nvPr>
        </p:nvSpPr>
        <p:spPr>
          <a:xfrm>
            <a:off x="499653" y="365760"/>
            <a:ext cx="11534250" cy="613532"/>
          </a:xfrm>
        </p:spPr>
        <p:txBody>
          <a:bodyPr/>
          <a:lstStyle/>
          <a:p>
            <a:r>
              <a:rPr lang="en-US" sz="2400" err="1">
                <a:solidFill>
                  <a:schemeClr val="accent3"/>
                </a:solidFill>
                <a:latin typeface="Verdana"/>
                <a:ea typeface="Verdana"/>
              </a:rPr>
              <a:t>Elevar</a:t>
            </a:r>
            <a:r>
              <a:rPr lang="en-US" sz="2400">
                <a:solidFill>
                  <a:schemeClr val="accent3"/>
                </a:solidFill>
                <a:latin typeface="Verdana"/>
                <a:ea typeface="Verdana"/>
              </a:rPr>
              <a:t> Is Well Positioned to Treat the US </a:t>
            </a:r>
            <a:r>
              <a:rPr lang="en-US" sz="2400" err="1">
                <a:solidFill>
                  <a:schemeClr val="accent3"/>
                </a:solidFill>
                <a:latin typeface="Verdana"/>
                <a:ea typeface="Verdana"/>
              </a:rPr>
              <a:t>uHCC</a:t>
            </a:r>
            <a:r>
              <a:rPr lang="en-US" sz="2400">
                <a:solidFill>
                  <a:schemeClr val="accent3"/>
                </a:solidFill>
                <a:latin typeface="Verdana"/>
                <a:ea typeface="Verdana"/>
              </a:rPr>
              <a:t> Patient Population</a:t>
            </a:r>
          </a:p>
        </p:txBody>
      </p:sp>
      <p:sp>
        <p:nvSpPr>
          <p:cNvPr id="137" name="Freeform: Shape 136">
            <a:extLst>
              <a:ext uri="{FF2B5EF4-FFF2-40B4-BE49-F238E27FC236}">
                <a16:creationId xmlns:a16="http://schemas.microsoft.com/office/drawing/2014/main" id="{8B353FE0-6038-1D38-ED94-2FAFB2923219}"/>
              </a:ext>
            </a:extLst>
          </p:cNvPr>
          <p:cNvSpPr/>
          <p:nvPr/>
        </p:nvSpPr>
        <p:spPr>
          <a:xfrm>
            <a:off x="10976504" y="7517936"/>
            <a:ext cx="25872" cy="8149"/>
          </a:xfrm>
          <a:custGeom>
            <a:avLst/>
            <a:gdLst>
              <a:gd name="connsiteX0" fmla="*/ 25872 w 25872"/>
              <a:gd name="connsiteY0" fmla="*/ 0 h 8149"/>
              <a:gd name="connsiteX1" fmla="*/ 25872 w 25872"/>
              <a:gd name="connsiteY1" fmla="*/ 8149 h 8149"/>
              <a:gd name="connsiteX2" fmla="*/ 0 w 25872"/>
              <a:gd name="connsiteY2" fmla="*/ 5569 h 8149"/>
              <a:gd name="connsiteX3" fmla="*/ 25872 w 25872"/>
              <a:gd name="connsiteY3" fmla="*/ 0 h 8149"/>
            </a:gdLst>
            <a:ahLst/>
            <a:cxnLst>
              <a:cxn ang="0">
                <a:pos x="connsiteX0" y="connsiteY0"/>
              </a:cxn>
              <a:cxn ang="0">
                <a:pos x="connsiteX1" y="connsiteY1"/>
              </a:cxn>
              <a:cxn ang="0">
                <a:pos x="connsiteX2" y="connsiteY2"/>
              </a:cxn>
              <a:cxn ang="0">
                <a:pos x="connsiteX3" y="connsiteY3"/>
              </a:cxn>
            </a:cxnLst>
            <a:rect l="l" t="t" r="r" b="b"/>
            <a:pathLst>
              <a:path w="25872" h="8149">
                <a:moveTo>
                  <a:pt x="25872" y="0"/>
                </a:moveTo>
                <a:lnTo>
                  <a:pt x="25872" y="8149"/>
                </a:lnTo>
                <a:lnTo>
                  <a:pt x="0" y="5569"/>
                </a:lnTo>
                <a:lnTo>
                  <a:pt x="25872" y="0"/>
                </a:lnTo>
                <a:close/>
              </a:path>
            </a:pathLst>
          </a:custGeom>
          <a:solidFill>
            <a:srgbClr val="BCC0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7DE1772-564B-41FF-6F27-C8620AB502A5}"/>
              </a:ext>
            </a:extLst>
          </p:cNvPr>
          <p:cNvSpPr/>
          <p:nvPr/>
        </p:nvSpPr>
        <p:spPr>
          <a:xfrm>
            <a:off x="3971001" y="-3124149"/>
            <a:ext cx="33406" cy="8100"/>
          </a:xfrm>
          <a:custGeom>
            <a:avLst/>
            <a:gdLst>
              <a:gd name="connsiteX0" fmla="*/ 0 w 33406"/>
              <a:gd name="connsiteY0" fmla="*/ 0 h 8100"/>
              <a:gd name="connsiteX1" fmla="*/ 33406 w 33406"/>
              <a:gd name="connsiteY1" fmla="*/ 6639 h 8100"/>
              <a:gd name="connsiteX2" fmla="*/ 28300 w 33406"/>
              <a:gd name="connsiteY2" fmla="*/ 8100 h 8100"/>
              <a:gd name="connsiteX3" fmla="*/ 0 w 33406"/>
              <a:gd name="connsiteY3" fmla="*/ 0 h 8100"/>
            </a:gdLst>
            <a:ahLst/>
            <a:cxnLst>
              <a:cxn ang="0">
                <a:pos x="connsiteX0" y="connsiteY0"/>
              </a:cxn>
              <a:cxn ang="0">
                <a:pos x="connsiteX1" y="connsiteY1"/>
              </a:cxn>
              <a:cxn ang="0">
                <a:pos x="connsiteX2" y="connsiteY2"/>
              </a:cxn>
              <a:cxn ang="0">
                <a:pos x="connsiteX3" y="connsiteY3"/>
              </a:cxn>
            </a:cxnLst>
            <a:rect l="l" t="t" r="r" b="b"/>
            <a:pathLst>
              <a:path w="33406" h="8100">
                <a:moveTo>
                  <a:pt x="0" y="0"/>
                </a:moveTo>
                <a:lnTo>
                  <a:pt x="33406" y="6639"/>
                </a:lnTo>
                <a:lnTo>
                  <a:pt x="28300" y="8100"/>
                </a:lnTo>
                <a:lnTo>
                  <a:pt x="0" y="0"/>
                </a:lnTo>
                <a:close/>
              </a:path>
            </a:pathLst>
          </a:custGeom>
          <a:solidFill>
            <a:srgbClr val="7BC5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9FFDF7C0-175C-2CED-A3BD-CEA926B92563}"/>
              </a:ext>
            </a:extLst>
          </p:cNvPr>
          <p:cNvSpPr/>
          <p:nvPr/>
        </p:nvSpPr>
        <p:spPr>
          <a:xfrm>
            <a:off x="10976504" y="14012422"/>
            <a:ext cx="25872" cy="8149"/>
          </a:xfrm>
          <a:custGeom>
            <a:avLst/>
            <a:gdLst>
              <a:gd name="connsiteX0" fmla="*/ 25872 w 25872"/>
              <a:gd name="connsiteY0" fmla="*/ 0 h 8149"/>
              <a:gd name="connsiteX1" fmla="*/ 25872 w 25872"/>
              <a:gd name="connsiteY1" fmla="*/ 8149 h 8149"/>
              <a:gd name="connsiteX2" fmla="*/ 0 w 25872"/>
              <a:gd name="connsiteY2" fmla="*/ 5569 h 8149"/>
              <a:gd name="connsiteX3" fmla="*/ 25872 w 25872"/>
              <a:gd name="connsiteY3" fmla="*/ 0 h 8149"/>
            </a:gdLst>
            <a:ahLst/>
            <a:cxnLst>
              <a:cxn ang="0">
                <a:pos x="connsiteX0" y="connsiteY0"/>
              </a:cxn>
              <a:cxn ang="0">
                <a:pos x="connsiteX1" y="connsiteY1"/>
              </a:cxn>
              <a:cxn ang="0">
                <a:pos x="connsiteX2" y="connsiteY2"/>
              </a:cxn>
              <a:cxn ang="0">
                <a:pos x="connsiteX3" y="connsiteY3"/>
              </a:cxn>
            </a:cxnLst>
            <a:rect l="l" t="t" r="r" b="b"/>
            <a:pathLst>
              <a:path w="25872" h="8149">
                <a:moveTo>
                  <a:pt x="25872" y="0"/>
                </a:moveTo>
                <a:lnTo>
                  <a:pt x="25872" y="8149"/>
                </a:lnTo>
                <a:lnTo>
                  <a:pt x="0" y="5569"/>
                </a:lnTo>
                <a:lnTo>
                  <a:pt x="25872"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3D6AB9-31BA-3DAB-CD20-D75E17AAE7E1}"/>
              </a:ext>
            </a:extLst>
          </p:cNvPr>
          <p:cNvSpPr txBox="1"/>
          <p:nvPr/>
        </p:nvSpPr>
        <p:spPr>
          <a:xfrm>
            <a:off x="2237706" y="5846116"/>
            <a:ext cx="19757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Cholangiocarcinoma </a:t>
            </a: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(bile duct cancer) patients</a:t>
            </a:r>
          </a:p>
        </p:txBody>
      </p:sp>
      <p:sp>
        <p:nvSpPr>
          <p:cNvPr id="8" name="TextBox 7">
            <a:extLst>
              <a:ext uri="{FF2B5EF4-FFF2-40B4-BE49-F238E27FC236}">
                <a16:creationId xmlns:a16="http://schemas.microsoft.com/office/drawing/2014/main" id="{3E6B60E0-4D94-E73B-BB38-5FC3F66D8900}"/>
              </a:ext>
            </a:extLst>
          </p:cNvPr>
          <p:cNvSpPr txBox="1"/>
          <p:nvPr/>
        </p:nvSpPr>
        <p:spPr>
          <a:xfrm>
            <a:off x="4700238" y="5474009"/>
            <a:ext cx="2082523" cy="369332"/>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Resectable </a:t>
            </a: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(or </a:t>
            </a:r>
            <a:b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transplantable)</a:t>
            </a: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cases</a:t>
            </a:r>
          </a:p>
        </p:txBody>
      </p:sp>
      <p:sp>
        <p:nvSpPr>
          <p:cNvPr id="11" name="TextBox 10">
            <a:extLst>
              <a:ext uri="{FF2B5EF4-FFF2-40B4-BE49-F238E27FC236}">
                <a16:creationId xmlns:a16="http://schemas.microsoft.com/office/drawing/2014/main" id="{65ED3720-D197-FBE9-29FA-12C3EFF9520D}"/>
              </a:ext>
            </a:extLst>
          </p:cNvPr>
          <p:cNvSpPr txBox="1"/>
          <p:nvPr/>
        </p:nvSpPr>
        <p:spPr>
          <a:xfrm>
            <a:off x="6724901" y="5095458"/>
            <a:ext cx="2245428" cy="369332"/>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Patients </a:t>
            </a: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not</a:t>
            </a: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electing</a:t>
            </a:r>
            <a:b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to undergo treatment</a:t>
            </a:r>
            <a:r>
              <a:rPr kumimoji="0" lang="en-US" sz="900" b="1" i="0" u="none" strike="noStrike" kern="1200" cap="none" spc="0" normalizeH="0" baseline="30000" noProof="0">
                <a:ln>
                  <a:noFill/>
                </a:ln>
                <a:solidFill>
                  <a:srgbClr val="514487"/>
                </a:solidFill>
                <a:effectLst/>
                <a:uLnTx/>
                <a:uFillTx/>
                <a:latin typeface="Verdana" panose="020B0604030504040204" pitchFamily="34" charset="0"/>
                <a:ea typeface="Verdana" panose="020B0604030504040204" pitchFamily="34" charset="0"/>
                <a:cs typeface="+mn-cs"/>
              </a:rPr>
              <a:t> </a:t>
            </a:r>
            <a:endPar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21B4EC9-82C8-2AA9-7517-6A553AD68C8F}"/>
              </a:ext>
            </a:extLst>
          </p:cNvPr>
          <p:cNvGrpSpPr/>
          <p:nvPr/>
        </p:nvGrpSpPr>
        <p:grpSpPr>
          <a:xfrm>
            <a:off x="620914" y="1108532"/>
            <a:ext cx="11250290" cy="1139419"/>
            <a:chOff x="620914" y="1108532"/>
            <a:chExt cx="11250290" cy="1139419"/>
          </a:xfrm>
        </p:grpSpPr>
        <p:sp>
          <p:nvSpPr>
            <p:cNvPr id="13" name="Rectangle: Rounded Corners 2">
              <a:extLst>
                <a:ext uri="{FF2B5EF4-FFF2-40B4-BE49-F238E27FC236}">
                  <a16:creationId xmlns:a16="http://schemas.microsoft.com/office/drawing/2014/main" id="{C57B187D-23B0-F8D0-303F-05547B6C6436}"/>
                </a:ext>
              </a:extLst>
            </p:cNvPr>
            <p:cNvSpPr/>
            <p:nvPr/>
          </p:nvSpPr>
          <p:spPr>
            <a:xfrm>
              <a:off x="9988982" y="1108532"/>
              <a:ext cx="1882222" cy="1139419"/>
            </a:xfrm>
            <a:prstGeom prst="roundRect">
              <a:avLst/>
            </a:prstGeom>
            <a:solidFill>
              <a:schemeClr val="accent1"/>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2">
              <a:extLst>
                <a:ext uri="{FF2B5EF4-FFF2-40B4-BE49-F238E27FC236}">
                  <a16:creationId xmlns:a16="http://schemas.microsoft.com/office/drawing/2014/main" id="{AD82D1F4-9906-CBFA-78BC-7F71FF4D7C8D}"/>
                </a:ext>
              </a:extLst>
            </p:cNvPr>
            <p:cNvSpPr/>
            <p:nvPr/>
          </p:nvSpPr>
          <p:spPr>
            <a:xfrm>
              <a:off x="5834245" y="1108532"/>
              <a:ext cx="1882222" cy="1139419"/>
            </a:xfrm>
            <a:prstGeom prst="roundRect">
              <a:avLst/>
            </a:prstGeom>
            <a:solidFill>
              <a:schemeClr val="accent3"/>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2">
              <a:extLst>
                <a:ext uri="{FF2B5EF4-FFF2-40B4-BE49-F238E27FC236}">
                  <a16:creationId xmlns:a16="http://schemas.microsoft.com/office/drawing/2014/main" id="{FED7B4C4-0E8B-135D-043F-E2E27C7F3670}"/>
                </a:ext>
              </a:extLst>
            </p:cNvPr>
            <p:cNvSpPr/>
            <p:nvPr/>
          </p:nvSpPr>
          <p:spPr>
            <a:xfrm>
              <a:off x="620914" y="1108532"/>
              <a:ext cx="2429400" cy="1139419"/>
            </a:xfrm>
            <a:prstGeom prst="roundRect">
              <a:avLst/>
            </a:prstGeom>
            <a:solidFill>
              <a:schemeClr val="tx2">
                <a:lumMod val="60000"/>
                <a:lumOff val="40000"/>
              </a:schemeClr>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2">
              <a:extLst>
                <a:ext uri="{FF2B5EF4-FFF2-40B4-BE49-F238E27FC236}">
                  <a16:creationId xmlns:a16="http://schemas.microsoft.com/office/drawing/2014/main" id="{0A52709B-17D7-8218-7634-CB20D0646750}"/>
                </a:ext>
              </a:extLst>
            </p:cNvPr>
            <p:cNvSpPr/>
            <p:nvPr/>
          </p:nvSpPr>
          <p:spPr>
            <a:xfrm>
              <a:off x="3311696" y="1108532"/>
              <a:ext cx="2291910" cy="1139419"/>
            </a:xfrm>
            <a:prstGeom prst="roundRect">
              <a:avLst/>
            </a:prstGeom>
            <a:solidFill>
              <a:schemeClr val="accent1">
                <a:lumMod val="50000"/>
              </a:schemeClr>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B2D8FAF-55D7-8EEA-15DB-91B049E9218E}"/>
                </a:ext>
              </a:extLst>
            </p:cNvPr>
            <p:cNvSpPr/>
            <p:nvPr/>
          </p:nvSpPr>
          <p:spPr>
            <a:xfrm>
              <a:off x="7928891" y="1108532"/>
              <a:ext cx="1882222" cy="1139419"/>
            </a:xfrm>
            <a:prstGeom prst="roundRect">
              <a:avLst/>
            </a:prstGeom>
            <a:solidFill>
              <a:schemeClr val="bg2"/>
            </a:solid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1DC797D-13EE-305A-0FC2-D057FF49EC17}"/>
                </a:ext>
              </a:extLst>
            </p:cNvPr>
            <p:cNvSpPr txBox="1"/>
            <p:nvPr/>
          </p:nvSpPr>
          <p:spPr>
            <a:xfrm>
              <a:off x="707089" y="1150027"/>
              <a:ext cx="2257050" cy="653238"/>
            </a:xfrm>
            <a:prstGeom prst="rect">
              <a:avLst/>
            </a:prstGeom>
            <a:noFill/>
          </p:spPr>
          <p:txBody>
            <a:bodyPr wrap="square" lIns="72000" tIns="72000" rIns="72000" bIns="72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Estimated patients diagnosed with liver cancer in 2023 (incidence)</a:t>
              </a:r>
            </a:p>
          </p:txBody>
        </p:sp>
        <p:sp>
          <p:nvSpPr>
            <p:cNvPr id="45" name="TextBox 44">
              <a:extLst>
                <a:ext uri="{FF2B5EF4-FFF2-40B4-BE49-F238E27FC236}">
                  <a16:creationId xmlns:a16="http://schemas.microsoft.com/office/drawing/2014/main" id="{5EEB66F0-CEFE-3475-42AC-3FDA3E82FF46}"/>
                </a:ext>
              </a:extLst>
            </p:cNvPr>
            <p:cNvSpPr txBox="1"/>
            <p:nvPr/>
          </p:nvSpPr>
          <p:spPr>
            <a:xfrm>
              <a:off x="1058821" y="1791389"/>
              <a:ext cx="1600720" cy="30777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41,210</a:t>
              </a:r>
              <a:r>
                <a:rPr kumimoji="0" lang="en-US" sz="2000" b="0" i="0" u="none" strike="noStrike" kern="1200" cap="none" spc="0" normalizeH="0" baseline="30000" noProof="0">
                  <a:ln>
                    <a:noFill/>
                  </a:ln>
                  <a:solidFill>
                    <a:schemeClr val="bg1"/>
                  </a:solidFill>
                  <a:effectLst/>
                  <a:uLnTx/>
                  <a:uFillTx/>
                  <a:latin typeface="Verdana" panose="020B0604030504040204" pitchFamily="34" charset="0"/>
                  <a:ea typeface="Verdana" panose="020B0604030504040204" pitchFamily="34" charset="0"/>
                  <a:cs typeface="+mn-cs"/>
                </a:rPr>
                <a:t>1</a:t>
              </a:r>
              <a:endPar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5784CCC-517E-45BB-F952-42EF8ED2DFBC}"/>
                </a:ext>
              </a:extLst>
            </p:cNvPr>
            <p:cNvSpPr txBox="1"/>
            <p:nvPr/>
          </p:nvSpPr>
          <p:spPr>
            <a:xfrm>
              <a:off x="3471918" y="1219277"/>
              <a:ext cx="1936870" cy="483960"/>
            </a:xfrm>
            <a:prstGeom prst="rect">
              <a:avLst/>
            </a:prstGeom>
            <a:noFill/>
          </p:spPr>
          <p:txBody>
            <a:bodyPr wrap="square" lIns="72000" tIns="72000" rIns="72000" bIns="72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Estimated diagnoses of HCC </a:t>
              </a:r>
              <a:r>
                <a:rPr lang="en-US" sz="1100" b="1">
                  <a:solidFill>
                    <a:schemeClr val="bg1"/>
                  </a:solidFill>
                  <a:latin typeface="Verdana" panose="020B0604030504040204" pitchFamily="34" charset="0"/>
                  <a:ea typeface="Verdana" panose="020B0604030504040204" pitchFamily="34" charset="0"/>
                  <a:cs typeface="Arial" panose="020B0604020202020204" pitchFamily="34" charset="0"/>
                </a:rPr>
                <a:t>per</a:t>
              </a: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 year</a:t>
              </a:r>
            </a:p>
          </p:txBody>
        </p:sp>
        <p:sp>
          <p:nvSpPr>
            <p:cNvPr id="49" name="TextBox 48">
              <a:extLst>
                <a:ext uri="{FF2B5EF4-FFF2-40B4-BE49-F238E27FC236}">
                  <a16:creationId xmlns:a16="http://schemas.microsoft.com/office/drawing/2014/main" id="{9C45C057-94D0-91EF-6C03-5A5235FC4B28}"/>
                </a:ext>
              </a:extLst>
            </p:cNvPr>
            <p:cNvSpPr txBox="1"/>
            <p:nvPr/>
          </p:nvSpPr>
          <p:spPr>
            <a:xfrm>
              <a:off x="3471917" y="1791389"/>
              <a:ext cx="1936871" cy="30777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37,089</a:t>
              </a:r>
              <a:r>
                <a:rPr kumimoji="0" lang="en-US" sz="2000" b="0" i="0" u="none" strike="noStrike" kern="1200" cap="none" spc="0" normalizeH="0" baseline="30000" noProof="0">
                  <a:ln>
                    <a:noFill/>
                  </a:ln>
                  <a:solidFill>
                    <a:schemeClr val="bg1"/>
                  </a:solidFill>
                  <a:effectLst/>
                  <a:uLnTx/>
                  <a:uFillTx/>
                  <a:latin typeface="Verdana" panose="020B0604030504040204" pitchFamily="34" charset="0"/>
                  <a:ea typeface="Verdana" panose="020B0604030504040204" pitchFamily="34" charset="0"/>
                  <a:cs typeface="+mn-cs"/>
                </a:rPr>
                <a:t>2</a:t>
              </a:r>
              <a:endPar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71FA4101-3ACF-8B80-B835-0D0C625A2CD1}"/>
                </a:ext>
              </a:extLst>
            </p:cNvPr>
            <p:cNvSpPr txBox="1"/>
            <p:nvPr/>
          </p:nvSpPr>
          <p:spPr>
            <a:xfrm>
              <a:off x="7958458" y="1126944"/>
              <a:ext cx="1839262" cy="653238"/>
            </a:xfrm>
            <a:prstGeom prst="rect">
              <a:avLst/>
            </a:prstGeom>
            <a:noFill/>
          </p:spPr>
          <p:txBody>
            <a:bodyPr wrap="square" lIns="72000" tIns="72000" rIns="72000" bIns="72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Estimated cases of uHCC receiving 1L+ treatment per year</a:t>
              </a:r>
            </a:p>
          </p:txBody>
        </p:sp>
        <p:sp>
          <p:nvSpPr>
            <p:cNvPr id="52" name="TextBox 51">
              <a:extLst>
                <a:ext uri="{FF2B5EF4-FFF2-40B4-BE49-F238E27FC236}">
                  <a16:creationId xmlns:a16="http://schemas.microsoft.com/office/drawing/2014/main" id="{5AB943D4-6AD4-1429-BEEF-450033A5FDAA}"/>
                </a:ext>
              </a:extLst>
            </p:cNvPr>
            <p:cNvSpPr txBox="1"/>
            <p:nvPr/>
          </p:nvSpPr>
          <p:spPr>
            <a:xfrm>
              <a:off x="8144892" y="1791389"/>
              <a:ext cx="1600720" cy="307777"/>
            </a:xfrm>
            <a:prstGeom prst="rect">
              <a:avLst/>
            </a:prstGeom>
            <a:noFill/>
          </p:spPr>
          <p:txBody>
            <a:bodyPr wrap="square" lIns="0" tIns="0" rIns="0" bIns="0" rtlCol="0" anchor="t">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b="1">
                  <a:solidFill>
                    <a:schemeClr val="bg1"/>
                  </a:solidFill>
                  <a:latin typeface="Verdana"/>
                  <a:ea typeface="Verdana"/>
                  <a:cs typeface="Arial"/>
                </a:rPr>
                <a:t>~15,577</a:t>
              </a:r>
              <a:r>
                <a:rPr lang="en-US" sz="2000" baseline="30000">
                  <a:solidFill>
                    <a:schemeClr val="bg1"/>
                  </a:solidFill>
                  <a:latin typeface="Verdana"/>
                  <a:ea typeface="Verdana"/>
                </a:rPr>
                <a:t>2</a:t>
              </a:r>
              <a:endPar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B7C95B25-BD9F-2B9C-9614-C6BE91B3EB11}"/>
                </a:ext>
              </a:extLst>
            </p:cNvPr>
            <p:cNvSpPr txBox="1"/>
            <p:nvPr/>
          </p:nvSpPr>
          <p:spPr>
            <a:xfrm>
              <a:off x="5986752" y="1219277"/>
              <a:ext cx="1631176" cy="483960"/>
            </a:xfrm>
            <a:prstGeom prst="rect">
              <a:avLst/>
            </a:prstGeom>
            <a:noFill/>
          </p:spPr>
          <p:txBody>
            <a:bodyPr wrap="square" lIns="72000" tIns="72000" rIns="72000" bIns="72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Estimated cases of uHCC </a:t>
              </a:r>
              <a:r>
                <a:rPr lang="en-US" sz="1100" b="1">
                  <a:solidFill>
                    <a:schemeClr val="bg1"/>
                  </a:solidFill>
                  <a:latin typeface="Verdana" panose="020B0604030504040204" pitchFamily="34" charset="0"/>
                  <a:ea typeface="Verdana" panose="020B0604030504040204" pitchFamily="34" charset="0"/>
                  <a:cs typeface="Arial" panose="020B0604020202020204" pitchFamily="34" charset="0"/>
                </a:rPr>
                <a:t>per</a:t>
              </a: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 year</a:t>
              </a:r>
            </a:p>
          </p:txBody>
        </p:sp>
        <p:sp>
          <p:nvSpPr>
            <p:cNvPr id="55" name="TextBox 54">
              <a:extLst>
                <a:ext uri="{FF2B5EF4-FFF2-40B4-BE49-F238E27FC236}">
                  <a16:creationId xmlns:a16="http://schemas.microsoft.com/office/drawing/2014/main" id="{1334170A-8715-1810-1C7D-84C1404B786D}"/>
                </a:ext>
              </a:extLst>
            </p:cNvPr>
            <p:cNvSpPr txBox="1"/>
            <p:nvPr/>
          </p:nvSpPr>
          <p:spPr>
            <a:xfrm>
              <a:off x="6061184" y="1791389"/>
              <a:ext cx="1455200" cy="30777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b="1">
                  <a:solidFill>
                    <a:schemeClr val="bg1"/>
                  </a:solidFill>
                  <a:latin typeface="Verdana" panose="020B0604030504040204" pitchFamily="34" charset="0"/>
                  <a:ea typeface="Verdana" panose="020B0604030504040204" pitchFamily="34" charset="0"/>
                  <a:cs typeface="Arial" panose="020B0604020202020204" pitchFamily="34" charset="0"/>
                </a:rPr>
                <a:t>25</a:t>
              </a:r>
              <a:r>
                <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,962</a:t>
              </a:r>
              <a:r>
                <a:rPr kumimoji="0" lang="en-US" sz="2000" b="0" i="0" u="none" strike="noStrike" kern="1200" cap="none" spc="0" normalizeH="0" baseline="30000" noProof="0">
                  <a:ln>
                    <a:noFill/>
                  </a:ln>
                  <a:solidFill>
                    <a:schemeClr val="bg1"/>
                  </a:solidFill>
                  <a:effectLst/>
                  <a:uLnTx/>
                  <a:uFillTx/>
                  <a:latin typeface="Verdana" panose="020B0604030504040204" pitchFamily="34" charset="0"/>
                  <a:ea typeface="Verdana" panose="020B0604030504040204" pitchFamily="34" charset="0"/>
                  <a:cs typeface="+mn-cs"/>
                </a:rPr>
                <a:t>3</a:t>
              </a:r>
              <a:endPar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9231D8D-C4D9-1EF4-BB49-5CEEB9C7BA0A}"/>
                </a:ext>
              </a:extLst>
            </p:cNvPr>
            <p:cNvSpPr txBox="1"/>
            <p:nvPr/>
          </p:nvSpPr>
          <p:spPr>
            <a:xfrm>
              <a:off x="10011230" y="1126944"/>
              <a:ext cx="1859974" cy="653238"/>
            </a:xfrm>
            <a:prstGeom prst="rect">
              <a:avLst/>
            </a:prstGeom>
            <a:noFill/>
          </p:spPr>
          <p:txBody>
            <a:bodyPr wrap="square" lIns="72000" tIns="72000" rIns="72000" bIns="72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Estimated cases of uHCC receiving 2L+</a:t>
              </a:r>
              <a:b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1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treatment per year</a:t>
              </a:r>
            </a:p>
          </p:txBody>
        </p:sp>
        <p:sp>
          <p:nvSpPr>
            <p:cNvPr id="58" name="TextBox 57">
              <a:extLst>
                <a:ext uri="{FF2B5EF4-FFF2-40B4-BE49-F238E27FC236}">
                  <a16:creationId xmlns:a16="http://schemas.microsoft.com/office/drawing/2014/main" id="{FED913A9-8953-4A81-CCE7-412E95FB678F}"/>
                </a:ext>
              </a:extLst>
            </p:cNvPr>
            <p:cNvSpPr txBox="1"/>
            <p:nvPr/>
          </p:nvSpPr>
          <p:spPr>
            <a:xfrm>
              <a:off x="10213617" y="1791389"/>
              <a:ext cx="1455200" cy="30777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4,985</a:t>
              </a:r>
              <a:r>
                <a:rPr kumimoji="0" lang="en-US" sz="2000" b="0" i="0" u="none" strike="noStrike" kern="1200" cap="none" spc="0" normalizeH="0" baseline="3000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rPr>
                <a:t>4</a:t>
              </a:r>
              <a:r>
                <a:rPr kumimoji="0" lang="en-US" sz="2000" b="0" i="0" u="none" strike="noStrike" kern="1200" cap="none" spc="0" normalizeH="0" baseline="30000" noProof="0">
                  <a:ln>
                    <a:noFill/>
                  </a:ln>
                  <a:solidFill>
                    <a:schemeClr val="bg1"/>
                  </a:solidFill>
                  <a:effectLst/>
                  <a:uLnTx/>
                  <a:uFillTx/>
                  <a:latin typeface="Verdana" panose="020B0604030504040204" pitchFamily="34" charset="0"/>
                  <a:ea typeface="Verdana" panose="020B0604030504040204" pitchFamily="34" charset="0"/>
                  <a:cs typeface="+mn-cs"/>
                </a:rPr>
                <a:t>*</a:t>
              </a:r>
              <a:endParaRPr kumimoji="0" lang="en-US" sz="20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sp>
        <p:nvSpPr>
          <p:cNvPr id="59" name="Arrow: Down 58">
            <a:extLst>
              <a:ext uri="{FF2B5EF4-FFF2-40B4-BE49-F238E27FC236}">
                <a16:creationId xmlns:a16="http://schemas.microsoft.com/office/drawing/2014/main" id="{5AF2B286-683E-DB8A-5003-A4497999D62E}"/>
              </a:ext>
            </a:extLst>
          </p:cNvPr>
          <p:cNvSpPr/>
          <p:nvPr/>
        </p:nvSpPr>
        <p:spPr>
          <a:xfrm>
            <a:off x="3025660" y="5333404"/>
            <a:ext cx="439049" cy="545479"/>
          </a:xfrm>
          <a:prstGeom prst="downArrow">
            <a:avLst/>
          </a:prstGeom>
          <a:solidFill>
            <a:srgbClr val="D4D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Arrow: Down 61">
            <a:extLst>
              <a:ext uri="{FF2B5EF4-FFF2-40B4-BE49-F238E27FC236}">
                <a16:creationId xmlns:a16="http://schemas.microsoft.com/office/drawing/2014/main" id="{668CC46F-86D4-5C2A-5BB8-58C50476220E}"/>
              </a:ext>
            </a:extLst>
          </p:cNvPr>
          <p:cNvSpPr/>
          <p:nvPr/>
        </p:nvSpPr>
        <p:spPr>
          <a:xfrm>
            <a:off x="5502605" y="4953883"/>
            <a:ext cx="439049" cy="545479"/>
          </a:xfrm>
          <a:prstGeom prst="downArrow">
            <a:avLst/>
          </a:prstGeom>
          <a:solidFill>
            <a:srgbClr val="B3CC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Arrow: Down 62">
            <a:extLst>
              <a:ext uri="{FF2B5EF4-FFF2-40B4-BE49-F238E27FC236}">
                <a16:creationId xmlns:a16="http://schemas.microsoft.com/office/drawing/2014/main" id="{870BD49D-294C-19A1-C308-0CF2ACDE15B5}"/>
              </a:ext>
            </a:extLst>
          </p:cNvPr>
          <p:cNvSpPr/>
          <p:nvPr/>
        </p:nvSpPr>
        <p:spPr>
          <a:xfrm>
            <a:off x="7622126" y="4573405"/>
            <a:ext cx="439049" cy="545479"/>
          </a:xfrm>
          <a:prstGeom prst="downArrow">
            <a:avLst/>
          </a:prstGeom>
          <a:solidFill>
            <a:srgbClr val="A4D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Arrow: Down 63">
            <a:extLst>
              <a:ext uri="{FF2B5EF4-FFF2-40B4-BE49-F238E27FC236}">
                <a16:creationId xmlns:a16="http://schemas.microsoft.com/office/drawing/2014/main" id="{2510404C-B6C9-0183-B356-F1EDE62EC152}"/>
              </a:ext>
            </a:extLst>
          </p:cNvPr>
          <p:cNvSpPr/>
          <p:nvPr/>
        </p:nvSpPr>
        <p:spPr>
          <a:xfrm>
            <a:off x="9760756" y="4232394"/>
            <a:ext cx="439049" cy="545479"/>
          </a:xfrm>
          <a:prstGeom prst="downArrow">
            <a:avLst/>
          </a:prstGeom>
          <a:solidFill>
            <a:srgbClr val="AFD8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Text Placeholder 3">
            <a:extLst>
              <a:ext uri="{FF2B5EF4-FFF2-40B4-BE49-F238E27FC236}">
                <a16:creationId xmlns:a16="http://schemas.microsoft.com/office/drawing/2014/main" id="{33CAE212-84C7-9725-C9C5-C84312B6652E}"/>
              </a:ext>
            </a:extLst>
          </p:cNvPr>
          <p:cNvSpPr txBox="1">
            <a:spLocks/>
          </p:cNvSpPr>
          <p:nvPr/>
        </p:nvSpPr>
        <p:spPr>
          <a:xfrm>
            <a:off x="499653" y="6314135"/>
            <a:ext cx="6778785" cy="383502"/>
          </a:xfrm>
          <a:prstGeom prst="rect">
            <a:avLst/>
          </a:prstGeom>
        </p:spPr>
        <p:txBody>
          <a:bodyPr vert="horz" wrap="square" lIns="0" tIns="0" rIns="0" bIns="0" rtlCol="0" anchor="b" anchorCtr="0">
            <a:noAutofit/>
          </a:bodyPr>
          <a:lstStyle>
            <a:lvl1pPr marL="0" indent="0" algn="l" defTabSz="914400" rtl="0" eaLnBrk="1" latinLnBrk="1" hangingPunct="1">
              <a:lnSpc>
                <a:spcPct val="100000"/>
              </a:lnSpc>
              <a:spcBef>
                <a:spcPts val="0"/>
              </a:spcBef>
              <a:spcAft>
                <a:spcPts val="600"/>
              </a:spcAft>
              <a:buClr>
                <a:schemeClr val="tx1"/>
              </a:buClr>
              <a:buFontTx/>
              <a:buNone/>
              <a:defRPr lang="en-US" sz="800" b="0" i="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600" b="1" i="0" strike="noStrike" kern="1200" cap="none" spc="0" normalizeH="0" baseline="0" noProof="0">
                <a:ln>
                  <a:noFill/>
                </a:ln>
                <a:effectLst/>
                <a:uLnTx/>
                <a:uFillTx/>
              </a:rPr>
              <a:t>References: 1.</a:t>
            </a:r>
            <a:r>
              <a:rPr lang="en-US" sz="600" b="1"/>
              <a:t> </a:t>
            </a:r>
            <a:r>
              <a:rPr lang="en-US" sz="600" b="0" i="0">
                <a:effectLst/>
              </a:rPr>
              <a:t>Siegel RL, et al. </a:t>
            </a:r>
            <a:r>
              <a:rPr lang="en-US" sz="600" b="0" i="1">
                <a:effectLst/>
              </a:rPr>
              <a:t>CA Cancer J Clin</a:t>
            </a:r>
            <a:r>
              <a:rPr lang="en-US" sz="600" b="0" i="0">
                <a:effectLst/>
              </a:rPr>
              <a:t>. 2023;73(1):17-48. </a:t>
            </a:r>
            <a:r>
              <a:rPr lang="en-US" sz="600" b="1" i="0">
                <a:effectLst/>
              </a:rPr>
              <a:t>2.</a:t>
            </a:r>
            <a:r>
              <a:rPr lang="en-US" sz="600" b="0" i="0">
                <a:effectLst/>
              </a:rPr>
              <a:t> </a:t>
            </a:r>
            <a:r>
              <a:rPr lang="en-US" sz="600" b="0" i="0" err="1">
                <a:effectLst/>
              </a:rPr>
              <a:t>Llovet</a:t>
            </a:r>
            <a:r>
              <a:rPr lang="en-US" sz="600" b="0" i="0">
                <a:effectLst/>
              </a:rPr>
              <a:t> JM, et al. </a:t>
            </a:r>
            <a:r>
              <a:rPr lang="en-US" sz="600" b="0" i="1">
                <a:effectLst/>
              </a:rPr>
              <a:t>Nat Rev Dis Primers</a:t>
            </a:r>
            <a:r>
              <a:rPr lang="en-US" sz="600" b="0" i="0">
                <a:effectLst/>
              </a:rPr>
              <a:t>. 2021;7(1):6. </a:t>
            </a:r>
            <a:br>
              <a:rPr lang="en-US" sz="600" b="0" i="0">
                <a:effectLst/>
              </a:rPr>
            </a:br>
            <a:r>
              <a:rPr lang="en-US" sz="600" b="1" i="0">
                <a:effectLst/>
              </a:rPr>
              <a:t>3.</a:t>
            </a:r>
            <a:r>
              <a:rPr lang="en-US" sz="600" b="0" i="0">
                <a:effectLst/>
              </a:rPr>
              <a:t> Wang EA, et al. </a:t>
            </a:r>
            <a:r>
              <a:rPr lang="en-US" sz="600" b="0" i="1">
                <a:effectLst/>
              </a:rPr>
              <a:t>Int J Clin </a:t>
            </a:r>
            <a:r>
              <a:rPr lang="en-US" sz="600" b="0" i="1" err="1">
                <a:effectLst/>
              </a:rPr>
              <a:t>Pract</a:t>
            </a:r>
            <a:r>
              <a:rPr lang="en-US" sz="600" b="0" i="0">
                <a:effectLst/>
              </a:rPr>
              <a:t>. 2017;71(11). </a:t>
            </a:r>
            <a:r>
              <a:rPr lang="en-US" sz="600" b="1" i="0">
                <a:effectLst/>
              </a:rPr>
              <a:t>4. </a:t>
            </a:r>
            <a:r>
              <a:rPr lang="en-US" sz="600" b="0" i="0">
                <a:effectLst/>
              </a:rPr>
              <a:t>Klink AJ, et al. </a:t>
            </a:r>
            <a:r>
              <a:rPr lang="en-US" sz="600" b="0" i="1">
                <a:effectLst/>
              </a:rPr>
              <a:t>Oncologist</a:t>
            </a:r>
            <a:r>
              <a:rPr lang="en-US" sz="600" b="0" i="0">
                <a:effectLst/>
              </a:rPr>
              <a:t>. 2022;27.</a:t>
            </a:r>
            <a:endParaRPr lang="en-US" sz="600"/>
          </a:p>
        </p:txBody>
      </p:sp>
      <p:sp>
        <p:nvSpPr>
          <p:cNvPr id="67" name="TextBox 66">
            <a:extLst>
              <a:ext uri="{FF2B5EF4-FFF2-40B4-BE49-F238E27FC236}">
                <a16:creationId xmlns:a16="http://schemas.microsoft.com/office/drawing/2014/main" id="{6586EDF0-33C9-E67E-AC95-C6A379E50CF7}"/>
              </a:ext>
            </a:extLst>
          </p:cNvPr>
          <p:cNvSpPr txBox="1"/>
          <p:nvPr/>
        </p:nvSpPr>
        <p:spPr>
          <a:xfrm>
            <a:off x="9073663" y="5416357"/>
            <a:ext cx="1871212" cy="379572"/>
          </a:xfrm>
          <a:prstGeom prst="rect">
            <a:avLst/>
          </a:prstGeom>
        </p:spPr>
        <p:txBody>
          <a:bodyPr vert="horz" wrap="square" lIns="0" tIns="0" rIns="0" bIns="0" rtlCol="0" anchor="b" anchorCtr="0">
            <a:noAutofit/>
          </a:bodyPr>
          <a:lstStyle>
            <a:defPPr>
              <a:defRPr lang="ko-KR"/>
            </a:defPPr>
            <a:lvl1pPr indent="0" latinLnBrk="0">
              <a:lnSpc>
                <a:spcPct val="100000"/>
              </a:lnSpc>
              <a:spcBef>
                <a:spcPts val="0"/>
              </a:spcBef>
              <a:spcAft>
                <a:spcPts val="600"/>
              </a:spcAft>
              <a:buClr>
                <a:schemeClr val="tx1"/>
              </a:buClr>
              <a:buFontTx/>
              <a:buNone/>
              <a:defRPr sz="600" b="1" i="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356616" indent="-173736" latinLnBrk="0">
              <a:lnSpc>
                <a:spcPct val="100000"/>
              </a:lnSpc>
              <a:spcBef>
                <a:spcPts val="0"/>
              </a:spcBef>
              <a:spcAft>
                <a:spcPts val="600"/>
              </a:spcAft>
              <a:buClr>
                <a:schemeClr val="tx1"/>
              </a:buClr>
              <a:buFont typeface="System Font Regular"/>
              <a:buChar char="–"/>
              <a:tabLst/>
              <a:defRPr sz="1600" b="0" i="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latinLnBrk="0">
              <a:lnSpc>
                <a:spcPct val="100000"/>
              </a:lnSpc>
              <a:spcBef>
                <a:spcPts val="0"/>
              </a:spcBef>
              <a:spcAft>
                <a:spcPts val="600"/>
              </a:spcAft>
              <a:buClr>
                <a:schemeClr val="tx1"/>
              </a:buClr>
              <a:buFont typeface="Courier New" panose="02070309020205020404" pitchFamily="49" charset="0"/>
              <a:buChar char="o"/>
              <a:tabLst/>
              <a:defRPr sz="1400" b="0" i="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latinLnBrk="0">
              <a:lnSpc>
                <a:spcPct val="100000"/>
              </a:lnSpc>
              <a:spcBef>
                <a:spcPts val="0"/>
              </a:spcBef>
              <a:spcAft>
                <a:spcPts val="600"/>
              </a:spcAft>
              <a:buClr>
                <a:schemeClr val="tx1"/>
              </a:buClr>
              <a:buFont typeface="System Font Regular"/>
              <a:buChar char="–"/>
              <a:tabLst/>
              <a:defRPr sz="1200" b="0" i="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latinLnBrk="0">
              <a:lnSpc>
                <a:spcPct val="100000"/>
              </a:lnSpc>
              <a:spcBef>
                <a:spcPts val="0"/>
              </a:spcBef>
              <a:spcAft>
                <a:spcPts val="600"/>
              </a:spcAft>
              <a:buClr>
                <a:schemeClr val="tx1"/>
              </a:buClr>
              <a:buFont typeface="System Font Regular"/>
              <a:buChar char="–"/>
              <a:tabLst/>
              <a:defRPr sz="1000" b="0" i="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latinLnBrk="0">
              <a:lnSpc>
                <a:spcPct val="90000"/>
              </a:lnSpc>
              <a:spcBef>
                <a:spcPts val="500"/>
              </a:spcBef>
              <a:buFont typeface="Arial" panose="020B0604020202020204" pitchFamily="34" charset="0"/>
              <a:buChar char="•"/>
            </a:lvl6pPr>
            <a:lvl7pPr marL="2971800" indent="-228600" latinLnBrk="0">
              <a:lnSpc>
                <a:spcPct val="90000"/>
              </a:lnSpc>
              <a:spcBef>
                <a:spcPts val="500"/>
              </a:spcBef>
              <a:buFont typeface="Arial" panose="020B0604020202020204" pitchFamily="34" charset="0"/>
              <a:buChar char="•"/>
            </a:lvl7pPr>
            <a:lvl8pPr marL="3429000" indent="-228600" latinLnBrk="0">
              <a:lnSpc>
                <a:spcPct val="90000"/>
              </a:lnSpc>
              <a:spcBef>
                <a:spcPts val="500"/>
              </a:spcBef>
              <a:buFont typeface="Arial" panose="020B0604020202020204" pitchFamily="34" charset="0"/>
              <a:buChar char="•"/>
            </a:lvl8pPr>
            <a:lvl9pPr marL="3886200" indent="-228600" latinLnBrk="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600"/>
              </a:spcAft>
              <a:buClr>
                <a:srgbClr val="514487"/>
              </a:buClr>
              <a:buSzTx/>
              <a:buFontTx/>
              <a:buNone/>
              <a:tabLst/>
              <a:defRPr/>
            </a:pPr>
            <a:r>
              <a:rPr kumimoji="0" lang="en-US" sz="600" b="1"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rPr>
              <a:t>*Interpret with caution. Progression rate from 1L to 2L not well-established.</a:t>
            </a:r>
          </a:p>
        </p:txBody>
      </p:sp>
      <p:sp>
        <p:nvSpPr>
          <p:cNvPr id="73" name="TextBox 72">
            <a:extLst>
              <a:ext uri="{FF2B5EF4-FFF2-40B4-BE49-F238E27FC236}">
                <a16:creationId xmlns:a16="http://schemas.microsoft.com/office/drawing/2014/main" id="{F6456E3D-6BD0-D71D-E8C2-9052704D0848}"/>
              </a:ext>
            </a:extLst>
          </p:cNvPr>
          <p:cNvSpPr txBox="1"/>
          <p:nvPr/>
        </p:nvSpPr>
        <p:spPr>
          <a:xfrm>
            <a:off x="8899696" y="4798506"/>
            <a:ext cx="21553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Patients electing </a:t>
            </a: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to not undergo</a:t>
            </a:r>
            <a:b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900" b="1"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further treatment</a:t>
            </a:r>
            <a:r>
              <a:rPr kumimoji="0" lang="en-US" sz="9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Arial" panose="020B0604020202020204" pitchFamily="34" charset="0"/>
              </a:rPr>
              <a:t>, or mortality</a:t>
            </a:r>
          </a:p>
        </p:txBody>
      </p:sp>
    </p:spTree>
    <p:extLst>
      <p:ext uri="{BB962C8B-B14F-4D97-AF65-F5344CB8AC3E}">
        <p14:creationId xmlns:p14="http://schemas.microsoft.com/office/powerpoint/2010/main" val="295183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0AB4-3FA3-1189-19BE-E8D52FF13236}"/>
              </a:ext>
            </a:extLst>
          </p:cNvPr>
          <p:cNvSpPr>
            <a:spLocks noGrp="1"/>
          </p:cNvSpPr>
          <p:nvPr>
            <p:ph type="title"/>
          </p:nvPr>
        </p:nvSpPr>
        <p:spPr/>
        <p:txBody>
          <a:bodyPr/>
          <a:lstStyle/>
          <a:p>
            <a:r>
              <a:rPr lang="en-US">
                <a:solidFill>
                  <a:schemeClr val="accent3"/>
                </a:solidFill>
              </a:rPr>
              <a:t>FGFR2 — Validated Target Present in Several Tumor Types</a:t>
            </a:r>
          </a:p>
        </p:txBody>
      </p:sp>
      <p:sp>
        <p:nvSpPr>
          <p:cNvPr id="5" name="Text Placeholder 4">
            <a:extLst>
              <a:ext uri="{FF2B5EF4-FFF2-40B4-BE49-F238E27FC236}">
                <a16:creationId xmlns:a16="http://schemas.microsoft.com/office/drawing/2014/main" id="{292A8A50-2967-3943-EA30-48E02E7BBD6E}"/>
              </a:ext>
            </a:extLst>
          </p:cNvPr>
          <p:cNvSpPr>
            <a:spLocks noGrp="1"/>
          </p:cNvSpPr>
          <p:nvPr>
            <p:ph type="body" sz="quarter" idx="10"/>
          </p:nvPr>
        </p:nvSpPr>
        <p:spPr>
          <a:xfrm>
            <a:off x="499653" y="6304836"/>
            <a:ext cx="7141360" cy="410552"/>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Sources: Image adapted from Babina IS, Turner NC. Nat Rev Cancer 2017;17: 318-332; Internal analysis based on third party industry data</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1. All patient #’s refer to total annual number of US patients with late-line cancers vs. comprehensive annual incidence that may be amenable to treatment with our programs including additional FGFR gene fusions and rearrangements resulting </a:t>
            </a:r>
            <a:b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b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from truncation of the protein at exon 18;  2. </a:t>
            </a:r>
            <a:r>
              <a:rPr kumimoji="0" lang="en-US" sz="800" b="0" i="0" u="none" strike="noStrike" kern="1200" cap="none" spc="0" normalizeH="0" baseline="0" noProof="0" err="1">
                <a:ln>
                  <a:noFill/>
                </a:ln>
                <a:solidFill>
                  <a:srgbClr val="564A4E"/>
                </a:solidFill>
                <a:effectLst/>
                <a:uLnTx/>
                <a:uFillTx/>
                <a:latin typeface="Calibri" panose="020F0502020204030204"/>
                <a:ea typeface="+mn-ea"/>
                <a:cs typeface="+mn-cs"/>
              </a:rPr>
              <a:t>Cholangio</a:t>
            </a: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 cholangiocarcinoma (CCA); CUP, carcinoma unknown primary;  3. FGFR2 fusion estimates include del18 truncations;</a:t>
            </a:r>
          </a:p>
        </p:txBody>
      </p:sp>
      <p:pic>
        <p:nvPicPr>
          <p:cNvPr id="8" name="Picture 7">
            <a:extLst>
              <a:ext uri="{FF2B5EF4-FFF2-40B4-BE49-F238E27FC236}">
                <a16:creationId xmlns:a16="http://schemas.microsoft.com/office/drawing/2014/main" id="{41E6C3FE-B584-13BC-04B4-E69C42F9BE1E}"/>
              </a:ext>
            </a:extLst>
          </p:cNvPr>
          <p:cNvPicPr>
            <a:picLocks noChangeAspect="1"/>
          </p:cNvPicPr>
          <p:nvPr/>
        </p:nvPicPr>
        <p:blipFill rotWithShape="1">
          <a:blip r:embed="rId10">
            <a:extLst>
              <a:ext uri="{28A0092B-C50C-407E-A947-70E740481C1C}">
                <a14:useLocalDpi xmlns:a14="http://schemas.microsoft.com/office/drawing/2010/main" val="0"/>
              </a:ext>
            </a:extLst>
          </a:blip>
          <a:srcRect t="-4044" b="4201"/>
          <a:stretch/>
        </p:blipFill>
        <p:spPr>
          <a:xfrm>
            <a:off x="1232054" y="1839186"/>
            <a:ext cx="2720640" cy="3032139"/>
          </a:xfrm>
          <a:prstGeom prst="rect">
            <a:avLst/>
          </a:prstGeom>
        </p:spPr>
      </p:pic>
      <p:sp>
        <p:nvSpPr>
          <p:cNvPr id="20" name="Rectangle 19">
            <a:extLst>
              <a:ext uri="{FF2B5EF4-FFF2-40B4-BE49-F238E27FC236}">
                <a16:creationId xmlns:a16="http://schemas.microsoft.com/office/drawing/2014/main" id="{2E4C5179-503F-E7EB-5EC2-4E165BEE9C9B}"/>
              </a:ext>
            </a:extLst>
          </p:cNvPr>
          <p:cNvSpPr/>
          <p:nvPr/>
        </p:nvSpPr>
        <p:spPr>
          <a:xfrm>
            <a:off x="6044403" y="5946913"/>
            <a:ext cx="125413" cy="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ight Brace 21">
            <a:extLst>
              <a:ext uri="{FF2B5EF4-FFF2-40B4-BE49-F238E27FC236}">
                <a16:creationId xmlns:a16="http://schemas.microsoft.com/office/drawing/2014/main" id="{D1F1BFC2-73BE-DE62-DFC0-2E62C09BE567}"/>
              </a:ext>
            </a:extLst>
          </p:cNvPr>
          <p:cNvSpPr/>
          <p:nvPr/>
        </p:nvSpPr>
        <p:spPr>
          <a:xfrm rot="5400000">
            <a:off x="2900530" y="4045650"/>
            <a:ext cx="165824" cy="1665816"/>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23" name="Rectangle: Rounded Corners 119">
            <a:extLst>
              <a:ext uri="{FF2B5EF4-FFF2-40B4-BE49-F238E27FC236}">
                <a16:creationId xmlns:a16="http://schemas.microsoft.com/office/drawing/2014/main" id="{00B78EA3-72A1-CEB3-07BF-0729ECEEAEE3}"/>
              </a:ext>
            </a:extLst>
          </p:cNvPr>
          <p:cNvSpPr/>
          <p:nvPr/>
        </p:nvSpPr>
        <p:spPr>
          <a:xfrm>
            <a:off x="2498345" y="5034317"/>
            <a:ext cx="970192" cy="364091"/>
          </a:xfrm>
          <a:prstGeom prst="roundRect">
            <a:avLst>
              <a:gd name="adj" fmla="val 0"/>
            </a:avLst>
          </a:prstGeom>
          <a:no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~6.5K-21K</a:t>
            </a:r>
          </a:p>
        </p:txBody>
      </p:sp>
      <p:sp>
        <p:nvSpPr>
          <p:cNvPr id="24" name="Right Brace 23">
            <a:extLst>
              <a:ext uri="{FF2B5EF4-FFF2-40B4-BE49-F238E27FC236}">
                <a16:creationId xmlns:a16="http://schemas.microsoft.com/office/drawing/2014/main" id="{58578B56-A17B-78ED-FD90-87FE5173EC00}"/>
              </a:ext>
            </a:extLst>
          </p:cNvPr>
          <p:cNvSpPr/>
          <p:nvPr/>
        </p:nvSpPr>
        <p:spPr>
          <a:xfrm rot="5400000">
            <a:off x="1613904" y="4604238"/>
            <a:ext cx="165824" cy="54864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25" name="Rectangle: Rounded Corners 124">
            <a:extLst>
              <a:ext uri="{FF2B5EF4-FFF2-40B4-BE49-F238E27FC236}">
                <a16:creationId xmlns:a16="http://schemas.microsoft.com/office/drawing/2014/main" id="{C59C8C2D-AD4C-3AE0-AE53-E5E3B29BB6D4}"/>
              </a:ext>
            </a:extLst>
          </p:cNvPr>
          <p:cNvSpPr/>
          <p:nvPr/>
        </p:nvSpPr>
        <p:spPr>
          <a:xfrm>
            <a:off x="1192643" y="5034318"/>
            <a:ext cx="1008344" cy="364091"/>
          </a:xfrm>
          <a:prstGeom prst="roundRect">
            <a:avLst>
              <a:gd name="adj" fmla="val 0"/>
            </a:avLst>
          </a:prstGeom>
          <a:no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~4.5K-14K</a:t>
            </a:r>
          </a:p>
        </p:txBody>
      </p:sp>
      <p:sp>
        <p:nvSpPr>
          <p:cNvPr id="28" name="Rounded Rectangle 58">
            <a:extLst>
              <a:ext uri="{FF2B5EF4-FFF2-40B4-BE49-F238E27FC236}">
                <a16:creationId xmlns:a16="http://schemas.microsoft.com/office/drawing/2014/main" id="{AF3DE21A-7371-4897-EB04-228A9280776F}"/>
              </a:ext>
            </a:extLst>
          </p:cNvPr>
          <p:cNvSpPr/>
          <p:nvPr/>
        </p:nvSpPr>
        <p:spPr>
          <a:xfrm>
            <a:off x="5223510" y="1224525"/>
            <a:ext cx="6284278" cy="536825"/>
          </a:xfrm>
          <a:prstGeom prst="roundRect">
            <a:avLst>
              <a:gd name="adj" fmla="val 196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sym typeface="Arial"/>
              </a:rPr>
              <a:t>FGFR2 alterations are observed across multiple tumor types</a:t>
            </a:r>
            <a:r>
              <a:rPr kumimoji="0" lang="en-US" sz="1600" b="1" i="0" u="none" strike="noStrike" kern="1200" cap="none" spc="0" normalizeH="0" baseline="30000" noProof="0">
                <a:ln>
                  <a:noFill/>
                </a:ln>
                <a:solidFill>
                  <a:srgbClr val="FFFFFF"/>
                </a:solidFill>
                <a:effectLst/>
                <a:uLnTx/>
                <a:uFillTx/>
                <a:latin typeface="Calibri" panose="020F0502020204030204"/>
                <a:ea typeface="+mn-ea"/>
                <a:cs typeface="+mn-cs"/>
                <a:sym typeface="Arial"/>
              </a:rPr>
              <a:t>2</a:t>
            </a:r>
          </a:p>
        </p:txBody>
      </p:sp>
      <p:sp>
        <p:nvSpPr>
          <p:cNvPr id="36" name="Rounded Rectangle 12">
            <a:extLst>
              <a:ext uri="{FF2B5EF4-FFF2-40B4-BE49-F238E27FC236}">
                <a16:creationId xmlns:a16="http://schemas.microsoft.com/office/drawing/2014/main" id="{900166D6-1041-71EE-1264-DA3CC78BF3A1}"/>
              </a:ext>
            </a:extLst>
          </p:cNvPr>
          <p:cNvSpPr/>
          <p:nvPr/>
        </p:nvSpPr>
        <p:spPr>
          <a:xfrm>
            <a:off x="764276" y="1230698"/>
            <a:ext cx="3656196" cy="524477"/>
          </a:xfrm>
          <a:prstGeom prst="roundRect">
            <a:avLst>
              <a:gd name="adj" fmla="val 2192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sym typeface="Arial"/>
              </a:rPr>
              <a:t>Three classes of driver</a:t>
            </a: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sym typeface="Arial"/>
              </a:rPr>
              <a:t>alterations in FGFR2</a:t>
            </a:r>
          </a:p>
        </p:txBody>
      </p:sp>
      <p:sp>
        <p:nvSpPr>
          <p:cNvPr id="37" name="TextBox 36">
            <a:extLst>
              <a:ext uri="{FF2B5EF4-FFF2-40B4-BE49-F238E27FC236}">
                <a16:creationId xmlns:a16="http://schemas.microsoft.com/office/drawing/2014/main" id="{3B737A21-E5B4-3EBD-1DB3-8F784176F7C2}"/>
              </a:ext>
            </a:extLst>
          </p:cNvPr>
          <p:cNvSpPr txBox="1"/>
          <p:nvPr/>
        </p:nvSpPr>
        <p:spPr>
          <a:xfrm>
            <a:off x="1103667" y="5525146"/>
            <a:ext cx="2977414" cy="252855"/>
          </a:xfrm>
          <a:prstGeom prst="roundRect">
            <a:avLst>
              <a:gd name="adj" fmla="val 19354"/>
            </a:avLst>
          </a:prstGeom>
          <a:solidFill>
            <a:schemeClr val="tx2"/>
          </a:solidFill>
        </p:spPr>
        <p:txBody>
          <a:bodyPr wrap="square" lIns="0" tIns="0" rIns="0" b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Annual US Patient Count</a:t>
            </a:r>
            <a:r>
              <a:rPr kumimoji="0" lang="en-US" sz="1400" b="1" i="0" u="none" strike="noStrike" kern="1200" cap="none" spc="0" normalizeH="0" baseline="30000" noProof="0">
                <a:ln>
                  <a:noFill/>
                </a:ln>
                <a:solidFill>
                  <a:srgbClr val="FFFFFF"/>
                </a:solidFill>
                <a:effectLst/>
                <a:uLnTx/>
                <a:uFillTx/>
                <a:latin typeface="Calibri" panose="020F0502020204030204"/>
                <a:ea typeface="+mn-ea"/>
                <a:cs typeface="+mn-cs"/>
              </a:rPr>
              <a:t>1</a:t>
            </a:r>
          </a:p>
        </p:txBody>
      </p:sp>
      <p:sp>
        <p:nvSpPr>
          <p:cNvPr id="38" name="Speech Bubble: Rectangle with Corners Rounded 5">
            <a:extLst>
              <a:ext uri="{FF2B5EF4-FFF2-40B4-BE49-F238E27FC236}">
                <a16:creationId xmlns:a16="http://schemas.microsoft.com/office/drawing/2014/main" id="{B0A14097-2970-E6BA-8BA9-E62F6AA55C54}"/>
              </a:ext>
            </a:extLst>
          </p:cNvPr>
          <p:cNvSpPr/>
          <p:nvPr/>
        </p:nvSpPr>
        <p:spPr>
          <a:xfrm>
            <a:off x="4077636" y="4708087"/>
            <a:ext cx="1220096" cy="863066"/>
          </a:xfrm>
          <a:prstGeom prst="wedgeRoundRectCallout">
            <a:avLst>
              <a:gd name="adj1" fmla="val -70188"/>
              <a:gd name="adj2" fmla="val 51287"/>
              <a:gd name="adj3" fmla="val 1666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42424"/>
                </a:solidFill>
                <a:effectLst/>
                <a:uLnTx/>
                <a:uFillTx/>
                <a:latin typeface="Calibri" panose="020F0502020204030204"/>
                <a:ea typeface="+mn-ea"/>
                <a:cs typeface="+mn-cs"/>
              </a:rPr>
              <a:t>Total FGFR2 alterations</a:t>
            </a:r>
            <a:r>
              <a:rPr kumimoji="0" lang="en-US" sz="1050" b="1" i="0" u="none" strike="noStrike" kern="1200" cap="none" spc="0" normalizeH="0" baseline="30000" noProof="0">
                <a:ln>
                  <a:noFill/>
                </a:ln>
                <a:solidFill>
                  <a:srgbClr val="242424"/>
                </a:solidFill>
                <a:effectLst/>
                <a:uLnTx/>
                <a:uFillTx/>
                <a:latin typeface="Calibri" panose="020F0502020204030204"/>
                <a:ea typeface="+mn-ea"/>
                <a:cs typeface="+mn-cs"/>
              </a:rPr>
              <a:t>1</a:t>
            </a:r>
            <a:r>
              <a:rPr kumimoji="0" lang="en-US" sz="1050" b="1" i="0" u="none" strike="noStrike" kern="1200" cap="none" spc="0" normalizeH="0" baseline="0" noProof="0">
                <a:ln>
                  <a:noFill/>
                </a:ln>
                <a:solidFill>
                  <a:srgbClr val="242424"/>
                </a:solidFill>
                <a:effectLst/>
                <a:uLnTx/>
                <a:uFillTx/>
                <a:latin typeface="Calibri" panose="020F0502020204030204"/>
                <a:ea typeface="+mn-ea"/>
                <a:cs typeface="+mn-cs"/>
              </a:rPr>
              <a:t>:</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42424"/>
                </a:solidFill>
                <a:effectLst/>
                <a:uLnTx/>
                <a:uFillTx/>
                <a:latin typeface="Calibri" panose="020F0502020204030204"/>
                <a:ea typeface="+mn-ea"/>
                <a:cs typeface="+mn-cs"/>
              </a:rPr>
              <a:t>~11-35K patients</a:t>
            </a:r>
          </a:p>
        </p:txBody>
      </p:sp>
      <p:graphicFrame>
        <p:nvGraphicFramePr>
          <p:cNvPr id="39" name="Chart 38">
            <a:extLst>
              <a:ext uri="{FF2B5EF4-FFF2-40B4-BE49-F238E27FC236}">
                <a16:creationId xmlns:a16="http://schemas.microsoft.com/office/drawing/2014/main" id="{D5A51746-612D-D1F6-B54B-46F8CE760513}"/>
              </a:ext>
            </a:extLst>
          </p:cNvPr>
          <p:cNvGraphicFramePr/>
          <p:nvPr>
            <p:custDataLst>
              <p:tags r:id="rId1"/>
            </p:custDataLst>
            <p:extLst>
              <p:ext uri="{D42A27DB-BD31-4B8C-83A1-F6EECF244321}">
                <p14:modId xmlns:p14="http://schemas.microsoft.com/office/powerpoint/2010/main" val="1638714699"/>
              </p:ext>
            </p:extLst>
          </p:nvPr>
        </p:nvGraphicFramePr>
        <p:xfrm>
          <a:off x="5484813" y="1990863"/>
          <a:ext cx="6022975" cy="2743200"/>
        </p:xfrm>
        <a:graphic>
          <a:graphicData uri="http://schemas.openxmlformats.org/drawingml/2006/chart">
            <c:chart xmlns:c="http://schemas.openxmlformats.org/drawingml/2006/chart" xmlns:r="http://schemas.openxmlformats.org/officeDocument/2006/relationships" r:id="rId11"/>
          </a:graphicData>
        </a:graphic>
      </p:graphicFrame>
      <p:sp>
        <p:nvSpPr>
          <p:cNvPr id="40" name="Rectangle 39">
            <a:extLst>
              <a:ext uri="{FF2B5EF4-FFF2-40B4-BE49-F238E27FC236}">
                <a16:creationId xmlns:a16="http://schemas.microsoft.com/office/drawing/2014/main" id="{CB2E59FD-05DF-DB27-2715-24D64A539F0E}"/>
              </a:ext>
            </a:extLst>
          </p:cNvPr>
          <p:cNvSpPr/>
          <p:nvPr>
            <p:custDataLst>
              <p:tags r:id="rId2"/>
            </p:custDataLst>
          </p:nvPr>
        </p:nvSpPr>
        <p:spPr bwMode="auto">
          <a:xfrm>
            <a:off x="7051675" y="5584963"/>
            <a:ext cx="196850" cy="1476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D6EBFC5-757B-029E-880B-B97805A94105}"/>
              </a:ext>
            </a:extLst>
          </p:cNvPr>
          <p:cNvSpPr/>
          <p:nvPr>
            <p:custDataLst>
              <p:tags r:id="rId3"/>
            </p:custDataLst>
          </p:nvPr>
        </p:nvSpPr>
        <p:spPr bwMode="auto">
          <a:xfrm>
            <a:off x="7881938" y="5584963"/>
            <a:ext cx="196850" cy="1476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692DA31-4228-0AB7-7B7E-360A4F5982B5}"/>
              </a:ext>
            </a:extLst>
          </p:cNvPr>
          <p:cNvSpPr/>
          <p:nvPr>
            <p:custDataLst>
              <p:tags r:id="rId4"/>
            </p:custDataLst>
          </p:nvPr>
        </p:nvSpPr>
        <p:spPr bwMode="auto">
          <a:xfrm>
            <a:off x="9069388" y="5584963"/>
            <a:ext cx="196850" cy="1476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Text Placeholder 2">
            <a:extLst>
              <a:ext uri="{FF2B5EF4-FFF2-40B4-BE49-F238E27FC236}">
                <a16:creationId xmlns:a16="http://schemas.microsoft.com/office/drawing/2014/main" id="{BD5C22D4-1D8C-583A-AE6D-57C45E967D41}"/>
              </a:ext>
            </a:extLst>
          </p:cNvPr>
          <p:cNvSpPr>
            <a:spLocks noGrp="1"/>
          </p:cNvSpPr>
          <p:nvPr>
            <p:custDataLst>
              <p:tags r:id="rId5"/>
            </p:custDataLst>
          </p:nvPr>
        </p:nvSpPr>
        <p:spPr bwMode="auto">
          <a:xfrm>
            <a:off x="7299325" y="5580200"/>
            <a:ext cx="48101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189" rtl="0" eaLnBrk="1" latinLnBrk="0" hangingPunct="1">
              <a:spcBef>
                <a:spcPct val="20000"/>
              </a:spcBef>
              <a:buClr>
                <a:schemeClr val="bg1">
                  <a:lumMod val="50000"/>
                </a:schemeClr>
              </a:buClr>
              <a:buFont typeface="Arial"/>
              <a:buNone/>
              <a:defRPr sz="1600" b="1" kern="1200">
                <a:solidFill>
                  <a:schemeClr val="tx1"/>
                </a:solidFill>
                <a:latin typeface="Calibri" panose="020F0502020204030204" pitchFamily="34" charset="0"/>
                <a:ea typeface="+mn-ea"/>
                <a:cs typeface="Calibri" panose="020F0502020204030204" pitchFamily="34" charset="0"/>
              </a:defRPr>
            </a:lvl1pPr>
            <a:lvl2pPr marL="461963"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2pPr>
            <a:lvl3pPr marL="917575" indent="-231775"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3pPr>
            <a:lvl4pPr marL="1373188"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4pPr>
            <a:lvl5pPr marL="1828800" indent="-254000"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fld id="{D1AFC7E0-7806-4B52-B110-AB0B50B021F1}" type="datetime'''F''''''''u''s''''i''''o''''''''''''''''''''''''''n''s'''''''">
              <a:rPr kumimoji="0" lang="en-US" altLang="en-US" sz="1100" b="1" i="0" u="none" strike="noStrike" kern="1200" cap="none" spc="0" normalizeH="0" baseline="0" noProof="0" smtClean="0">
                <a:ln>
                  <a:noFill/>
                </a:ln>
                <a:solidFill>
                  <a:srgbClr val="242424"/>
                </a:solidFill>
                <a:effectLst/>
                <a:uLnTx/>
                <a:uFillTx/>
                <a:latin typeface="Calibri" panose="020F0502020204030204"/>
                <a:ea typeface="+mn-ea"/>
                <a:cs typeface="Calibri" panose="020F0502020204030204" pitchFamily="34" charset="0"/>
              </a:rPr>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t>Fusions</a:t>
            </a:fld>
            <a:r>
              <a:rPr kumimoji="0" lang="en-US" altLang="en-US" sz="1100" b="1" i="0" u="none" strike="noStrike" kern="1200" cap="none" spc="0" normalizeH="0" baseline="30000" noProof="0">
                <a:ln>
                  <a:noFill/>
                </a:ln>
                <a:solidFill>
                  <a:srgbClr val="242424"/>
                </a:solidFill>
                <a:effectLst/>
                <a:uLnTx/>
                <a:uFillTx/>
                <a:latin typeface="Calibri" panose="020F0502020204030204"/>
                <a:ea typeface="+mn-ea"/>
                <a:cs typeface="Calibri" panose="020F0502020204030204" pitchFamily="34" charset="0"/>
              </a:rPr>
              <a:t>3</a:t>
            </a:r>
            <a:endParaRPr kumimoji="0" lang="en-US" sz="1100" b="1" i="0" u="none" strike="noStrike" kern="1200" cap="none" spc="0" normalizeH="0" baseline="30000" noProof="0">
              <a:ln>
                <a:noFill/>
              </a:ln>
              <a:solidFill>
                <a:srgbClr val="242424"/>
              </a:solidFill>
              <a:effectLst/>
              <a:uLnTx/>
              <a:uFillTx/>
              <a:latin typeface="Calibri" panose="020F0502020204030204"/>
              <a:ea typeface="+mn-ea"/>
              <a:cs typeface="Calibri" panose="020F0502020204030204" pitchFamily="34" charset="0"/>
            </a:endParaRPr>
          </a:p>
        </p:txBody>
      </p:sp>
      <p:sp>
        <p:nvSpPr>
          <p:cNvPr id="44" name="Text Placeholder 2">
            <a:extLst>
              <a:ext uri="{FF2B5EF4-FFF2-40B4-BE49-F238E27FC236}">
                <a16:creationId xmlns:a16="http://schemas.microsoft.com/office/drawing/2014/main" id="{51FEC327-9B07-CE70-57CB-7D17A67F5B6A}"/>
              </a:ext>
            </a:extLst>
          </p:cNvPr>
          <p:cNvSpPr>
            <a:spLocks noGrp="1"/>
          </p:cNvSpPr>
          <p:nvPr>
            <p:custDataLst>
              <p:tags r:id="rId6"/>
            </p:custDataLst>
          </p:nvPr>
        </p:nvSpPr>
        <p:spPr bwMode="auto">
          <a:xfrm>
            <a:off x="8129588" y="5580200"/>
            <a:ext cx="83820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189" rtl="0" eaLnBrk="1" latinLnBrk="0" hangingPunct="1">
              <a:spcBef>
                <a:spcPct val="20000"/>
              </a:spcBef>
              <a:buClr>
                <a:schemeClr val="bg1">
                  <a:lumMod val="50000"/>
                </a:schemeClr>
              </a:buClr>
              <a:buFont typeface="Arial"/>
              <a:buNone/>
              <a:defRPr sz="1600" b="1" kern="1200">
                <a:solidFill>
                  <a:schemeClr val="tx1"/>
                </a:solidFill>
                <a:latin typeface="Calibri" panose="020F0502020204030204" pitchFamily="34" charset="0"/>
                <a:ea typeface="+mn-ea"/>
                <a:cs typeface="Calibri" panose="020F0502020204030204" pitchFamily="34" charset="0"/>
              </a:defRPr>
            </a:lvl1pPr>
            <a:lvl2pPr marL="461963"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2pPr>
            <a:lvl3pPr marL="917575" indent="-231775"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3pPr>
            <a:lvl4pPr marL="1373188"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4pPr>
            <a:lvl5pPr marL="1828800" indent="-254000"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fld id="{F25487AF-2424-4BAC-B6F3-389AC1159274}" type="datetime'A''''mp''lif''i''c''a''''''''t''i''''o''''''''''''''ns'''">
              <a:rPr kumimoji="0" lang="en-US" altLang="en-US" sz="1100" b="1" i="0" u="none" strike="noStrike" kern="1200" cap="none" spc="0" normalizeH="0" baseline="0" noProof="0" smtClean="0">
                <a:ln>
                  <a:noFill/>
                </a:ln>
                <a:solidFill>
                  <a:srgbClr val="242424"/>
                </a:solidFill>
                <a:effectLst/>
                <a:uLnTx/>
                <a:uFillTx/>
                <a:latin typeface="Calibri" panose="020F0502020204030204"/>
                <a:ea typeface="+mn-ea"/>
                <a:cs typeface="Calibri" panose="020F0502020204030204" pitchFamily="34" charset="0"/>
              </a:rPr>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t>Amplifications</a:t>
            </a:fld>
            <a:endParaRPr kumimoji="0" lang="en-US" sz="1100" b="1" i="0" u="none" strike="noStrike" kern="1200" cap="none" spc="0" normalizeH="0" baseline="0" noProof="0">
              <a:ln>
                <a:noFill/>
              </a:ln>
              <a:solidFill>
                <a:srgbClr val="242424"/>
              </a:solidFill>
              <a:effectLst/>
              <a:uLnTx/>
              <a:uFillTx/>
              <a:latin typeface="Calibri" panose="020F0502020204030204"/>
              <a:ea typeface="+mn-ea"/>
              <a:cs typeface="Calibri" panose="020F0502020204030204" pitchFamily="34" charset="0"/>
            </a:endParaRPr>
          </a:p>
        </p:txBody>
      </p:sp>
      <p:sp>
        <p:nvSpPr>
          <p:cNvPr id="45" name="Text Placeholder 2">
            <a:extLst>
              <a:ext uri="{FF2B5EF4-FFF2-40B4-BE49-F238E27FC236}">
                <a16:creationId xmlns:a16="http://schemas.microsoft.com/office/drawing/2014/main" id="{4ACE2CE7-9346-7FC0-2C77-705F6CEAD77B}"/>
              </a:ext>
            </a:extLst>
          </p:cNvPr>
          <p:cNvSpPr>
            <a:spLocks noGrp="1"/>
          </p:cNvSpPr>
          <p:nvPr>
            <p:custDataLst>
              <p:tags r:id="rId7"/>
            </p:custDataLst>
          </p:nvPr>
        </p:nvSpPr>
        <p:spPr bwMode="auto">
          <a:xfrm>
            <a:off x="9317038" y="5580200"/>
            <a:ext cx="6032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189" rtl="0" eaLnBrk="1" latinLnBrk="0" hangingPunct="1">
              <a:spcBef>
                <a:spcPct val="20000"/>
              </a:spcBef>
              <a:buClr>
                <a:schemeClr val="bg1">
                  <a:lumMod val="50000"/>
                </a:schemeClr>
              </a:buClr>
              <a:buFont typeface="Arial"/>
              <a:buNone/>
              <a:defRPr sz="1600" b="1" kern="1200">
                <a:solidFill>
                  <a:schemeClr val="tx1"/>
                </a:solidFill>
                <a:latin typeface="Calibri" panose="020F0502020204030204" pitchFamily="34" charset="0"/>
                <a:ea typeface="+mn-ea"/>
                <a:cs typeface="Calibri" panose="020F0502020204030204" pitchFamily="34" charset="0"/>
              </a:defRPr>
            </a:lvl1pPr>
            <a:lvl2pPr marL="461963"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2pPr>
            <a:lvl3pPr marL="917575" indent="-231775"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3pPr>
            <a:lvl4pPr marL="1373188"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4pPr>
            <a:lvl5pPr marL="1828800" indent="-254000"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fld id="{7480B029-9151-4AB7-9E97-C7EFB804DA97}" type="datetime'''''''''''M''''''''u''t''at''i''on''''''''''''s'">
              <a:rPr kumimoji="0" lang="en-US" altLang="en-US" sz="1100" b="1" i="0" u="none" strike="noStrike" kern="1200" cap="none" spc="0" normalizeH="0" baseline="0" noProof="0" smtClean="0">
                <a:ln>
                  <a:noFill/>
                </a:ln>
                <a:solidFill>
                  <a:srgbClr val="242424"/>
                </a:solidFill>
                <a:effectLst/>
                <a:uLnTx/>
                <a:uFillTx/>
                <a:latin typeface="Calibri" panose="020F0502020204030204"/>
                <a:ea typeface="+mn-ea"/>
                <a:cs typeface="Calibri" panose="020F0502020204030204" pitchFamily="34" charset="0"/>
              </a:rPr>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t>Mutations</a:t>
            </a:fld>
            <a:endParaRPr kumimoji="0" lang="en-US" sz="1100" b="1" i="0" u="none" strike="noStrike" kern="1200" cap="none" spc="0" normalizeH="0" baseline="0" noProof="0">
              <a:ln>
                <a:noFill/>
              </a:ln>
              <a:solidFill>
                <a:srgbClr val="242424"/>
              </a:solidFill>
              <a:effectLst/>
              <a:uLnTx/>
              <a:uFillTx/>
              <a:latin typeface="Calibri" panose="020F0502020204030204"/>
              <a:ea typeface="+mn-ea"/>
              <a:cs typeface="Calibri" panose="020F0502020204030204" pitchFamily="34" charset="0"/>
            </a:endParaRPr>
          </a:p>
        </p:txBody>
      </p:sp>
      <p:sp>
        <p:nvSpPr>
          <p:cNvPr id="46" name="TextBox 45">
            <a:extLst>
              <a:ext uri="{FF2B5EF4-FFF2-40B4-BE49-F238E27FC236}">
                <a16:creationId xmlns:a16="http://schemas.microsoft.com/office/drawing/2014/main" id="{27ED3648-A6DD-3A55-5BF8-4A865DA93D17}"/>
              </a:ext>
            </a:extLst>
          </p:cNvPr>
          <p:cNvSpPr txBox="1"/>
          <p:nvPr/>
        </p:nvSpPr>
        <p:spPr>
          <a:xfrm rot="16200000">
            <a:off x="4707789" y="3030676"/>
            <a:ext cx="1470025" cy="438582"/>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42424"/>
                </a:solidFill>
                <a:effectLst/>
                <a:uLnTx/>
                <a:uFillTx/>
                <a:latin typeface="Calibri" panose="020F0502020204030204"/>
                <a:ea typeface="+mn-ea"/>
                <a:cs typeface="+mn-cs"/>
              </a:rPr>
              <a:t>FGFR2 Annual Cases</a:t>
            </a:r>
            <a:br>
              <a:rPr kumimoji="0" lang="en-US" sz="1200" b="1" i="0" u="none" strike="noStrike" kern="1200" cap="none" spc="0" normalizeH="0" baseline="0" noProof="0">
                <a:ln>
                  <a:noFill/>
                </a:ln>
                <a:solidFill>
                  <a:srgbClr val="242424"/>
                </a:solidFill>
                <a:effectLst/>
                <a:uLnTx/>
                <a:uFillTx/>
                <a:latin typeface="Calibri" panose="020F0502020204030204"/>
                <a:ea typeface="+mn-ea"/>
                <a:cs typeface="+mn-cs"/>
              </a:rPr>
            </a:br>
            <a:r>
              <a:rPr kumimoji="0" lang="en-US" sz="1000" b="0" i="0" u="none" strike="noStrike" kern="1200" cap="none" spc="0" normalizeH="0" baseline="0" noProof="0">
                <a:ln>
                  <a:noFill/>
                </a:ln>
                <a:solidFill>
                  <a:srgbClr val="242424"/>
                </a:solidFill>
                <a:effectLst/>
                <a:uLnTx/>
                <a:uFillTx/>
                <a:latin typeface="Calibri" panose="020F0502020204030204"/>
                <a:ea typeface="+mn-ea"/>
                <a:cs typeface="+mn-cs"/>
              </a:rPr>
              <a:t>(US, comprehensive)</a:t>
            </a:r>
            <a:endPar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AB35F47-B0FA-7DD2-3F99-42F09901C3EC}"/>
              </a:ext>
            </a:extLst>
          </p:cNvPr>
          <p:cNvSpPr>
            <a:spLocks/>
          </p:cNvSpPr>
          <p:nvPr/>
        </p:nvSpPr>
        <p:spPr>
          <a:xfrm rot="19133057">
            <a:off x="968927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Pancreatic</a:t>
            </a:r>
          </a:p>
        </p:txBody>
      </p:sp>
      <p:sp>
        <p:nvSpPr>
          <p:cNvPr id="48" name="Rectangle 47">
            <a:extLst>
              <a:ext uri="{FF2B5EF4-FFF2-40B4-BE49-F238E27FC236}">
                <a16:creationId xmlns:a16="http://schemas.microsoft.com/office/drawing/2014/main" id="{99833F74-6674-85A4-1BCB-1F47D7A6513B}"/>
              </a:ext>
            </a:extLst>
          </p:cNvPr>
          <p:cNvSpPr>
            <a:spLocks/>
          </p:cNvSpPr>
          <p:nvPr/>
        </p:nvSpPr>
        <p:spPr>
          <a:xfrm rot="19133057">
            <a:off x="5442399" y="4944872"/>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Breast</a:t>
            </a:r>
          </a:p>
        </p:txBody>
      </p:sp>
      <p:sp>
        <p:nvSpPr>
          <p:cNvPr id="49" name="Rectangle 48">
            <a:extLst>
              <a:ext uri="{FF2B5EF4-FFF2-40B4-BE49-F238E27FC236}">
                <a16:creationId xmlns:a16="http://schemas.microsoft.com/office/drawing/2014/main" id="{49FB644C-DB8D-4ED5-5DD0-00B53ECFCFCA}"/>
              </a:ext>
            </a:extLst>
          </p:cNvPr>
          <p:cNvSpPr>
            <a:spLocks/>
          </p:cNvSpPr>
          <p:nvPr/>
        </p:nvSpPr>
        <p:spPr>
          <a:xfrm rot="19133057">
            <a:off x="597325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Endometrial</a:t>
            </a:r>
          </a:p>
        </p:txBody>
      </p:sp>
      <p:sp>
        <p:nvSpPr>
          <p:cNvPr id="50" name="Rectangle 49">
            <a:extLst>
              <a:ext uri="{FF2B5EF4-FFF2-40B4-BE49-F238E27FC236}">
                <a16:creationId xmlns:a16="http://schemas.microsoft.com/office/drawing/2014/main" id="{ECC80919-B80D-F541-9C11-66A4DF46E554}"/>
              </a:ext>
            </a:extLst>
          </p:cNvPr>
          <p:cNvSpPr>
            <a:spLocks/>
          </p:cNvSpPr>
          <p:nvPr/>
        </p:nvSpPr>
        <p:spPr>
          <a:xfrm rot="19133057">
            <a:off x="756583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Lung</a:t>
            </a:r>
          </a:p>
        </p:txBody>
      </p:sp>
      <p:sp>
        <p:nvSpPr>
          <p:cNvPr id="51" name="Rectangle 50">
            <a:extLst>
              <a:ext uri="{FF2B5EF4-FFF2-40B4-BE49-F238E27FC236}">
                <a16:creationId xmlns:a16="http://schemas.microsoft.com/office/drawing/2014/main" id="{47DC76F0-D395-2B2F-595C-D8E9397840C6}"/>
              </a:ext>
            </a:extLst>
          </p:cNvPr>
          <p:cNvSpPr>
            <a:spLocks/>
          </p:cNvSpPr>
          <p:nvPr/>
        </p:nvSpPr>
        <p:spPr>
          <a:xfrm rot="19133057">
            <a:off x="650411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Stomach</a:t>
            </a:r>
          </a:p>
        </p:txBody>
      </p:sp>
      <p:sp>
        <p:nvSpPr>
          <p:cNvPr id="52" name="Rectangle 51">
            <a:extLst>
              <a:ext uri="{FF2B5EF4-FFF2-40B4-BE49-F238E27FC236}">
                <a16:creationId xmlns:a16="http://schemas.microsoft.com/office/drawing/2014/main" id="{850D343B-EE88-0864-3C09-57AE37E65600}"/>
              </a:ext>
            </a:extLst>
          </p:cNvPr>
          <p:cNvSpPr>
            <a:spLocks/>
          </p:cNvSpPr>
          <p:nvPr/>
        </p:nvSpPr>
        <p:spPr>
          <a:xfrm rot="19133057">
            <a:off x="703497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Skin Melanoma</a:t>
            </a:r>
          </a:p>
        </p:txBody>
      </p:sp>
      <p:sp>
        <p:nvSpPr>
          <p:cNvPr id="53" name="Rectangle 52">
            <a:extLst>
              <a:ext uri="{FF2B5EF4-FFF2-40B4-BE49-F238E27FC236}">
                <a16:creationId xmlns:a16="http://schemas.microsoft.com/office/drawing/2014/main" id="{9F620000-0D83-52C9-AF5E-7DDAF78BF555}"/>
              </a:ext>
            </a:extLst>
          </p:cNvPr>
          <p:cNvSpPr>
            <a:spLocks/>
          </p:cNvSpPr>
          <p:nvPr/>
        </p:nvSpPr>
        <p:spPr>
          <a:xfrm rot="19133057">
            <a:off x="809669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 Bladder</a:t>
            </a:r>
          </a:p>
        </p:txBody>
      </p:sp>
      <p:sp>
        <p:nvSpPr>
          <p:cNvPr id="54" name="Rectangle 53">
            <a:extLst>
              <a:ext uri="{FF2B5EF4-FFF2-40B4-BE49-F238E27FC236}">
                <a16:creationId xmlns:a16="http://schemas.microsoft.com/office/drawing/2014/main" id="{7002737E-ABFF-09FD-9381-E55D91A67901}"/>
              </a:ext>
            </a:extLst>
          </p:cNvPr>
          <p:cNvSpPr>
            <a:spLocks/>
          </p:cNvSpPr>
          <p:nvPr/>
        </p:nvSpPr>
        <p:spPr>
          <a:xfrm rot="19133057">
            <a:off x="8627559" y="4944872"/>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CUP</a:t>
            </a:r>
          </a:p>
        </p:txBody>
      </p:sp>
      <p:sp>
        <p:nvSpPr>
          <p:cNvPr id="55" name="Rectangle 54">
            <a:extLst>
              <a:ext uri="{FF2B5EF4-FFF2-40B4-BE49-F238E27FC236}">
                <a16:creationId xmlns:a16="http://schemas.microsoft.com/office/drawing/2014/main" id="{E1443BBA-8526-2B06-2B28-BAA07228568A}"/>
              </a:ext>
            </a:extLst>
          </p:cNvPr>
          <p:cNvSpPr>
            <a:spLocks/>
          </p:cNvSpPr>
          <p:nvPr/>
        </p:nvSpPr>
        <p:spPr>
          <a:xfrm rot="19133057">
            <a:off x="10220136"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Ovarian</a:t>
            </a:r>
          </a:p>
        </p:txBody>
      </p:sp>
      <p:sp>
        <p:nvSpPr>
          <p:cNvPr id="56" name="Rectangle 55">
            <a:extLst>
              <a:ext uri="{FF2B5EF4-FFF2-40B4-BE49-F238E27FC236}">
                <a16:creationId xmlns:a16="http://schemas.microsoft.com/office/drawing/2014/main" id="{A3C6CE6E-E3DB-D7C5-0CF3-0884F051D23E}"/>
              </a:ext>
            </a:extLst>
          </p:cNvPr>
          <p:cNvSpPr/>
          <p:nvPr/>
        </p:nvSpPr>
        <p:spPr>
          <a:xfrm rot="19133057">
            <a:off x="9158419" y="4944872"/>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1" i="0" u="none" strike="noStrike" kern="1200" cap="none" spc="0" normalizeH="0" baseline="0" noProof="0" err="1">
                <a:ln>
                  <a:noFill/>
                </a:ln>
                <a:solidFill>
                  <a:srgbClr val="000000"/>
                </a:solidFill>
                <a:effectLst/>
                <a:uLnTx/>
                <a:uFillTx/>
                <a:latin typeface="Calibri" panose="020F0502020204030204"/>
                <a:ea typeface="+mn-ea"/>
                <a:cs typeface="+mn-cs"/>
              </a:rPr>
              <a:t>Cholangio</a:t>
            </a:r>
            <a:endPar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1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79640-3D52-D6B7-AD3C-701973C95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788D3-110F-E8EF-CCC3-4877D0EA0B0E}"/>
              </a:ext>
            </a:extLst>
          </p:cNvPr>
          <p:cNvSpPr>
            <a:spLocks noGrp="1"/>
          </p:cNvSpPr>
          <p:nvPr>
            <p:ph type="title"/>
          </p:nvPr>
        </p:nvSpPr>
        <p:spPr/>
        <p:txBody>
          <a:bodyPr/>
          <a:lstStyle/>
          <a:p>
            <a:r>
              <a:rPr lang="en-US">
                <a:solidFill>
                  <a:schemeClr val="accent3"/>
                </a:solidFill>
              </a:rPr>
              <a:t>FGFR2 — Tumor Agnostic Opportunity</a:t>
            </a:r>
          </a:p>
        </p:txBody>
      </p:sp>
      <p:sp>
        <p:nvSpPr>
          <p:cNvPr id="6" name="Text Placeholder 5">
            <a:extLst>
              <a:ext uri="{FF2B5EF4-FFF2-40B4-BE49-F238E27FC236}">
                <a16:creationId xmlns:a16="http://schemas.microsoft.com/office/drawing/2014/main" id="{6C67B5CC-963D-6DBF-E5A8-20C9AA36204C}"/>
              </a:ext>
            </a:extLst>
          </p:cNvPr>
          <p:cNvSpPr>
            <a:spLocks noGrp="1"/>
          </p:cNvSpPr>
          <p:nvPr>
            <p:ph type="body" sz="quarter" idx="10"/>
          </p:nvPr>
        </p:nvSpPr>
        <p:spPr>
          <a:xfrm>
            <a:off x="499653" y="6314536"/>
            <a:ext cx="7833464" cy="400852"/>
          </a:xfrm>
        </p:spPr>
        <p:txBody>
          <a:bodyPr/>
          <a:lstStyle/>
          <a:p>
            <a:pPr marL="228600" marR="0" lvl="0" indent="-228600" algn="l" defTabSz="609585"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Incidence; Global includes US, EU4+UK, Japan, China;  2. Alterations include fusions, amplifications and mutations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Sources: ACS; SEER; </a:t>
            </a:r>
            <a:r>
              <a:rPr kumimoji="0" lang="en-US" sz="800" b="0" i="0" u="none" strike="noStrike" kern="1200" cap="none" spc="0" normalizeH="0" baseline="0" noProof="0" err="1">
                <a:ln>
                  <a:noFill/>
                </a:ln>
                <a:solidFill>
                  <a:srgbClr val="564A4E"/>
                </a:solidFill>
                <a:effectLst/>
                <a:uLnTx/>
                <a:uFillTx/>
                <a:latin typeface="Calibri" panose="020F0502020204030204"/>
                <a:ea typeface="+mn-ea"/>
                <a:cs typeface="+mn-cs"/>
              </a:rPr>
              <a:t>Globocan</a:t>
            </a: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 World Bank; 3</a:t>
            </a:r>
            <a:r>
              <a:rPr kumimoji="0" lang="en-US" sz="800" b="0" i="0" u="none" strike="noStrike" kern="1200" cap="none" spc="0" normalizeH="0" baseline="30000" noProof="0">
                <a:ln>
                  <a:noFill/>
                </a:ln>
                <a:solidFill>
                  <a:srgbClr val="564A4E"/>
                </a:solidFill>
                <a:effectLst/>
                <a:uLnTx/>
                <a:uFillTx/>
                <a:latin typeface="Calibri" panose="020F0502020204030204"/>
                <a:ea typeface="+mn-ea"/>
                <a:cs typeface="+mn-cs"/>
              </a:rPr>
              <a:t>rd</a:t>
            </a: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 party sources; Cholangiocarcinoma EU website; </a:t>
            </a:r>
            <a:r>
              <a:rPr kumimoji="0" lang="en-US" sz="800" b="0" i="0" u="none" strike="noStrike" kern="1200" cap="none" spc="0" normalizeH="0" baseline="0" noProof="0" err="1">
                <a:ln>
                  <a:noFill/>
                </a:ln>
                <a:solidFill>
                  <a:srgbClr val="564A4E"/>
                </a:solidFill>
                <a:effectLst/>
                <a:uLnTx/>
                <a:uFillTx/>
                <a:latin typeface="Calibri" panose="020F0502020204030204"/>
                <a:ea typeface="+mn-ea"/>
                <a:cs typeface="+mn-cs"/>
              </a:rPr>
              <a:t>Jpn</a:t>
            </a: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 J Clin Oncol 2021, June, </a:t>
            </a:r>
            <a:r>
              <a:rPr kumimoji="0" lang="en-US" sz="800" b="0" i="0" u="none" strike="noStrike" kern="1200" cap="none" spc="0" normalizeH="0" baseline="0" noProof="0" err="1">
                <a:ln>
                  <a:noFill/>
                </a:ln>
                <a:solidFill>
                  <a:srgbClr val="564A4E"/>
                </a:solidFill>
                <a:effectLst/>
                <a:uLnTx/>
                <a:uFillTx/>
                <a:latin typeface="Calibri" panose="020F0502020204030204"/>
                <a:ea typeface="+mn-ea"/>
                <a:cs typeface="+mn-cs"/>
              </a:rPr>
              <a:t>Tsujie</a:t>
            </a: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 CCA News, 2021 Yr in review, “FGFR2 Fusion and/or Rearrangement Profiling in Chinese Patients with Intrahepatic CCA”; Nature, Jan 2012, K Matsumoto; Clin Cancer Res, May 2013, L Xie; Br J Cancer, Feb 2014, X Su; Ann Translational Med, Oct 2020, Yi Sun; Life (Basel), Jan 2022, C Lengyel; Am J Cancer Res, 2021, W Gu</a:t>
            </a:r>
          </a:p>
        </p:txBody>
      </p:sp>
      <p:sp>
        <p:nvSpPr>
          <p:cNvPr id="3" name="Oval 2">
            <a:extLst>
              <a:ext uri="{FF2B5EF4-FFF2-40B4-BE49-F238E27FC236}">
                <a16:creationId xmlns:a16="http://schemas.microsoft.com/office/drawing/2014/main" id="{CC9C9895-7832-0A5D-99C9-DC02116710A5}"/>
              </a:ext>
            </a:extLst>
          </p:cNvPr>
          <p:cNvSpPr/>
          <p:nvPr/>
        </p:nvSpPr>
        <p:spPr>
          <a:xfrm>
            <a:off x="4321631" y="1881579"/>
            <a:ext cx="940818" cy="940818"/>
          </a:xfrm>
          <a:prstGeom prst="ellipse">
            <a:avLst/>
          </a:prstGeom>
          <a:solidFill>
            <a:schemeClr val="bg1"/>
          </a:solidFill>
          <a:ln w="25400" cap="flat" cmpd="sng" algn="ct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0"/>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2E9D44E7-5641-5BCA-55BE-3F46CA1B638E}"/>
              </a:ext>
            </a:extLst>
          </p:cNvPr>
          <p:cNvSpPr/>
          <p:nvPr/>
        </p:nvSpPr>
        <p:spPr>
          <a:xfrm>
            <a:off x="6474865" y="1881579"/>
            <a:ext cx="940818" cy="940818"/>
          </a:xfrm>
          <a:prstGeom prst="ellipse">
            <a:avLst/>
          </a:prstGeom>
          <a:solidFill>
            <a:schemeClr val="bg1"/>
          </a:solidFill>
          <a:ln w="25400" cap="flat" cmpd="sng" algn="ct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0"/>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90417B6-E2BD-F56C-4797-CE196FC8F89E}"/>
              </a:ext>
            </a:extLst>
          </p:cNvPr>
          <p:cNvSpPr/>
          <p:nvPr/>
        </p:nvSpPr>
        <p:spPr>
          <a:xfrm>
            <a:off x="8343501" y="1881579"/>
            <a:ext cx="940818" cy="940818"/>
          </a:xfrm>
          <a:prstGeom prst="ellipse">
            <a:avLst/>
          </a:prstGeom>
          <a:solidFill>
            <a:schemeClr val="bg1"/>
          </a:solidFill>
          <a:ln w="25400" cap="flat" cmpd="sng" algn="ct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0"/>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FC7513-EFBE-9566-CD2A-089F9D131833}"/>
              </a:ext>
            </a:extLst>
          </p:cNvPr>
          <p:cNvSpPr/>
          <p:nvPr/>
        </p:nvSpPr>
        <p:spPr>
          <a:xfrm>
            <a:off x="10161851" y="1882667"/>
            <a:ext cx="940818" cy="940818"/>
          </a:xfrm>
          <a:prstGeom prst="ellipse">
            <a:avLst/>
          </a:prstGeom>
          <a:solidFill>
            <a:schemeClr val="bg1"/>
          </a:solidFill>
          <a:ln w="25400" cap="flat" cmpd="sng" algn="ct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0"/>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4B3B378B-339A-2B48-4FE8-EC07A379D08C}"/>
              </a:ext>
            </a:extLst>
          </p:cNvPr>
          <p:cNvSpPr/>
          <p:nvPr/>
        </p:nvSpPr>
        <p:spPr>
          <a:xfrm>
            <a:off x="2259121" y="1881579"/>
            <a:ext cx="940818" cy="940818"/>
          </a:xfrm>
          <a:prstGeom prst="ellipse">
            <a:avLst/>
          </a:prstGeom>
          <a:solidFill>
            <a:schemeClr val="bg1"/>
          </a:solidFill>
          <a:ln w="25400" cap="flat" cmpd="sng" algn="ct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0"/>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9" name="Picture 20">
            <a:extLst>
              <a:ext uri="{FF2B5EF4-FFF2-40B4-BE49-F238E27FC236}">
                <a16:creationId xmlns:a16="http://schemas.microsoft.com/office/drawing/2014/main" id="{076DDBAA-42E9-349A-7C62-15E6A7A4635C}"/>
              </a:ext>
            </a:extLst>
          </p:cNvPr>
          <p:cNvPicPr>
            <a:picLocks noChangeAspect="1" noChangeArrowheads="1"/>
          </p:cNvPicPr>
          <p:nvPr/>
        </p:nvPicPr>
        <p:blipFill>
          <a:blip r:embed="rId3">
            <a:duotone>
              <a:srgbClr val="4149A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363879" y="2084695"/>
            <a:ext cx="536762" cy="53676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0" name="Picture 14">
            <a:extLst>
              <a:ext uri="{FF2B5EF4-FFF2-40B4-BE49-F238E27FC236}">
                <a16:creationId xmlns:a16="http://schemas.microsoft.com/office/drawing/2014/main" id="{30752883-B8CB-778B-01AA-074E7D5E240B}"/>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1" b="8071"/>
          <a:stretch/>
        </p:blipFill>
        <p:spPr bwMode="auto">
          <a:xfrm>
            <a:off x="8609688" y="2121784"/>
            <a:ext cx="324610" cy="4604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1" name="Picture 11">
            <a:extLst>
              <a:ext uri="{FF2B5EF4-FFF2-40B4-BE49-F238E27FC236}">
                <a16:creationId xmlns:a16="http://schemas.microsoft.com/office/drawing/2014/main" id="{DEE84E3E-405B-72B7-1B88-5425B954231E}"/>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2352" y="2112669"/>
            <a:ext cx="531631" cy="531631"/>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CC19D6DC-A86F-C763-0D59-BCD9250931CB}"/>
              </a:ext>
            </a:extLst>
          </p:cNvPr>
          <p:cNvGrpSpPr/>
          <p:nvPr/>
        </p:nvGrpSpPr>
        <p:grpSpPr>
          <a:xfrm>
            <a:off x="2461687" y="2137885"/>
            <a:ext cx="520052" cy="456397"/>
            <a:chOff x="2435183" y="2093669"/>
            <a:chExt cx="588694" cy="516637"/>
          </a:xfrm>
        </p:grpSpPr>
        <p:sp>
          <p:nvSpPr>
            <p:cNvPr id="52" name="TextBox 51">
              <a:extLst>
                <a:ext uri="{FF2B5EF4-FFF2-40B4-BE49-F238E27FC236}">
                  <a16:creationId xmlns:a16="http://schemas.microsoft.com/office/drawing/2014/main" id="{D8FF5780-DB38-57B9-FBE8-88D7B6506BC0}"/>
                </a:ext>
              </a:extLst>
            </p:cNvPr>
            <p:cNvSpPr txBox="1"/>
            <p:nvPr/>
          </p:nvSpPr>
          <p:spPr>
            <a:xfrm>
              <a:off x="2634550" y="2206636"/>
              <a:ext cx="159958" cy="240066"/>
            </a:xfrm>
            <a:prstGeom prst="rect">
              <a:avLst/>
            </a:prstGeom>
            <a:noFill/>
          </p:spPr>
          <p:txBody>
            <a:bodyPr wrap="square" lIns="59436" tIns="29718" rIns="59436" bIns="2971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170" b="1" i="0" u="none" strike="noStrike" kern="1200" cap="none" spc="0" normalizeH="0" baseline="0" noProof="0">
                  <a:ln>
                    <a:noFill/>
                  </a:ln>
                  <a:solidFill>
                    <a:srgbClr val="FFFFFF">
                      <a:lumMod val="50000"/>
                    </a:srgbClr>
                  </a:solidFill>
                  <a:effectLst/>
                  <a:uLnTx/>
                  <a:uFillTx/>
                  <a:latin typeface="Calibri" panose="020F0502020204030204"/>
                  <a:ea typeface="+mn-ea"/>
                  <a:cs typeface="+mn-cs"/>
                </a:rPr>
                <a:t>+</a:t>
              </a:r>
            </a:p>
          </p:txBody>
        </p:sp>
        <p:sp>
          <p:nvSpPr>
            <p:cNvPr id="53" name="Flowchart: Process 44">
              <a:extLst>
                <a:ext uri="{FF2B5EF4-FFF2-40B4-BE49-F238E27FC236}">
                  <a16:creationId xmlns:a16="http://schemas.microsoft.com/office/drawing/2014/main" id="{6D5863F5-2461-AC63-D677-59212B6BA7BD}"/>
                </a:ext>
              </a:extLst>
            </p:cNvPr>
            <p:cNvSpPr/>
            <p:nvPr/>
          </p:nvSpPr>
          <p:spPr>
            <a:xfrm>
              <a:off x="2573404" y="2093669"/>
              <a:ext cx="450473" cy="190927"/>
            </a:xfrm>
            <a:prstGeom prst="flowChartProcess">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B9FC208B-0927-C112-1106-672993ADEAD4}"/>
                </a:ext>
              </a:extLst>
            </p:cNvPr>
            <p:cNvSpPr/>
            <p:nvPr/>
          </p:nvSpPr>
          <p:spPr>
            <a:xfrm>
              <a:off x="2435183" y="2093669"/>
              <a:ext cx="87582" cy="187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B2630DEA-A6E2-D9CA-6993-D74A49809C81}"/>
                </a:ext>
              </a:extLst>
            </p:cNvPr>
            <p:cNvSpPr/>
            <p:nvPr/>
          </p:nvSpPr>
          <p:spPr>
            <a:xfrm>
              <a:off x="2520967" y="2093669"/>
              <a:ext cx="62678" cy="189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6" name="Straight Connector 55">
              <a:extLst>
                <a:ext uri="{FF2B5EF4-FFF2-40B4-BE49-F238E27FC236}">
                  <a16:creationId xmlns:a16="http://schemas.microsoft.com/office/drawing/2014/main" id="{4645BDF6-0E8D-4E40-0EDF-B4CD632A36EC}"/>
                </a:ext>
              </a:extLst>
            </p:cNvPr>
            <p:cNvCxnSpPr>
              <a:cxnSpLocks/>
            </p:cNvCxnSpPr>
            <p:nvPr/>
          </p:nvCxnSpPr>
          <p:spPr>
            <a:xfrm>
              <a:off x="2553563" y="2094733"/>
              <a:ext cx="0" cy="189863"/>
            </a:xfrm>
            <a:prstGeom prst="line">
              <a:avLst/>
            </a:prstGeom>
            <a:ln w="6191">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7" name="Flowchart: Process 40">
              <a:extLst>
                <a:ext uri="{FF2B5EF4-FFF2-40B4-BE49-F238E27FC236}">
                  <a16:creationId xmlns:a16="http://schemas.microsoft.com/office/drawing/2014/main" id="{35211AA9-7572-D9FA-5B47-9A6A84EF0B0C}"/>
                </a:ext>
              </a:extLst>
            </p:cNvPr>
            <p:cNvSpPr/>
            <p:nvPr/>
          </p:nvSpPr>
          <p:spPr>
            <a:xfrm flipH="1">
              <a:off x="2435183" y="2419379"/>
              <a:ext cx="450473" cy="190927"/>
            </a:xfrm>
            <a:prstGeom prst="flowChartProcess">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DBB03E34-172D-F025-E085-E849E2C33BF2}"/>
                </a:ext>
              </a:extLst>
            </p:cNvPr>
            <p:cNvSpPr/>
            <p:nvPr/>
          </p:nvSpPr>
          <p:spPr>
            <a:xfrm flipH="1">
              <a:off x="2936295" y="2419379"/>
              <a:ext cx="87582" cy="187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ED6444C9-F842-F321-8042-B2CB51781F37}"/>
                </a:ext>
              </a:extLst>
            </p:cNvPr>
            <p:cNvSpPr/>
            <p:nvPr/>
          </p:nvSpPr>
          <p:spPr>
            <a:xfrm flipH="1">
              <a:off x="2875415" y="2419379"/>
              <a:ext cx="62678" cy="189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60" name="Straight Connector 59">
              <a:extLst>
                <a:ext uri="{FF2B5EF4-FFF2-40B4-BE49-F238E27FC236}">
                  <a16:creationId xmlns:a16="http://schemas.microsoft.com/office/drawing/2014/main" id="{EC5EE257-F090-5F9A-3701-0AD879AC98B4}"/>
                </a:ext>
              </a:extLst>
            </p:cNvPr>
            <p:cNvCxnSpPr>
              <a:cxnSpLocks/>
            </p:cNvCxnSpPr>
            <p:nvPr/>
          </p:nvCxnSpPr>
          <p:spPr>
            <a:xfrm flipH="1">
              <a:off x="2905497" y="2420443"/>
              <a:ext cx="0" cy="189863"/>
            </a:xfrm>
            <a:prstGeom prst="line">
              <a:avLst/>
            </a:prstGeom>
            <a:ln w="6191">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35379932-A517-0CD7-B23D-40B7DE2E8F22}"/>
              </a:ext>
            </a:extLst>
          </p:cNvPr>
          <p:cNvGrpSpPr/>
          <p:nvPr/>
        </p:nvGrpSpPr>
        <p:grpSpPr>
          <a:xfrm>
            <a:off x="4575981" y="2177049"/>
            <a:ext cx="432117" cy="389633"/>
            <a:chOff x="4497692" y="2084695"/>
            <a:chExt cx="588694" cy="530816"/>
          </a:xfrm>
        </p:grpSpPr>
        <p:sp>
          <p:nvSpPr>
            <p:cNvPr id="61" name="Flowchart: Process 28">
              <a:extLst>
                <a:ext uri="{FF2B5EF4-FFF2-40B4-BE49-F238E27FC236}">
                  <a16:creationId xmlns:a16="http://schemas.microsoft.com/office/drawing/2014/main" id="{20BC8BCD-95F3-3427-124A-0DF98B5CF3C6}"/>
                </a:ext>
              </a:extLst>
            </p:cNvPr>
            <p:cNvSpPr/>
            <p:nvPr/>
          </p:nvSpPr>
          <p:spPr>
            <a:xfrm>
              <a:off x="4497692" y="2226705"/>
              <a:ext cx="588694" cy="104787"/>
            </a:xfrm>
            <a:prstGeom prst="flowChartProcess">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Flowchart: Process 29">
              <a:extLst>
                <a:ext uri="{FF2B5EF4-FFF2-40B4-BE49-F238E27FC236}">
                  <a16:creationId xmlns:a16="http://schemas.microsoft.com/office/drawing/2014/main" id="{57D29821-1B21-19E6-8C45-FE483EDD73DE}"/>
                </a:ext>
              </a:extLst>
            </p:cNvPr>
            <p:cNvSpPr/>
            <p:nvPr/>
          </p:nvSpPr>
          <p:spPr>
            <a:xfrm>
              <a:off x="4497692" y="2368715"/>
              <a:ext cx="588694" cy="104787"/>
            </a:xfrm>
            <a:prstGeom prst="flowChartProcess">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Flowchart: Process 30">
              <a:extLst>
                <a:ext uri="{FF2B5EF4-FFF2-40B4-BE49-F238E27FC236}">
                  <a16:creationId xmlns:a16="http://schemas.microsoft.com/office/drawing/2014/main" id="{89FC63B5-D4BF-CB79-0A95-FFE3B6E0B9CE}"/>
                </a:ext>
              </a:extLst>
            </p:cNvPr>
            <p:cNvSpPr/>
            <p:nvPr/>
          </p:nvSpPr>
          <p:spPr>
            <a:xfrm>
              <a:off x="4497692" y="2510724"/>
              <a:ext cx="588694" cy="104787"/>
            </a:xfrm>
            <a:prstGeom prst="flowChartProcess">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Flowchart: Process 23">
              <a:extLst>
                <a:ext uri="{FF2B5EF4-FFF2-40B4-BE49-F238E27FC236}">
                  <a16:creationId xmlns:a16="http://schemas.microsoft.com/office/drawing/2014/main" id="{00DD487F-6CCE-2E4F-44A3-8524198BF743}"/>
                </a:ext>
              </a:extLst>
            </p:cNvPr>
            <p:cNvSpPr/>
            <p:nvPr/>
          </p:nvSpPr>
          <p:spPr>
            <a:xfrm>
              <a:off x="4497692" y="2084695"/>
              <a:ext cx="588694" cy="104787"/>
            </a:xfrm>
            <a:prstGeom prst="flowChartProcess">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aphicFrame>
        <p:nvGraphicFramePr>
          <p:cNvPr id="65" name="Table 64">
            <a:extLst>
              <a:ext uri="{FF2B5EF4-FFF2-40B4-BE49-F238E27FC236}">
                <a16:creationId xmlns:a16="http://schemas.microsoft.com/office/drawing/2014/main" id="{92C6CBC7-FD8C-0022-C7FE-F00F2D508658}"/>
              </a:ext>
            </a:extLst>
          </p:cNvPr>
          <p:cNvGraphicFramePr>
            <a:graphicFrameLocks noGrp="1"/>
          </p:cNvGraphicFramePr>
          <p:nvPr>
            <p:extLst>
              <p:ext uri="{D42A27DB-BD31-4B8C-83A1-F6EECF244321}">
                <p14:modId xmlns:p14="http://schemas.microsoft.com/office/powerpoint/2010/main" val="90734091"/>
              </p:ext>
            </p:extLst>
          </p:nvPr>
        </p:nvGraphicFramePr>
        <p:xfrm>
          <a:off x="499653" y="3121835"/>
          <a:ext cx="11207438" cy="2423942"/>
        </p:xfrm>
        <a:graphic>
          <a:graphicData uri="http://schemas.openxmlformats.org/drawingml/2006/table">
            <a:tbl>
              <a:tblPr firstRow="1" bandRow="1">
                <a:tableStyleId>{5C22544A-7EE6-4342-B048-85BDC9FD1C3A}</a:tableStyleId>
              </a:tblPr>
              <a:tblGrid>
                <a:gridCol w="1370711">
                  <a:extLst>
                    <a:ext uri="{9D8B030D-6E8A-4147-A177-3AD203B41FA5}">
                      <a16:colId xmlns:a16="http://schemas.microsoft.com/office/drawing/2014/main" val="1300518598"/>
                    </a:ext>
                  </a:extLst>
                </a:gridCol>
                <a:gridCol w="1831414">
                  <a:extLst>
                    <a:ext uri="{9D8B030D-6E8A-4147-A177-3AD203B41FA5}">
                      <a16:colId xmlns:a16="http://schemas.microsoft.com/office/drawing/2014/main" val="3290140848"/>
                    </a:ext>
                  </a:extLst>
                </a:gridCol>
                <a:gridCol w="2075567">
                  <a:extLst>
                    <a:ext uri="{9D8B030D-6E8A-4147-A177-3AD203B41FA5}">
                      <a16:colId xmlns:a16="http://schemas.microsoft.com/office/drawing/2014/main" val="3397676636"/>
                    </a:ext>
                  </a:extLst>
                </a:gridCol>
                <a:gridCol w="374073">
                  <a:extLst>
                    <a:ext uri="{9D8B030D-6E8A-4147-A177-3AD203B41FA5}">
                      <a16:colId xmlns:a16="http://schemas.microsoft.com/office/drawing/2014/main" val="3249682095"/>
                    </a:ext>
                  </a:extLst>
                </a:gridCol>
                <a:gridCol w="1851891">
                  <a:extLst>
                    <a:ext uri="{9D8B030D-6E8A-4147-A177-3AD203B41FA5}">
                      <a16:colId xmlns:a16="http://schemas.microsoft.com/office/drawing/2014/main" val="474719396"/>
                    </a:ext>
                  </a:extLst>
                </a:gridCol>
                <a:gridCol w="1851891">
                  <a:extLst>
                    <a:ext uri="{9D8B030D-6E8A-4147-A177-3AD203B41FA5}">
                      <a16:colId xmlns:a16="http://schemas.microsoft.com/office/drawing/2014/main" val="578460224"/>
                    </a:ext>
                  </a:extLst>
                </a:gridCol>
                <a:gridCol w="1851891">
                  <a:extLst>
                    <a:ext uri="{9D8B030D-6E8A-4147-A177-3AD203B41FA5}">
                      <a16:colId xmlns:a16="http://schemas.microsoft.com/office/drawing/2014/main" val="1207789993"/>
                    </a:ext>
                  </a:extLst>
                </a:gridCol>
              </a:tblGrid>
              <a:tr h="6523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Indication</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Solid Tumors: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FGFR2 Fusions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All Solid Tumors:</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FGFR2 Amplifications</a:t>
                      </a:r>
                    </a:p>
                  </a:txBody>
                  <a:tcPr anchor="ctr"/>
                </a:tc>
                <a:tc>
                  <a:txBody>
                    <a:bodyPr/>
                    <a:lstStyle/>
                    <a:p>
                      <a:pPr algn="ctr"/>
                      <a:endParaRPr lang="en-US" sz="140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CCA:</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Fusions</a:t>
                      </a:r>
                    </a:p>
                  </a:txBody>
                  <a:tcPr anchor="ctr">
                    <a:solidFill>
                      <a:schemeClr val="tx1">
                        <a:lumMod val="60000"/>
                        <a:lumOff val="40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HR+ Breast Cancer:</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All Alterations</a:t>
                      </a:r>
                      <a:r>
                        <a:rPr kumimoji="0" lang="en-US" sz="1400" b="1" i="0" u="none" strike="noStrike" kern="1200" cap="none" spc="0" normalizeH="0" baseline="30000" noProof="0">
                          <a:ln>
                            <a:noFill/>
                          </a:ln>
                          <a:solidFill>
                            <a:schemeClr val="bg1"/>
                          </a:solidFill>
                          <a:effectLst/>
                          <a:uLnTx/>
                          <a:uFillTx/>
                          <a:latin typeface="Calibri" panose="020F0502020204030204"/>
                          <a:ea typeface="+mn-ea"/>
                          <a:cs typeface="+mn-cs"/>
                        </a:rPr>
                        <a:t>2</a:t>
                      </a:r>
                    </a:p>
                  </a:txBody>
                  <a:tcPr anchor="ctr">
                    <a:solidFill>
                      <a:schemeClr val="tx1">
                        <a:lumMod val="60000"/>
                        <a:lumOff val="40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Gastric Cancer:</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All Alterations</a:t>
                      </a:r>
                      <a:r>
                        <a:rPr kumimoji="0" lang="en-US" sz="1400" b="1" i="0" u="none" strike="noStrike" kern="1200" cap="none" spc="0" normalizeH="0" baseline="30000" noProof="0">
                          <a:ln>
                            <a:noFill/>
                          </a:ln>
                          <a:solidFill>
                            <a:schemeClr val="bg1"/>
                          </a:solidFill>
                          <a:effectLst/>
                          <a:uLnTx/>
                          <a:uFillTx/>
                          <a:latin typeface="Calibri" panose="020F0502020204030204"/>
                          <a:ea typeface="+mn-ea"/>
                          <a:cs typeface="+mn-cs"/>
                        </a:rPr>
                        <a:t>2</a:t>
                      </a:r>
                    </a:p>
                  </a:txBody>
                  <a:tcPr anchor="ctr">
                    <a:solidFill>
                      <a:schemeClr val="tx1">
                        <a:lumMod val="60000"/>
                        <a:lumOff val="40000"/>
                      </a:schemeClr>
                    </a:solidFill>
                  </a:tcPr>
                </a:tc>
                <a:extLst>
                  <a:ext uri="{0D108BD9-81ED-4DB2-BD59-A6C34878D82A}">
                    <a16:rowId xmlns:a16="http://schemas.microsoft.com/office/drawing/2014/main" val="3626992704"/>
                  </a:ext>
                </a:extLst>
              </a:tr>
              <a:tr h="652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US patients </a:t>
                      </a:r>
                      <a:b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b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per year</a:t>
                      </a:r>
                    </a:p>
                  </a:txBody>
                  <a:tcPr anchor="ct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~13k</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~7k</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400">
                        <a:latin typeface="Verdana" panose="020B0604030504040204" pitchFamily="34" charset="0"/>
                        <a:ea typeface="Verdana" panose="020B0604030504040204" pitchFamily="34" charset="0"/>
                        <a:cs typeface="Verdana" panose="020B060403050404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~1k</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~9k</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~2k</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5963217"/>
                  </a:ext>
                </a:extLst>
              </a:tr>
              <a:tr h="65235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Global patients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per year</a:t>
                      </a:r>
                      <a:r>
                        <a:rPr kumimoji="0" lang="en-US" sz="1400" b="1" i="0" u="none" strike="noStrike" kern="1200" cap="none" spc="0" normalizeH="0" baseline="30000" noProof="0">
                          <a:ln>
                            <a:noFill/>
                          </a:ln>
                          <a:solidFill>
                            <a:srgbClr val="242424"/>
                          </a:solidFill>
                          <a:effectLst/>
                          <a:uLnTx/>
                          <a:uFillTx/>
                          <a:latin typeface="Calibri" panose="020F0502020204030204"/>
                          <a:ea typeface="+mn-ea"/>
                          <a:cs typeface="+mn-cs"/>
                        </a:rPr>
                        <a:t>1</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Up to ~43k</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Up to ~34k</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1400">
                        <a:latin typeface="Verdana" panose="020B0604030504040204" pitchFamily="34" charset="0"/>
                        <a:ea typeface="Verdana" panose="020B0604030504040204" pitchFamily="34" charset="0"/>
                        <a:cs typeface="Verdana" panose="020B060403050404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Up to ~6k</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Up to ~28k</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Up to ~67k</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47376876"/>
                  </a:ext>
                </a:extLst>
              </a:tr>
              <a:tr h="46688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Current data suggest potentially large global opportunity</a:t>
                      </a:r>
                      <a:endParaRPr kumimoji="0" lang="en-US" sz="1200" b="1" i="1" u="none" strike="noStrike" kern="1200" cap="none" spc="0" normalizeH="0" baseline="0" noProof="0" dirty="0">
                        <a:ln>
                          <a:noFill/>
                        </a:ln>
                        <a:solidFill>
                          <a:srgbClr val="FFFFFF"/>
                        </a:solidFill>
                        <a:effectLst/>
                        <a:uLnTx/>
                        <a:uFillTx/>
                        <a:latin typeface="Calibri" panose="020F0502020204030204"/>
                        <a:ea typeface="+mn-ea"/>
                        <a:cs typeface="+mn-c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hMerge="1">
                  <a:txBody>
                    <a:bodyPr/>
                    <a:lstStyle/>
                    <a:p>
                      <a:endParaRPr lang="en-US" sz="140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hMerge="1">
                  <a:txBody>
                    <a:bodyPr/>
                    <a:lstStyle/>
                    <a:p>
                      <a:endParaRPr lang="en-US" sz="140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hMerge="1">
                  <a:txBody>
                    <a:bodyPr/>
                    <a:lstStyle/>
                    <a:p>
                      <a:endParaRPr lang="en-US" sz="1400">
                        <a:latin typeface="Verdana" panose="020B0604030504040204" pitchFamily="34" charset="0"/>
                        <a:ea typeface="Verdana" panose="020B0604030504040204" pitchFamily="34" charset="0"/>
                        <a:cs typeface="Verdana" panose="020B0604030504040204" pitchFamily="34" charset="0"/>
                      </a:endParaRPr>
                    </a:p>
                  </a:txBody>
                  <a:tcPr>
                    <a:solidFill>
                      <a:schemeClr val="tx2"/>
                    </a:solidFill>
                  </a:tcPr>
                </a:tc>
                <a:tc hMerge="1">
                  <a:txBody>
                    <a:bodyPr/>
                    <a:lstStyle/>
                    <a:p>
                      <a:endParaRPr lang="en-US" sz="140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hMerge="1">
                  <a:txBody>
                    <a:bodyPr/>
                    <a:lstStyle/>
                    <a:p>
                      <a:endParaRPr lang="en-US" sz="140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hMerge="1">
                  <a:txBody>
                    <a:bodyPr/>
                    <a:lstStyle/>
                    <a:p>
                      <a:endParaRPr lang="en-US" sz="1400">
                        <a:latin typeface="Verdana" panose="020B0604030504040204" pitchFamily="34" charset="0"/>
                        <a:ea typeface="Verdana" panose="020B0604030504040204" pitchFamily="34" charset="0"/>
                        <a:cs typeface="Verdana" panose="020B060403050404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820948266"/>
                  </a:ext>
                </a:extLst>
              </a:tr>
            </a:tbl>
          </a:graphicData>
        </a:graphic>
      </p:graphicFrame>
      <p:sp>
        <p:nvSpPr>
          <p:cNvPr id="67" name="A">
            <a:extLst>
              <a:ext uri="{FF2B5EF4-FFF2-40B4-BE49-F238E27FC236}">
                <a16:creationId xmlns:a16="http://schemas.microsoft.com/office/drawing/2014/main" id="{62DA3DB6-3CC7-AC73-98B4-4360A89FDA84}"/>
              </a:ext>
            </a:extLst>
          </p:cNvPr>
          <p:cNvSpPr/>
          <p:nvPr/>
        </p:nvSpPr>
        <p:spPr>
          <a:xfrm>
            <a:off x="1778366" y="1249022"/>
            <a:ext cx="3985839" cy="320040"/>
          </a:xfrm>
          <a:prstGeom prst="round2SameRect">
            <a:avLst/>
          </a:prstGeom>
          <a:solidFill>
            <a:schemeClr val="bg2"/>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TUMOR AGNOSTIC</a:t>
            </a:r>
          </a:p>
        </p:txBody>
      </p:sp>
      <p:sp>
        <p:nvSpPr>
          <p:cNvPr id="68" name="A">
            <a:extLst>
              <a:ext uri="{FF2B5EF4-FFF2-40B4-BE49-F238E27FC236}">
                <a16:creationId xmlns:a16="http://schemas.microsoft.com/office/drawing/2014/main" id="{D61F3490-9F87-6B67-DB26-2407246C5FDA}"/>
              </a:ext>
            </a:extLst>
          </p:cNvPr>
          <p:cNvSpPr/>
          <p:nvPr/>
        </p:nvSpPr>
        <p:spPr>
          <a:xfrm>
            <a:off x="6120750" y="1232376"/>
            <a:ext cx="5387355" cy="320040"/>
          </a:xfrm>
          <a:prstGeom prst="round2SameRect">
            <a:avLst/>
          </a:prstGeom>
          <a:solidFill>
            <a:schemeClr val="tx1"/>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TUMOR SPECIFIC</a:t>
            </a:r>
          </a:p>
        </p:txBody>
      </p:sp>
    </p:spTree>
    <p:extLst>
      <p:ext uri="{BB962C8B-B14F-4D97-AF65-F5344CB8AC3E}">
        <p14:creationId xmlns:p14="http://schemas.microsoft.com/office/powerpoint/2010/main" val="28643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united states&#10;&#10;Description automatically generated">
            <a:extLst>
              <a:ext uri="{FF2B5EF4-FFF2-40B4-BE49-F238E27FC236}">
                <a16:creationId xmlns:a16="http://schemas.microsoft.com/office/drawing/2014/main" id="{342A9E80-A835-FA1C-7F9A-BDCC21012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91" y="1261516"/>
            <a:ext cx="7406534" cy="4710092"/>
          </a:xfrm>
          <a:prstGeom prst="rect">
            <a:avLst/>
          </a:prstGeom>
        </p:spPr>
      </p:pic>
      <p:sp>
        <p:nvSpPr>
          <p:cNvPr id="2" name="Title 1">
            <a:extLst>
              <a:ext uri="{FF2B5EF4-FFF2-40B4-BE49-F238E27FC236}">
                <a16:creationId xmlns:a16="http://schemas.microsoft.com/office/drawing/2014/main" id="{E17F5CA4-4D06-BE89-B5FD-0F5DBBD15426}"/>
              </a:ext>
            </a:extLst>
          </p:cNvPr>
          <p:cNvSpPr>
            <a:spLocks noGrp="1"/>
          </p:cNvSpPr>
          <p:nvPr>
            <p:ph type="title"/>
          </p:nvPr>
        </p:nvSpPr>
        <p:spPr/>
        <p:txBody>
          <a:bodyPr>
            <a:noAutofit/>
          </a:bodyPr>
          <a:lstStyle/>
          <a:p>
            <a:r>
              <a:rPr lang="en-US" sz="2400">
                <a:solidFill>
                  <a:schemeClr val="accent3"/>
                </a:solidFill>
                <a:latin typeface="Verdana"/>
                <a:ea typeface="Verdana"/>
              </a:rPr>
              <a:t>US Commercial footprint after full approvals</a:t>
            </a:r>
            <a:br>
              <a:rPr lang="en-US" sz="2400">
                <a:solidFill>
                  <a:schemeClr val="accent3"/>
                </a:solidFill>
                <a:latin typeface="Verdana"/>
                <a:ea typeface="Verdana"/>
              </a:rPr>
            </a:br>
            <a:endParaRPr lang="en-US" sz="2400">
              <a:solidFill>
                <a:schemeClr val="accent3"/>
              </a:solidFill>
            </a:endParaRPr>
          </a:p>
        </p:txBody>
      </p:sp>
      <p:sp>
        <p:nvSpPr>
          <p:cNvPr id="3" name="Star: 5 Points 2">
            <a:extLst>
              <a:ext uri="{FF2B5EF4-FFF2-40B4-BE49-F238E27FC236}">
                <a16:creationId xmlns:a16="http://schemas.microsoft.com/office/drawing/2014/main" id="{54F2054A-5382-6487-1644-7B8FB8B067D9}"/>
              </a:ext>
            </a:extLst>
          </p:cNvPr>
          <p:cNvSpPr/>
          <p:nvPr/>
        </p:nvSpPr>
        <p:spPr>
          <a:xfrm>
            <a:off x="3716849" y="4665752"/>
            <a:ext cx="334707" cy="308016"/>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304A1625-25DA-6C27-AAA5-9A18FC0709B1}"/>
              </a:ext>
            </a:extLst>
          </p:cNvPr>
          <p:cNvSpPr txBox="1"/>
          <p:nvPr/>
        </p:nvSpPr>
        <p:spPr>
          <a:xfrm>
            <a:off x="8037510" y="1619119"/>
            <a:ext cx="3454433" cy="4071114"/>
          </a:xfrm>
          <a:prstGeom prst="rect">
            <a:avLst/>
          </a:prstGeom>
          <a:noFill/>
        </p:spPr>
        <p:txBody>
          <a:bodyPr wrap="square">
            <a:spAutoFit/>
          </a:bodyPr>
          <a:lstStyle/>
          <a:p>
            <a:pPr algn="ctr">
              <a:lnSpc>
                <a:spcPct val="150000"/>
              </a:lnSpc>
            </a:pPr>
            <a:r>
              <a:rPr lang="en-US" sz="1300">
                <a:latin typeface="Verdana" panose="020B0604030504040204" pitchFamily="34" charset="0"/>
              </a:rPr>
              <a:t> </a:t>
            </a:r>
            <a:r>
              <a:rPr lang="en-US" sz="1600" b="1">
                <a:solidFill>
                  <a:schemeClr val="bg2"/>
                </a:solidFill>
                <a:latin typeface="Verdana" panose="020B0604030504040204" pitchFamily="34" charset="0"/>
              </a:rPr>
              <a:t>6</a:t>
            </a:r>
            <a:r>
              <a:rPr lang="en-US" sz="1300">
                <a:latin typeface="Verdana" panose="020B0604030504040204" pitchFamily="34" charset="0"/>
              </a:rPr>
              <a:t> </a:t>
            </a:r>
            <a:r>
              <a:rPr lang="en-US" sz="1300">
                <a:solidFill>
                  <a:schemeClr val="tx2"/>
                </a:solidFill>
                <a:latin typeface="Verdana" panose="020B0604030504040204" pitchFamily="34" charset="0"/>
              </a:rPr>
              <a:t>Field Medical Directors </a:t>
            </a:r>
            <a:br>
              <a:rPr lang="en-US" sz="1300">
                <a:latin typeface="Verdana" panose="020B0604030504040204" pitchFamily="34" charset="0"/>
              </a:rPr>
            </a:br>
            <a:r>
              <a:rPr lang="en-US" sz="1300">
                <a:latin typeface="Verdana" panose="020B0604030504040204" pitchFamily="34" charset="0"/>
              </a:rPr>
              <a:t> </a:t>
            </a:r>
            <a:endParaRPr lang="en-US" sz="1300">
              <a:solidFill>
                <a:schemeClr val="accent5"/>
              </a:solidFill>
              <a:latin typeface="Verdana" panose="020B0604030504040204" pitchFamily="34" charset="0"/>
            </a:endParaRPr>
          </a:p>
          <a:p>
            <a:pPr algn="ctr">
              <a:lnSpc>
                <a:spcPct val="150000"/>
              </a:lnSpc>
            </a:pPr>
            <a:r>
              <a:rPr lang="en-US" sz="1600" b="1">
                <a:solidFill>
                  <a:schemeClr val="bg2"/>
                </a:solidFill>
                <a:latin typeface="Verdana" panose="020B0604030504040204" pitchFamily="34" charset="0"/>
              </a:rPr>
              <a:t>1</a:t>
            </a:r>
            <a:r>
              <a:rPr lang="en-US" sz="1300" b="1">
                <a:solidFill>
                  <a:schemeClr val="bg2"/>
                </a:solidFill>
                <a:latin typeface="Verdana" panose="020B0604030504040204" pitchFamily="34" charset="0"/>
              </a:rPr>
              <a:t> </a:t>
            </a:r>
            <a:r>
              <a:rPr lang="en-US" sz="1300">
                <a:solidFill>
                  <a:schemeClr val="tx2"/>
                </a:solidFill>
                <a:latin typeface="Verdana" panose="020B0604030504040204" pitchFamily="34" charset="0"/>
              </a:rPr>
              <a:t>Medical Resources Director</a:t>
            </a:r>
            <a:br>
              <a:rPr lang="en-US" sz="1300">
                <a:latin typeface="Verdana" panose="020B0604030504040204" pitchFamily="34" charset="0"/>
              </a:rPr>
            </a:br>
            <a:endParaRPr lang="en-US" sz="1300">
              <a:latin typeface="Verdana" panose="020B0604030504040204" pitchFamily="34" charset="0"/>
            </a:endParaRPr>
          </a:p>
          <a:p>
            <a:pPr algn="ctr">
              <a:lnSpc>
                <a:spcPct val="150000"/>
              </a:lnSpc>
            </a:pPr>
            <a:r>
              <a:rPr lang="en-US" sz="1600" b="1">
                <a:solidFill>
                  <a:schemeClr val="bg2"/>
                </a:solidFill>
                <a:latin typeface="Verdana" panose="020B0604030504040204" pitchFamily="34" charset="0"/>
              </a:rPr>
              <a:t>~60</a:t>
            </a:r>
            <a:r>
              <a:rPr lang="en-US" sz="1300">
                <a:latin typeface="Verdana" panose="020B0604030504040204" pitchFamily="34" charset="0"/>
              </a:rPr>
              <a:t> </a:t>
            </a:r>
            <a:r>
              <a:rPr lang="en-US" sz="1300">
                <a:solidFill>
                  <a:schemeClr val="tx2"/>
                </a:solidFill>
                <a:latin typeface="Verdana" panose="020B0604030504040204" pitchFamily="34" charset="0"/>
              </a:rPr>
              <a:t>Oncology Account Managers</a:t>
            </a:r>
            <a:br>
              <a:rPr lang="en-US" sz="1300">
                <a:latin typeface="Verdana" panose="020B0604030504040204" pitchFamily="34" charset="0"/>
              </a:rPr>
            </a:br>
            <a:endParaRPr lang="en-US" sz="1300">
              <a:latin typeface="Verdana" panose="020B0604030504040204" pitchFamily="34" charset="0"/>
            </a:endParaRPr>
          </a:p>
          <a:p>
            <a:pPr algn="ctr">
              <a:lnSpc>
                <a:spcPct val="150000"/>
              </a:lnSpc>
            </a:pPr>
            <a:r>
              <a:rPr lang="en-US" sz="1600" b="1">
                <a:solidFill>
                  <a:schemeClr val="bg2"/>
                </a:solidFill>
                <a:latin typeface="Verdana" panose="020B0604030504040204" pitchFamily="34" charset="0"/>
              </a:rPr>
              <a:t>6</a:t>
            </a:r>
            <a:r>
              <a:rPr lang="en-US" sz="1600">
                <a:latin typeface="Verdana" panose="020B0604030504040204" pitchFamily="34" charset="0"/>
              </a:rPr>
              <a:t> </a:t>
            </a:r>
            <a:r>
              <a:rPr lang="en-US" sz="1300">
                <a:solidFill>
                  <a:schemeClr val="tx2"/>
                </a:solidFill>
                <a:latin typeface="Verdana" panose="020B0604030504040204" pitchFamily="34" charset="0"/>
              </a:rPr>
              <a:t>Regional Sales Directors</a:t>
            </a:r>
            <a:br>
              <a:rPr lang="en-US" sz="1300">
                <a:latin typeface="Verdana" panose="020B0604030504040204" pitchFamily="34" charset="0"/>
              </a:rPr>
            </a:br>
            <a:r>
              <a:rPr lang="en-US" sz="1300">
                <a:latin typeface="Verdana" panose="020B0604030504040204" pitchFamily="34" charset="0"/>
              </a:rPr>
              <a:t>  </a:t>
            </a:r>
            <a:endParaRPr lang="en-US" sz="1300">
              <a:solidFill>
                <a:schemeClr val="accent5"/>
              </a:solidFill>
              <a:latin typeface="Verdana" panose="020B0604030504040204" pitchFamily="34" charset="0"/>
            </a:endParaRPr>
          </a:p>
          <a:p>
            <a:pPr algn="ctr">
              <a:lnSpc>
                <a:spcPct val="150000"/>
              </a:lnSpc>
            </a:pPr>
            <a:r>
              <a:rPr lang="en-US" sz="1600" b="1">
                <a:solidFill>
                  <a:schemeClr val="bg2"/>
                </a:solidFill>
                <a:latin typeface="Verdana" panose="020B0604030504040204" pitchFamily="34" charset="0"/>
              </a:rPr>
              <a:t>3</a:t>
            </a:r>
            <a:r>
              <a:rPr lang="en-US" sz="1300" b="1">
                <a:solidFill>
                  <a:schemeClr val="bg2"/>
                </a:solidFill>
                <a:latin typeface="Verdana" panose="020B0604030504040204" pitchFamily="34" charset="0"/>
              </a:rPr>
              <a:t> </a:t>
            </a:r>
            <a:r>
              <a:rPr lang="en-US" sz="1300">
                <a:solidFill>
                  <a:schemeClr val="tx2"/>
                </a:solidFill>
                <a:latin typeface="Verdana" panose="020B0604030504040204" pitchFamily="34" charset="0"/>
              </a:rPr>
              <a:t>Field Reimbursement Liaisons</a:t>
            </a:r>
            <a:br>
              <a:rPr lang="en-US" sz="1300">
                <a:latin typeface="Verdana" panose="020B0604030504040204" pitchFamily="34" charset="0"/>
              </a:rPr>
            </a:br>
            <a:r>
              <a:rPr lang="en-US" sz="1300">
                <a:latin typeface="Verdana" panose="020B0604030504040204" pitchFamily="34" charset="0"/>
              </a:rPr>
              <a:t>  </a:t>
            </a:r>
          </a:p>
          <a:p>
            <a:pPr algn="ctr">
              <a:lnSpc>
                <a:spcPct val="150000"/>
              </a:lnSpc>
            </a:pPr>
            <a:r>
              <a:rPr lang="en-US" sz="1600" b="1">
                <a:solidFill>
                  <a:schemeClr val="bg2"/>
                </a:solidFill>
                <a:latin typeface="Verdana" panose="020B0604030504040204" pitchFamily="34" charset="0"/>
              </a:rPr>
              <a:t>12</a:t>
            </a:r>
            <a:r>
              <a:rPr lang="en-US" sz="1300">
                <a:latin typeface="Verdana" panose="020B0604030504040204" pitchFamily="34" charset="0"/>
              </a:rPr>
              <a:t> </a:t>
            </a:r>
            <a:r>
              <a:rPr lang="en-US" sz="1300">
                <a:solidFill>
                  <a:schemeClr val="tx2"/>
                </a:solidFill>
                <a:latin typeface="Verdana" panose="020B0604030504040204" pitchFamily="34" charset="0"/>
              </a:rPr>
              <a:t>Marketing, Access, and Comm Ops</a:t>
            </a:r>
          </a:p>
          <a:p>
            <a:pPr algn="ctr">
              <a:lnSpc>
                <a:spcPct val="150000"/>
              </a:lnSpc>
            </a:pPr>
            <a:r>
              <a:rPr lang="en-US" sz="1300">
                <a:latin typeface="Verdana" panose="020B0604030504040204" pitchFamily="34" charset="0"/>
              </a:rPr>
              <a:t> </a:t>
            </a:r>
            <a:endParaRPr lang="en-US" sz="1300"/>
          </a:p>
        </p:txBody>
      </p:sp>
      <p:sp>
        <p:nvSpPr>
          <p:cNvPr id="22" name="TextBox 21">
            <a:extLst>
              <a:ext uri="{FF2B5EF4-FFF2-40B4-BE49-F238E27FC236}">
                <a16:creationId xmlns:a16="http://schemas.microsoft.com/office/drawing/2014/main" id="{4F3C393B-421C-B162-1010-1E3A65BA0323}"/>
              </a:ext>
            </a:extLst>
          </p:cNvPr>
          <p:cNvSpPr txBox="1"/>
          <p:nvPr/>
        </p:nvSpPr>
        <p:spPr>
          <a:xfrm>
            <a:off x="499653" y="6092130"/>
            <a:ext cx="6769100" cy="400110"/>
          </a:xfrm>
          <a:prstGeom prst="rect">
            <a:avLst/>
          </a:prstGeom>
          <a:noFill/>
        </p:spPr>
        <p:txBody>
          <a:bodyPr wrap="square">
            <a:spAutoFit/>
          </a:bodyPr>
          <a:lstStyle/>
          <a:p>
            <a:pPr algn="ctr"/>
            <a:r>
              <a:rPr lang="en-US" sz="1000">
                <a:solidFill>
                  <a:schemeClr val="tx2"/>
                </a:solidFill>
                <a:effectLst/>
                <a:latin typeface="Verdana" panose="020B0604030504040204" pitchFamily="34" charset="0"/>
                <a:ea typeface="Verdana" panose="020B0604030504040204" pitchFamily="34" charset="0"/>
                <a:cs typeface="Verdana" panose="020B0604030504040204" pitchFamily="34" charset="0"/>
              </a:rPr>
              <a:t>Map is a representation. Territory alignment to be finalized prior to FDA approval. </a:t>
            </a:r>
            <a:br>
              <a:rPr lang="en-US" sz="100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US" sz="1000">
                <a:solidFill>
                  <a:schemeClr val="tx2"/>
                </a:solidFill>
                <a:latin typeface="Verdana" panose="020B0604030504040204" pitchFamily="34" charset="0"/>
                <a:ea typeface="Verdana" panose="020B0604030504040204" pitchFamily="34" charset="0"/>
                <a:cs typeface="Verdana" panose="020B0604030504040204" pitchFamily="34" charset="0"/>
              </a:rPr>
              <a:t>Star represents home-base location of Medical Affairs Team.  </a:t>
            </a:r>
            <a:endParaRPr lang="en-US" sz="10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p:txBody>
      </p:sp>
      <p:grpSp>
        <p:nvGrpSpPr>
          <p:cNvPr id="7" name="Group 6">
            <a:extLst>
              <a:ext uri="{FF2B5EF4-FFF2-40B4-BE49-F238E27FC236}">
                <a16:creationId xmlns:a16="http://schemas.microsoft.com/office/drawing/2014/main" id="{AE18E3B1-870C-A535-3296-342C8714A507}"/>
              </a:ext>
            </a:extLst>
          </p:cNvPr>
          <p:cNvGrpSpPr/>
          <p:nvPr/>
        </p:nvGrpSpPr>
        <p:grpSpPr>
          <a:xfrm>
            <a:off x="8037510" y="1503467"/>
            <a:ext cx="3319584" cy="4012442"/>
            <a:chOff x="4539813" y="3188779"/>
            <a:chExt cx="6933050" cy="4012442"/>
          </a:xfrm>
        </p:grpSpPr>
        <p:cxnSp>
          <p:nvCxnSpPr>
            <p:cNvPr id="10" name="Straight Connector 9">
              <a:extLst>
                <a:ext uri="{FF2B5EF4-FFF2-40B4-BE49-F238E27FC236}">
                  <a16:creationId xmlns:a16="http://schemas.microsoft.com/office/drawing/2014/main" id="{EAB19799-8F3B-8D07-84BA-0A5B41687452}"/>
                </a:ext>
              </a:extLst>
            </p:cNvPr>
            <p:cNvCxnSpPr>
              <a:cxnSpLocks/>
            </p:cNvCxnSpPr>
            <p:nvPr/>
          </p:nvCxnSpPr>
          <p:spPr>
            <a:xfrm>
              <a:off x="4539813" y="3901077"/>
              <a:ext cx="6933050"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FC6DF4-5B90-3D0E-31DD-39C3F94E1625}"/>
                </a:ext>
              </a:extLst>
            </p:cNvPr>
            <p:cNvCxnSpPr>
              <a:cxnSpLocks/>
            </p:cNvCxnSpPr>
            <p:nvPr/>
          </p:nvCxnSpPr>
          <p:spPr>
            <a:xfrm>
              <a:off x="4539813" y="4574528"/>
              <a:ext cx="6933050"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0C821C-DA03-720A-FE87-D98BAD92FB51}"/>
                </a:ext>
              </a:extLst>
            </p:cNvPr>
            <p:cNvCxnSpPr>
              <a:cxnSpLocks/>
            </p:cNvCxnSpPr>
            <p:nvPr/>
          </p:nvCxnSpPr>
          <p:spPr>
            <a:xfrm>
              <a:off x="4539813" y="5208220"/>
              <a:ext cx="6933050"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0232B0-3ED3-D8F8-DE5D-AF40D12C7328}"/>
                </a:ext>
              </a:extLst>
            </p:cNvPr>
            <p:cNvCxnSpPr>
              <a:cxnSpLocks/>
            </p:cNvCxnSpPr>
            <p:nvPr/>
          </p:nvCxnSpPr>
          <p:spPr>
            <a:xfrm>
              <a:off x="4539813" y="5863741"/>
              <a:ext cx="6933050"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D42FED-898E-A2BA-D5D9-217300DB685F}"/>
                </a:ext>
              </a:extLst>
            </p:cNvPr>
            <p:cNvCxnSpPr>
              <a:cxnSpLocks/>
            </p:cNvCxnSpPr>
            <p:nvPr/>
          </p:nvCxnSpPr>
          <p:spPr>
            <a:xfrm>
              <a:off x="4539813" y="6532481"/>
              <a:ext cx="6933050"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2B93CE-B1B8-FD1E-A8EF-D8AF5BDE5753}"/>
                </a:ext>
              </a:extLst>
            </p:cNvPr>
            <p:cNvCxnSpPr>
              <a:cxnSpLocks/>
            </p:cNvCxnSpPr>
            <p:nvPr/>
          </p:nvCxnSpPr>
          <p:spPr>
            <a:xfrm>
              <a:off x="4539813" y="7201221"/>
              <a:ext cx="6933050"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A97779-0592-3224-2C23-F6E1184A6620}"/>
                </a:ext>
              </a:extLst>
            </p:cNvPr>
            <p:cNvCxnSpPr>
              <a:cxnSpLocks/>
            </p:cNvCxnSpPr>
            <p:nvPr/>
          </p:nvCxnSpPr>
          <p:spPr>
            <a:xfrm>
              <a:off x="4539813" y="3188779"/>
              <a:ext cx="6933050"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19" name="Star: 5 Points 2">
            <a:extLst>
              <a:ext uri="{FF2B5EF4-FFF2-40B4-BE49-F238E27FC236}">
                <a16:creationId xmlns:a16="http://schemas.microsoft.com/office/drawing/2014/main" id="{EAD8AE5A-172D-9C3C-92C5-5A3CF7241263}"/>
              </a:ext>
            </a:extLst>
          </p:cNvPr>
          <p:cNvSpPr/>
          <p:nvPr/>
        </p:nvSpPr>
        <p:spPr>
          <a:xfrm>
            <a:off x="2907389" y="3303087"/>
            <a:ext cx="334707" cy="308016"/>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Star: 5 Points 2">
            <a:extLst>
              <a:ext uri="{FF2B5EF4-FFF2-40B4-BE49-F238E27FC236}">
                <a16:creationId xmlns:a16="http://schemas.microsoft.com/office/drawing/2014/main" id="{0EF27954-25F8-1363-6619-2D4B14FF5201}"/>
              </a:ext>
            </a:extLst>
          </p:cNvPr>
          <p:cNvSpPr/>
          <p:nvPr/>
        </p:nvSpPr>
        <p:spPr>
          <a:xfrm>
            <a:off x="1120441" y="3512322"/>
            <a:ext cx="334707" cy="308016"/>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Star: 5 Points 2">
            <a:extLst>
              <a:ext uri="{FF2B5EF4-FFF2-40B4-BE49-F238E27FC236}">
                <a16:creationId xmlns:a16="http://schemas.microsoft.com/office/drawing/2014/main" id="{83938EFF-80B0-A999-132D-BE93876F211F}"/>
              </a:ext>
            </a:extLst>
          </p:cNvPr>
          <p:cNvSpPr/>
          <p:nvPr/>
        </p:nvSpPr>
        <p:spPr>
          <a:xfrm>
            <a:off x="4929350" y="2587613"/>
            <a:ext cx="334707" cy="308016"/>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Star: 5 Points 2">
            <a:extLst>
              <a:ext uri="{FF2B5EF4-FFF2-40B4-BE49-F238E27FC236}">
                <a16:creationId xmlns:a16="http://schemas.microsoft.com/office/drawing/2014/main" id="{CED37A1F-74D5-3008-89A3-34A8A9CE050F}"/>
              </a:ext>
            </a:extLst>
          </p:cNvPr>
          <p:cNvSpPr/>
          <p:nvPr/>
        </p:nvSpPr>
        <p:spPr>
          <a:xfrm>
            <a:off x="5660181" y="3023343"/>
            <a:ext cx="334707" cy="308016"/>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Star: 5 Points 2">
            <a:extLst>
              <a:ext uri="{FF2B5EF4-FFF2-40B4-BE49-F238E27FC236}">
                <a16:creationId xmlns:a16="http://schemas.microsoft.com/office/drawing/2014/main" id="{B9178FA0-3B5E-DBE0-AABE-B81C6CEB5A68}"/>
              </a:ext>
            </a:extLst>
          </p:cNvPr>
          <p:cNvSpPr/>
          <p:nvPr/>
        </p:nvSpPr>
        <p:spPr>
          <a:xfrm>
            <a:off x="6139542" y="3980879"/>
            <a:ext cx="334707" cy="308016"/>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Star: 5 Points 2">
            <a:extLst>
              <a:ext uri="{FF2B5EF4-FFF2-40B4-BE49-F238E27FC236}">
                <a16:creationId xmlns:a16="http://schemas.microsoft.com/office/drawing/2014/main" id="{49D1D256-DDA3-8FA3-78A3-F0A965E2ADB5}"/>
              </a:ext>
            </a:extLst>
          </p:cNvPr>
          <p:cNvSpPr/>
          <p:nvPr/>
        </p:nvSpPr>
        <p:spPr>
          <a:xfrm>
            <a:off x="6934763" y="2244046"/>
            <a:ext cx="334707" cy="308016"/>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7103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E0B55-5851-EA2B-4125-CF760895D8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C18672-1363-CE11-29FB-3C71BC29E5F6}"/>
              </a:ext>
            </a:extLst>
          </p:cNvPr>
          <p:cNvPicPr>
            <a:picLocks noChangeAspect="1"/>
          </p:cNvPicPr>
          <p:nvPr/>
        </p:nvPicPr>
        <p:blipFill>
          <a:blip r:embed="rId3"/>
          <a:stretch>
            <a:fillRect/>
          </a:stretch>
        </p:blipFill>
        <p:spPr>
          <a:xfrm>
            <a:off x="9150374" y="465224"/>
            <a:ext cx="2492986" cy="1301892"/>
          </a:xfrm>
          <a:prstGeom prst="rect">
            <a:avLst/>
          </a:prstGeom>
        </p:spPr>
      </p:pic>
      <p:sp>
        <p:nvSpPr>
          <p:cNvPr id="2" name="TextBox 1">
            <a:extLst>
              <a:ext uri="{FF2B5EF4-FFF2-40B4-BE49-F238E27FC236}">
                <a16:creationId xmlns:a16="http://schemas.microsoft.com/office/drawing/2014/main" id="{29F04F99-8443-397F-C1C5-F90FC0FB0B4F}"/>
              </a:ext>
            </a:extLst>
          </p:cNvPr>
          <p:cNvSpPr txBox="1"/>
          <p:nvPr/>
        </p:nvSpPr>
        <p:spPr>
          <a:xfrm>
            <a:off x="9905982" y="6593164"/>
            <a:ext cx="2129950" cy="92332"/>
          </a:xfrm>
          <a:prstGeom prst="rect">
            <a:avLst/>
          </a:prstGeom>
          <a:noFill/>
        </p:spPr>
        <p:txBody>
          <a:bodyPr wrap="square" lIns="0" tIns="0" rIns="0" bIns="0" anchor="t">
            <a:noAutofit/>
          </a:bodyPr>
          <a:lstStyle/>
          <a:p>
            <a:pPr algn="r"/>
            <a:r>
              <a:rPr lang="en-US" sz="600">
                <a:solidFill>
                  <a:schemeClr val="bg1"/>
                </a:solidFill>
                <a:latin typeface="Verdana"/>
                <a:ea typeface="Verdana"/>
                <a:cs typeface="Verdana" panose="020B0604030504040204" pitchFamily="34" charset="0"/>
              </a:rPr>
              <a:t>©</a:t>
            </a:r>
            <a:r>
              <a:rPr lang="en-US" sz="600" spc="-150">
                <a:solidFill>
                  <a:schemeClr val="bg1"/>
                </a:solidFill>
                <a:latin typeface="Verdana"/>
                <a:ea typeface="Verdana"/>
                <a:cs typeface="Verdana" panose="020B0604030504040204" pitchFamily="34" charset="0"/>
              </a:rPr>
              <a:t> </a:t>
            </a:r>
            <a:r>
              <a:rPr lang="en-US" sz="600">
                <a:solidFill>
                  <a:schemeClr val="bg1"/>
                </a:solidFill>
                <a:latin typeface="Verdana"/>
                <a:ea typeface="Verdana"/>
                <a:cs typeface="Verdana" panose="020B0604030504040204" pitchFamily="34" charset="0"/>
              </a:rPr>
              <a:t>2024 Elevar Therapeutics, Inc. All Rights Reserved.</a:t>
            </a:r>
          </a:p>
        </p:txBody>
      </p:sp>
      <p:sp>
        <p:nvSpPr>
          <p:cNvPr id="6" name="Title 7">
            <a:extLst>
              <a:ext uri="{FF2B5EF4-FFF2-40B4-BE49-F238E27FC236}">
                <a16:creationId xmlns:a16="http://schemas.microsoft.com/office/drawing/2014/main" id="{9A2530D4-8FEB-3560-13B6-8B443D08C0B6}"/>
              </a:ext>
            </a:extLst>
          </p:cNvPr>
          <p:cNvSpPr txBox="1">
            <a:spLocks/>
          </p:cNvSpPr>
          <p:nvPr/>
        </p:nvSpPr>
        <p:spPr>
          <a:xfrm>
            <a:off x="835510" y="2287817"/>
            <a:ext cx="8057478" cy="82246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4000"/>
              </a:lnSpc>
            </a:pPr>
            <a:r>
              <a:rPr lang="en-US" sz="5200" b="0">
                <a:latin typeface="Verdana"/>
                <a:ea typeface="Verdana"/>
              </a:rPr>
              <a:t>Thank You!</a:t>
            </a:r>
            <a:endParaRPr lang="en-US" sz="1600">
              <a:solidFill>
                <a:schemeClr val="accent6"/>
              </a:solidFill>
              <a:latin typeface="Verdana"/>
              <a:ea typeface="Verdana"/>
            </a:endParaRPr>
          </a:p>
        </p:txBody>
      </p:sp>
      <p:sp>
        <p:nvSpPr>
          <p:cNvPr id="7" name="Title 7">
            <a:extLst>
              <a:ext uri="{FF2B5EF4-FFF2-40B4-BE49-F238E27FC236}">
                <a16:creationId xmlns:a16="http://schemas.microsoft.com/office/drawing/2014/main" id="{193CE3D2-1B29-F8ED-3B31-C45351376CF2}"/>
              </a:ext>
            </a:extLst>
          </p:cNvPr>
          <p:cNvSpPr txBox="1">
            <a:spLocks/>
          </p:cNvSpPr>
          <p:nvPr/>
        </p:nvSpPr>
        <p:spPr>
          <a:xfrm>
            <a:off x="835510" y="3698729"/>
            <a:ext cx="8057478" cy="180421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400"/>
              </a:spcAft>
            </a:pPr>
            <a:r>
              <a:rPr lang="en-US" sz="1800" b="1" spc="200">
                <a:solidFill>
                  <a:srgbClr val="F4C45B"/>
                </a:solidFill>
                <a:effectLst/>
                <a:latin typeface="Raleway" panose="020B0503030101060003" pitchFamily="34" charset="77"/>
              </a:rPr>
              <a:t>CONTACT INFO: </a:t>
            </a:r>
            <a:endParaRPr lang="en-US" sz="1800" spc="200">
              <a:solidFill>
                <a:srgbClr val="F4C45B"/>
              </a:solidFill>
              <a:effectLst/>
              <a:latin typeface="Raleway" panose="020B0503030101060003" pitchFamily="34" charset="77"/>
            </a:endParaRPr>
          </a:p>
          <a:p>
            <a:pPr>
              <a:lnSpc>
                <a:spcPct val="110000"/>
              </a:lnSpc>
              <a:spcAft>
                <a:spcPts val="1500"/>
              </a:spcAft>
            </a:pPr>
            <a:r>
              <a:rPr lang="en-US" sz="2100" b="0">
                <a:solidFill>
                  <a:srgbClr val="FFFFFF"/>
                </a:solidFill>
                <a:effectLst/>
                <a:latin typeface="Raleway" panose="020B0503030101060003" pitchFamily="34" charset="77"/>
              </a:rPr>
              <a:t>Elevar Therapeutics </a:t>
            </a:r>
            <a:br>
              <a:rPr lang="en-US" sz="2100" b="0">
                <a:solidFill>
                  <a:srgbClr val="FFFFFF"/>
                </a:solidFill>
                <a:latin typeface="Raleway SemiBold" panose="020B0503030101060003" pitchFamily="34" charset="77"/>
              </a:rPr>
            </a:br>
            <a:r>
              <a:rPr lang="en-US" sz="2100" b="0">
                <a:solidFill>
                  <a:srgbClr val="FFFFFF"/>
                </a:solidFill>
                <a:effectLst/>
                <a:latin typeface="Raleway" panose="020B0503030101060003" pitchFamily="34" charset="77"/>
              </a:rPr>
              <a:t>1 Bridge Plaza N Ste 850 </a:t>
            </a:r>
            <a:br>
              <a:rPr lang="en-US" sz="2100" b="0">
                <a:solidFill>
                  <a:srgbClr val="FFFFFF"/>
                </a:solidFill>
                <a:effectLst/>
                <a:latin typeface="Raleway" panose="020B0503030101060003" pitchFamily="34" charset="77"/>
              </a:rPr>
            </a:br>
            <a:r>
              <a:rPr lang="en-US" sz="2100" b="0">
                <a:solidFill>
                  <a:srgbClr val="FFFFFF"/>
                </a:solidFill>
                <a:effectLst/>
                <a:latin typeface="Raleway" panose="020B0503030101060003" pitchFamily="34" charset="77"/>
              </a:rPr>
              <a:t>Fort Lee, NJ 07024 </a:t>
            </a:r>
            <a:br>
              <a:rPr lang="en-US" sz="2100" b="0">
                <a:solidFill>
                  <a:srgbClr val="FFFFFF"/>
                </a:solidFill>
                <a:effectLst/>
                <a:latin typeface="Raleway" panose="020B0503030101060003" pitchFamily="34" charset="77"/>
              </a:rPr>
            </a:br>
            <a:r>
              <a:rPr lang="en-US" sz="2100" b="0">
                <a:solidFill>
                  <a:srgbClr val="FFFFFF"/>
                </a:solidFill>
                <a:effectLst/>
                <a:latin typeface="Raleway" panose="020B0503030101060003" pitchFamily="34" charset="77"/>
              </a:rPr>
              <a:t>U.S.A. </a:t>
            </a:r>
            <a:endParaRPr lang="en-US" sz="2100" b="0">
              <a:solidFill>
                <a:srgbClr val="FFFFFF"/>
              </a:solidFill>
              <a:effectLst/>
              <a:latin typeface="Raleway SemiBold" panose="020B0503030101060003" pitchFamily="34" charset="77"/>
            </a:endParaRPr>
          </a:p>
        </p:txBody>
      </p:sp>
    </p:spTree>
    <p:extLst>
      <p:ext uri="{BB962C8B-B14F-4D97-AF65-F5344CB8AC3E}">
        <p14:creationId xmlns:p14="http://schemas.microsoft.com/office/powerpoint/2010/main" val="1582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1C7D-F62E-13C9-178B-9BAD1A5693D2}"/>
              </a:ext>
            </a:extLst>
          </p:cNvPr>
          <p:cNvSpPr>
            <a:spLocks noGrp="1"/>
          </p:cNvSpPr>
          <p:nvPr>
            <p:ph type="title" idx="4294967295"/>
          </p:nvPr>
        </p:nvSpPr>
        <p:spPr>
          <a:xfrm>
            <a:off x="571500" y="2770642"/>
            <a:ext cx="11038114" cy="1808162"/>
          </a:xfrm>
        </p:spPr>
        <p:txBody>
          <a:bodyPr/>
          <a:lstStyle/>
          <a:p>
            <a:pPr algn="ctr"/>
            <a:r>
              <a:rPr lang="en-US" sz="5200" b="0">
                <a:solidFill>
                  <a:schemeClr val="bg1"/>
                </a:solidFill>
              </a:rPr>
              <a:t>Company Overview</a:t>
            </a:r>
          </a:p>
        </p:txBody>
      </p:sp>
    </p:spTree>
    <p:extLst>
      <p:ext uri="{BB962C8B-B14F-4D97-AF65-F5344CB8AC3E}">
        <p14:creationId xmlns:p14="http://schemas.microsoft.com/office/powerpoint/2010/main" val="177015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95DF502-D56D-4129-97ED-3CEC7CB656B6}"/>
              </a:ext>
            </a:extLst>
          </p:cNvPr>
          <p:cNvPicPr>
            <a:picLocks noChangeAspect="1"/>
          </p:cNvPicPr>
          <p:nvPr/>
        </p:nvPicPr>
        <p:blipFill>
          <a:blip r:embed="rId3">
            <a:extLst>
              <a:ext uri="{28A0092B-C50C-407E-A947-70E740481C1C}">
                <a14:useLocalDpi xmlns:a14="http://schemas.microsoft.com/office/drawing/2010/main" val="0"/>
              </a:ext>
            </a:extLst>
          </a:blip>
          <a:srcRect b="12915"/>
          <a:stretch/>
        </p:blipFill>
        <p:spPr>
          <a:xfrm>
            <a:off x="6146949" y="3337204"/>
            <a:ext cx="1361718" cy="1102487"/>
          </a:xfrm>
          <a:prstGeom prst="rect">
            <a:avLst/>
          </a:prstGeom>
        </p:spPr>
      </p:pic>
      <p:sp>
        <p:nvSpPr>
          <p:cNvPr id="10" name="Title 9">
            <a:extLst>
              <a:ext uri="{FF2B5EF4-FFF2-40B4-BE49-F238E27FC236}">
                <a16:creationId xmlns:a16="http://schemas.microsoft.com/office/drawing/2014/main" id="{EA5F9BCA-963B-4833-A91C-0E7597486DFF}"/>
              </a:ext>
            </a:extLst>
          </p:cNvPr>
          <p:cNvSpPr>
            <a:spLocks noGrp="1"/>
          </p:cNvSpPr>
          <p:nvPr>
            <p:ph type="title"/>
          </p:nvPr>
        </p:nvSpPr>
        <p:spPr/>
        <p:txBody>
          <a:bodyPr>
            <a:normAutofit/>
          </a:bodyPr>
          <a:lstStyle/>
          <a:p>
            <a:r>
              <a:rPr lang="en-US" sz="2400">
                <a:solidFill>
                  <a:schemeClr val="accent3"/>
                </a:solidFill>
              </a:rPr>
              <a:t>Leadership Team </a:t>
            </a:r>
          </a:p>
        </p:txBody>
      </p:sp>
      <p:sp>
        <p:nvSpPr>
          <p:cNvPr id="40" name="Rectangle 39">
            <a:extLst>
              <a:ext uri="{FF2B5EF4-FFF2-40B4-BE49-F238E27FC236}">
                <a16:creationId xmlns:a16="http://schemas.microsoft.com/office/drawing/2014/main" id="{25F8252D-218E-44DB-874E-C7CC80F8500E}"/>
              </a:ext>
            </a:extLst>
          </p:cNvPr>
          <p:cNvSpPr/>
          <p:nvPr/>
        </p:nvSpPr>
        <p:spPr>
          <a:xfrm>
            <a:off x="1485691" y="1105867"/>
            <a:ext cx="2719091" cy="475655"/>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Saeho Chong, PhD</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Chief Executive Officer </a:t>
            </a:r>
          </a:p>
        </p:txBody>
      </p:sp>
      <p:pic>
        <p:nvPicPr>
          <p:cNvPr id="8" name="Picture 7" descr="A person smiling for the camera&#10;&#10;Description automatically generated with medium confidence">
            <a:extLst>
              <a:ext uri="{FF2B5EF4-FFF2-40B4-BE49-F238E27FC236}">
                <a16:creationId xmlns:a16="http://schemas.microsoft.com/office/drawing/2014/main" id="{C9C027D6-203D-8777-9267-F94645266F2C}"/>
              </a:ext>
            </a:extLst>
          </p:cNvPr>
          <p:cNvPicPr>
            <a:picLocks noChangeAspect="1"/>
          </p:cNvPicPr>
          <p:nvPr/>
        </p:nvPicPr>
        <p:blipFill rotWithShape="1">
          <a:blip r:embed="rId4">
            <a:extLst>
              <a:ext uri="{28A0092B-C50C-407E-A947-70E740481C1C}">
                <a14:useLocalDpi xmlns:a14="http://schemas.microsoft.com/office/drawing/2010/main" val="0"/>
              </a:ext>
            </a:extLst>
          </a:blip>
          <a:srcRect l="14979" t="2651" r="13714" b="8823"/>
          <a:stretch/>
        </p:blipFill>
        <p:spPr>
          <a:xfrm>
            <a:off x="0" y="1020187"/>
            <a:ext cx="1316815" cy="1117714"/>
          </a:xfrm>
          <a:prstGeom prst="rect">
            <a:avLst/>
          </a:prstGeom>
          <a:ln w="3175" cap="sq">
            <a:noFill/>
            <a:prstDash val="solid"/>
            <a:miter lim="800000"/>
          </a:ln>
          <a:effectLst/>
        </p:spPr>
      </p:pic>
      <p:pic>
        <p:nvPicPr>
          <p:cNvPr id="20" name="Picture 19">
            <a:extLst>
              <a:ext uri="{FF2B5EF4-FFF2-40B4-BE49-F238E27FC236}">
                <a16:creationId xmlns:a16="http://schemas.microsoft.com/office/drawing/2014/main" id="{A340DE2A-6517-518F-F944-D723F385403E}"/>
              </a:ext>
            </a:extLst>
          </p:cNvPr>
          <p:cNvPicPr>
            <a:picLocks noChangeAspect="1"/>
          </p:cNvPicPr>
          <p:nvPr/>
        </p:nvPicPr>
        <p:blipFill>
          <a:blip r:embed="rId5"/>
          <a:stretch>
            <a:fillRect/>
          </a:stretch>
        </p:blipFill>
        <p:spPr>
          <a:xfrm>
            <a:off x="1568215" y="1771049"/>
            <a:ext cx="954827" cy="260408"/>
          </a:xfrm>
          <a:prstGeom prst="rect">
            <a:avLst/>
          </a:prstGeom>
        </p:spPr>
      </p:pic>
      <p:pic>
        <p:nvPicPr>
          <p:cNvPr id="15" name="Picture 14">
            <a:extLst>
              <a:ext uri="{FF2B5EF4-FFF2-40B4-BE49-F238E27FC236}">
                <a16:creationId xmlns:a16="http://schemas.microsoft.com/office/drawing/2014/main" id="{8E9C4987-FE1F-7C02-B8BF-70BE7A94D77B}"/>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00324" y="1814422"/>
            <a:ext cx="481623" cy="193575"/>
          </a:xfrm>
          <a:prstGeom prst="rect">
            <a:avLst/>
          </a:prstGeom>
        </p:spPr>
      </p:pic>
      <p:pic>
        <p:nvPicPr>
          <p:cNvPr id="31" name="Picture 30">
            <a:extLst>
              <a:ext uri="{FF2B5EF4-FFF2-40B4-BE49-F238E27FC236}">
                <a16:creationId xmlns:a16="http://schemas.microsoft.com/office/drawing/2014/main" id="{8DC75962-B135-9A0A-056B-C5BCA7C75C40}"/>
              </a:ext>
            </a:extLst>
          </p:cNvPr>
          <p:cNvPicPr>
            <a:picLocks noChangeAspect="1"/>
          </p:cNvPicPr>
          <p:nvPr/>
        </p:nvPicPr>
        <p:blipFill>
          <a:blip r:embed="rId7"/>
          <a:stretch>
            <a:fillRect/>
          </a:stretch>
        </p:blipFill>
        <p:spPr>
          <a:xfrm>
            <a:off x="4389241" y="1803312"/>
            <a:ext cx="1339866" cy="185003"/>
          </a:xfrm>
          <a:prstGeom prst="rect">
            <a:avLst/>
          </a:prstGeom>
        </p:spPr>
      </p:pic>
      <p:sp>
        <p:nvSpPr>
          <p:cNvPr id="66" name="Rectangle 65">
            <a:extLst>
              <a:ext uri="{FF2B5EF4-FFF2-40B4-BE49-F238E27FC236}">
                <a16:creationId xmlns:a16="http://schemas.microsoft.com/office/drawing/2014/main" id="{E831FDFB-F91F-43FA-9025-8117F8BA6D55}"/>
              </a:ext>
            </a:extLst>
          </p:cNvPr>
          <p:cNvSpPr/>
          <p:nvPr/>
        </p:nvSpPr>
        <p:spPr>
          <a:xfrm>
            <a:off x="7670549" y="1105867"/>
            <a:ext cx="3773232" cy="475655"/>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Wade Smith</a:t>
            </a:r>
            <a:endParaRPr kumimoji="0" lang="en-US" sz="1400" b="0"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Chief Financial &amp; Business Officer</a:t>
            </a:r>
          </a:p>
        </p:txBody>
      </p:sp>
      <p:pic>
        <p:nvPicPr>
          <p:cNvPr id="22" name="Picture 21">
            <a:extLst>
              <a:ext uri="{FF2B5EF4-FFF2-40B4-BE49-F238E27FC236}">
                <a16:creationId xmlns:a16="http://schemas.microsoft.com/office/drawing/2014/main" id="{77DE6A4B-1F12-2196-2FEA-2C4F93DB7629}"/>
              </a:ext>
            </a:extLst>
          </p:cNvPr>
          <p:cNvPicPr>
            <a:picLocks noChangeAspect="1"/>
          </p:cNvPicPr>
          <p:nvPr/>
        </p:nvPicPr>
        <p:blipFill rotWithShape="1">
          <a:blip r:embed="rId8">
            <a:extLst>
              <a:ext uri="{28A0092B-C50C-407E-A947-70E740481C1C}">
                <a14:useLocalDpi xmlns:a14="http://schemas.microsoft.com/office/drawing/2010/main" val="0"/>
              </a:ext>
            </a:extLst>
          </a:blip>
          <a:srcRect l="14191" t="-969" r="14806" b="16334"/>
          <a:stretch/>
        </p:blipFill>
        <p:spPr>
          <a:xfrm>
            <a:off x="6152451" y="1025354"/>
            <a:ext cx="1349222" cy="1099331"/>
          </a:xfrm>
          <a:prstGeom prst="rect">
            <a:avLst/>
          </a:prstGeom>
          <a:ln w="3175" cap="sq">
            <a:noFill/>
            <a:prstDash val="solid"/>
            <a:miter lim="800000"/>
          </a:ln>
          <a:effectLst/>
        </p:spPr>
      </p:pic>
      <p:pic>
        <p:nvPicPr>
          <p:cNvPr id="1026" name="Picture 2" descr="DRALogo">
            <a:extLst>
              <a:ext uri="{FF2B5EF4-FFF2-40B4-BE49-F238E27FC236}">
                <a16:creationId xmlns:a16="http://schemas.microsoft.com/office/drawing/2014/main" id="{7A3BBF68-BF2F-7F9C-AFCA-A9BFAC83D8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03730" y="1769850"/>
            <a:ext cx="743339" cy="200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D29FDD7-C193-7E57-52DB-62FF500F397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783014" y="1735269"/>
            <a:ext cx="670912" cy="361902"/>
          </a:xfrm>
          <a:prstGeom prst="rect">
            <a:avLst/>
          </a:prstGeom>
        </p:spPr>
      </p:pic>
      <p:pic>
        <p:nvPicPr>
          <p:cNvPr id="88" name="Picture 87">
            <a:extLst>
              <a:ext uri="{FF2B5EF4-FFF2-40B4-BE49-F238E27FC236}">
                <a16:creationId xmlns:a16="http://schemas.microsoft.com/office/drawing/2014/main" id="{0CC2C4CB-5AA0-B45E-22E7-25240423D7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39360" y="1780739"/>
            <a:ext cx="902206" cy="239495"/>
          </a:xfrm>
          <a:prstGeom prst="rect">
            <a:avLst/>
          </a:prstGeom>
        </p:spPr>
      </p:pic>
      <p:sp>
        <p:nvSpPr>
          <p:cNvPr id="14" name="Rectangle 13">
            <a:extLst>
              <a:ext uri="{FF2B5EF4-FFF2-40B4-BE49-F238E27FC236}">
                <a16:creationId xmlns:a16="http://schemas.microsoft.com/office/drawing/2014/main" id="{722FCECB-ED73-9983-8CF0-157288407E6F}"/>
              </a:ext>
            </a:extLst>
          </p:cNvPr>
          <p:cNvSpPr/>
          <p:nvPr/>
        </p:nvSpPr>
        <p:spPr>
          <a:xfrm>
            <a:off x="7670549" y="2248968"/>
            <a:ext cx="4633539"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Chris Galloway, MD</a:t>
            </a:r>
            <a:endParaRPr kumimoji="0" lang="en-US" sz="1400" b="0"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2" indent="0" algn="l" defTabSz="914400" rtl="0" eaLnBrk="1" fontAlgn="auto" latinLnBrk="1" hangingPunct="1">
              <a:lnSpc>
                <a:spcPct val="100000"/>
              </a:lnSpc>
              <a:spcBef>
                <a:spcPts val="0"/>
              </a:spcBef>
              <a:spcAft>
                <a:spcPts val="0"/>
              </a:spcAft>
              <a:buClrTx/>
              <a:buSzTx/>
              <a:buFontTx/>
              <a:buNone/>
              <a:tabLst/>
              <a:defRPr/>
            </a:pPr>
            <a:r>
              <a:rPr lang="en-US" sz="1400">
                <a:solidFill>
                  <a:srgbClr val="6D6E71"/>
                </a:solidFill>
                <a:latin typeface="Verdana" panose="020B0604030504040204" pitchFamily="34" charset="0"/>
                <a:ea typeface="Verdana" panose="020B0604030504040204" pitchFamily="34" charset="0"/>
                <a:cs typeface="Verdana" panose="020B0604030504040204" pitchFamily="34" charset="0"/>
              </a:rPr>
              <a:t>SVP</a:t>
            </a: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 Clinical Development</a:t>
            </a:r>
            <a:r>
              <a:rPr lang="en-US" sz="1400">
                <a:solidFill>
                  <a:srgbClr val="6D6E71"/>
                </a:solidFill>
                <a:latin typeface="Verdana" panose="020B0604030504040204" pitchFamily="34" charset="0"/>
                <a:ea typeface="Verdana" panose="020B0604030504040204" pitchFamily="34" charset="0"/>
                <a:cs typeface="Verdana" panose="020B0604030504040204" pitchFamily="34" charset="0"/>
              </a:rPr>
              <a:t>/Medical Affairs</a:t>
            </a:r>
            <a:endPar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37" name="Picture 36">
            <a:extLst>
              <a:ext uri="{FF2B5EF4-FFF2-40B4-BE49-F238E27FC236}">
                <a16:creationId xmlns:a16="http://schemas.microsoft.com/office/drawing/2014/main" id="{A16ABFA2-DE2D-36AA-3F42-DFEBDAFDF18B}"/>
              </a:ext>
            </a:extLst>
          </p:cNvPr>
          <p:cNvPicPr>
            <a:picLocks noChangeAspect="1"/>
          </p:cNvPicPr>
          <p:nvPr/>
        </p:nvPicPr>
        <p:blipFill rotWithShape="1">
          <a:blip r:embed="rId12"/>
          <a:srcRect l="3964" t="1469" r="1769" b="27610"/>
          <a:stretch/>
        </p:blipFill>
        <p:spPr>
          <a:xfrm>
            <a:off x="6152451" y="2170354"/>
            <a:ext cx="1354450" cy="1102487"/>
          </a:xfrm>
          <a:prstGeom prst="rect">
            <a:avLst/>
          </a:prstGeom>
        </p:spPr>
      </p:pic>
      <p:pic>
        <p:nvPicPr>
          <p:cNvPr id="38" name="Picture 37">
            <a:extLst>
              <a:ext uri="{FF2B5EF4-FFF2-40B4-BE49-F238E27FC236}">
                <a16:creationId xmlns:a16="http://schemas.microsoft.com/office/drawing/2014/main" id="{930EFABF-09B8-6799-7632-D93800FC757B}"/>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645971" y="2848775"/>
            <a:ext cx="1035660" cy="432769"/>
          </a:xfrm>
          <a:prstGeom prst="rect">
            <a:avLst/>
          </a:prstGeom>
        </p:spPr>
      </p:pic>
      <p:pic>
        <p:nvPicPr>
          <p:cNvPr id="41" name="Picture 40">
            <a:extLst>
              <a:ext uri="{FF2B5EF4-FFF2-40B4-BE49-F238E27FC236}">
                <a16:creationId xmlns:a16="http://schemas.microsoft.com/office/drawing/2014/main" id="{CC8E4CFB-4487-F2B9-57AB-C231769E62A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9258026" y="2899057"/>
            <a:ext cx="846272" cy="307362"/>
          </a:xfrm>
          <a:prstGeom prst="rect">
            <a:avLst/>
          </a:prstGeom>
        </p:spPr>
      </p:pic>
      <p:pic>
        <p:nvPicPr>
          <p:cNvPr id="42" name="Picture 41">
            <a:extLst>
              <a:ext uri="{FF2B5EF4-FFF2-40B4-BE49-F238E27FC236}">
                <a16:creationId xmlns:a16="http://schemas.microsoft.com/office/drawing/2014/main" id="{31A2FCA9-2CFC-283D-6E62-906B56DE7A1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10463155" y="2690247"/>
            <a:ext cx="1410110" cy="738281"/>
          </a:xfrm>
          <a:prstGeom prst="rect">
            <a:avLst/>
          </a:prstGeom>
        </p:spPr>
      </p:pic>
      <p:sp>
        <p:nvSpPr>
          <p:cNvPr id="11" name="Rectangle 10">
            <a:extLst>
              <a:ext uri="{FF2B5EF4-FFF2-40B4-BE49-F238E27FC236}">
                <a16:creationId xmlns:a16="http://schemas.microsoft.com/office/drawing/2014/main" id="{DC5538E6-7BAA-4B51-B11D-49659877790C}"/>
              </a:ext>
            </a:extLst>
          </p:cNvPr>
          <p:cNvSpPr/>
          <p:nvPr/>
        </p:nvSpPr>
        <p:spPr>
          <a:xfrm>
            <a:off x="1485690" y="3410357"/>
            <a:ext cx="2719091"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Seong Jang, PhD</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Chief Operating Officer</a:t>
            </a:r>
          </a:p>
        </p:txBody>
      </p:sp>
      <p:pic>
        <p:nvPicPr>
          <p:cNvPr id="23" name="Picture 22">
            <a:extLst>
              <a:ext uri="{FF2B5EF4-FFF2-40B4-BE49-F238E27FC236}">
                <a16:creationId xmlns:a16="http://schemas.microsoft.com/office/drawing/2014/main" id="{70F39F6B-9725-27C0-E2D3-139DC190E794}"/>
              </a:ext>
            </a:extLst>
          </p:cNvPr>
          <p:cNvPicPr>
            <a:picLocks noChangeAspect="1"/>
          </p:cNvPicPr>
          <p:nvPr/>
        </p:nvPicPr>
        <p:blipFill rotWithShape="1">
          <a:blip r:embed="rId16">
            <a:extLst>
              <a:ext uri="{28A0092B-C50C-407E-A947-70E740481C1C}">
                <a14:useLocalDpi xmlns:a14="http://schemas.microsoft.com/office/drawing/2010/main" val="0"/>
              </a:ext>
            </a:extLst>
          </a:blip>
          <a:srcRect l="9905" r="22541" b="20241"/>
          <a:stretch/>
        </p:blipFill>
        <p:spPr>
          <a:xfrm>
            <a:off x="-8863" y="3366631"/>
            <a:ext cx="1364856" cy="1085057"/>
          </a:xfrm>
          <a:prstGeom prst="rect">
            <a:avLst/>
          </a:prstGeom>
          <a:ln w="3175" cap="sq">
            <a:noFill/>
            <a:prstDash val="solid"/>
            <a:miter lim="800000"/>
          </a:ln>
          <a:effectLst/>
        </p:spPr>
      </p:pic>
      <p:sp>
        <p:nvSpPr>
          <p:cNvPr id="118" name="Rectangle 117">
            <a:extLst>
              <a:ext uri="{FF2B5EF4-FFF2-40B4-BE49-F238E27FC236}">
                <a16:creationId xmlns:a16="http://schemas.microsoft.com/office/drawing/2014/main" id="{26D8754E-1925-1C5E-0AE5-446E329D2349}"/>
              </a:ext>
            </a:extLst>
          </p:cNvPr>
          <p:cNvSpPr/>
          <p:nvPr/>
        </p:nvSpPr>
        <p:spPr>
          <a:xfrm>
            <a:off x="7670549" y="3418308"/>
            <a:ext cx="4633539"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lang="en-US" sz="1400" b="1">
                <a:solidFill>
                  <a:srgbClr val="0099A9"/>
                </a:solidFill>
                <a:latin typeface="Verdana" panose="020B0604030504040204" pitchFamily="34" charset="0"/>
                <a:ea typeface="Verdana" panose="020B0604030504040204" pitchFamily="34" charset="0"/>
                <a:cs typeface="Verdana" panose="020B0604030504040204" pitchFamily="34" charset="0"/>
              </a:rPr>
              <a:t>Jeanette Bressi</a:t>
            </a:r>
            <a:endParaRPr kumimoji="0" lang="en-US" sz="1400" b="0"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Head, Corporate Communications</a:t>
            </a:r>
          </a:p>
        </p:txBody>
      </p:sp>
      <p:pic>
        <p:nvPicPr>
          <p:cNvPr id="1040" name="Picture 1039">
            <a:extLst>
              <a:ext uri="{FF2B5EF4-FFF2-40B4-BE49-F238E27FC236}">
                <a16:creationId xmlns:a16="http://schemas.microsoft.com/office/drawing/2014/main" id="{8E666898-B1F5-D1BF-ECEF-D9F08BC35182}"/>
              </a:ext>
            </a:extLst>
          </p:cNvPr>
          <p:cNvPicPr>
            <a:picLocks noChangeAspect="1"/>
          </p:cNvPicPr>
          <p:nvPr/>
        </p:nvPicPr>
        <p:blipFill>
          <a:blip r:embed="rId7"/>
          <a:stretch>
            <a:fillRect/>
          </a:stretch>
        </p:blipFill>
        <p:spPr>
          <a:xfrm>
            <a:off x="9111328" y="4111604"/>
            <a:ext cx="1294033" cy="178674"/>
          </a:xfrm>
          <a:prstGeom prst="rect">
            <a:avLst/>
          </a:prstGeom>
        </p:spPr>
      </p:pic>
      <p:pic>
        <p:nvPicPr>
          <p:cNvPr id="1041" name="Picture 12" descr="Merck Logo PNG Transparent &amp; SVG Vector - Freebie Supply">
            <a:extLst>
              <a:ext uri="{FF2B5EF4-FFF2-40B4-BE49-F238E27FC236}">
                <a16:creationId xmlns:a16="http://schemas.microsoft.com/office/drawing/2014/main" id="{C4174DAC-6CBB-F9DB-F96B-B1FB81F4F87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34807" b="38106"/>
          <a:stretch/>
        </p:blipFill>
        <p:spPr bwMode="auto">
          <a:xfrm>
            <a:off x="10860079" y="4084414"/>
            <a:ext cx="891950" cy="241609"/>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a:extLst>
              <a:ext uri="{FF2B5EF4-FFF2-40B4-BE49-F238E27FC236}">
                <a16:creationId xmlns:a16="http://schemas.microsoft.com/office/drawing/2014/main" id="{90345C5D-B0F0-5EB5-1071-AF9BA64C042D}"/>
              </a:ext>
            </a:extLst>
          </p:cNvPr>
          <p:cNvSpPr/>
          <p:nvPr/>
        </p:nvSpPr>
        <p:spPr>
          <a:xfrm>
            <a:off x="1549333" y="2241017"/>
            <a:ext cx="2719092"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Jacqueline Blazek</a:t>
            </a:r>
            <a:endParaRPr kumimoji="0" lang="en-US" sz="1400" b="0"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2" indent="0" algn="l" defTabSz="914400" rtl="0" eaLnBrk="1" fontAlgn="auto" latinLnBrk="1" hangingPunct="1">
              <a:lnSpc>
                <a:spcPct val="100000"/>
              </a:lnSpc>
              <a:spcBef>
                <a:spcPts val="0"/>
              </a:spcBef>
              <a:spcAft>
                <a:spcPts val="0"/>
              </a:spcAft>
              <a:buClrTx/>
              <a:buSzTx/>
              <a:buFontTx/>
              <a:buNone/>
              <a:tabLst/>
              <a:defRPr/>
            </a:pPr>
            <a:r>
              <a:rPr lang="en-US" sz="1400">
                <a:solidFill>
                  <a:srgbClr val="000000">
                    <a:lumMod val="75000"/>
                  </a:srgbClr>
                </a:solidFill>
                <a:latin typeface="Verdana" panose="020B0604030504040204" pitchFamily="34" charset="0"/>
                <a:ea typeface="Verdana" panose="020B0604030504040204" pitchFamily="34" charset="0"/>
                <a:cs typeface="Verdana" panose="020B0604030504040204" pitchFamily="34" charset="0"/>
              </a:rPr>
              <a:t>Head, Human Resources</a:t>
            </a:r>
            <a:endParaRPr kumimoji="0" lang="en-US" sz="1400" b="0" i="0" u="none" strike="noStrike" kern="1200" cap="none" spc="0" normalizeH="0" baseline="0" noProof="0">
              <a:ln>
                <a:noFill/>
              </a:ln>
              <a:solidFill>
                <a:srgbClr val="000000">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27" name="Picture 1026">
            <a:extLst>
              <a:ext uri="{FF2B5EF4-FFF2-40B4-BE49-F238E27FC236}">
                <a16:creationId xmlns:a16="http://schemas.microsoft.com/office/drawing/2014/main" id="{71BBB62C-7C7D-B505-2F0E-F55748C0CD6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58796" y="2942925"/>
            <a:ext cx="726653" cy="232927"/>
          </a:xfrm>
          <a:prstGeom prst="rect">
            <a:avLst/>
          </a:prstGeom>
        </p:spPr>
      </p:pic>
      <p:pic>
        <p:nvPicPr>
          <p:cNvPr id="1028" name="Picture 1027">
            <a:extLst>
              <a:ext uri="{FF2B5EF4-FFF2-40B4-BE49-F238E27FC236}">
                <a16:creationId xmlns:a16="http://schemas.microsoft.com/office/drawing/2014/main" id="{5BB28DCD-06E0-42D4-1F42-18B27574008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155187" y="2939522"/>
            <a:ext cx="759374" cy="212781"/>
          </a:xfrm>
          <a:prstGeom prst="rect">
            <a:avLst/>
          </a:prstGeom>
        </p:spPr>
      </p:pic>
      <p:pic>
        <p:nvPicPr>
          <p:cNvPr id="1038" name="Picture 8">
            <a:extLst>
              <a:ext uri="{FF2B5EF4-FFF2-40B4-BE49-F238E27FC236}">
                <a16:creationId xmlns:a16="http://schemas.microsoft.com/office/drawing/2014/main" id="{5872FCC3-854C-0976-417F-696D10FE2B9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4526" y="2855333"/>
            <a:ext cx="1130236" cy="3849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erson wearing glasses and a necklace&#10;&#10;Description automatically generated">
            <a:extLst>
              <a:ext uri="{FF2B5EF4-FFF2-40B4-BE49-F238E27FC236}">
                <a16:creationId xmlns:a16="http://schemas.microsoft.com/office/drawing/2014/main" id="{008D0879-BD16-5414-EA27-C5279467CE80}"/>
              </a:ext>
            </a:extLst>
          </p:cNvPr>
          <p:cNvPicPr>
            <a:picLocks noChangeAspect="1"/>
          </p:cNvPicPr>
          <p:nvPr/>
        </p:nvPicPr>
        <p:blipFill>
          <a:blip r:embed="rId21">
            <a:extLst>
              <a:ext uri="{28A0092B-C50C-407E-A947-70E740481C1C}">
                <a14:useLocalDpi xmlns:a14="http://schemas.microsoft.com/office/drawing/2010/main" val="0"/>
              </a:ext>
            </a:extLst>
          </a:blip>
          <a:srcRect l="2785" t="2" r="1046" b="3902"/>
          <a:stretch/>
        </p:blipFill>
        <p:spPr>
          <a:xfrm>
            <a:off x="11923" y="2204021"/>
            <a:ext cx="1335904" cy="1074082"/>
          </a:xfrm>
          <a:prstGeom prst="rect">
            <a:avLst/>
          </a:prstGeom>
        </p:spPr>
      </p:pic>
      <p:pic>
        <p:nvPicPr>
          <p:cNvPr id="46" name="Graphic 45">
            <a:extLst>
              <a:ext uri="{FF2B5EF4-FFF2-40B4-BE49-F238E27FC236}">
                <a16:creationId xmlns:a16="http://schemas.microsoft.com/office/drawing/2014/main" id="{C36DD9EE-EB5D-5148-FFC5-B3B0F49BF12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742463" y="4155961"/>
            <a:ext cx="944786" cy="170062"/>
          </a:xfrm>
          <a:prstGeom prst="rect">
            <a:avLst/>
          </a:prstGeom>
        </p:spPr>
      </p:pic>
      <p:pic>
        <p:nvPicPr>
          <p:cNvPr id="64" name="Picture 63">
            <a:extLst>
              <a:ext uri="{FF2B5EF4-FFF2-40B4-BE49-F238E27FC236}">
                <a16:creationId xmlns:a16="http://schemas.microsoft.com/office/drawing/2014/main" id="{16B7B163-C40E-03CF-EBE5-227D29D60C7A}"/>
              </a:ext>
            </a:extLst>
          </p:cNvPr>
          <p:cNvPicPr>
            <a:picLocks noChangeAspect="1"/>
          </p:cNvPicPr>
          <p:nvPr/>
        </p:nvPicPr>
        <p:blipFill rotWithShape="1">
          <a:blip r:embed="rId24"/>
          <a:srcRect t="1" r="27034" b="36153"/>
          <a:stretch/>
        </p:blipFill>
        <p:spPr>
          <a:xfrm>
            <a:off x="8693750" y="5872453"/>
            <a:ext cx="3498250" cy="959421"/>
          </a:xfrm>
          <a:prstGeom prst="rect">
            <a:avLst/>
          </a:prstGeom>
        </p:spPr>
      </p:pic>
      <p:pic>
        <p:nvPicPr>
          <p:cNvPr id="24" name="Picture 23">
            <a:extLst>
              <a:ext uri="{FF2B5EF4-FFF2-40B4-BE49-F238E27FC236}">
                <a16:creationId xmlns:a16="http://schemas.microsoft.com/office/drawing/2014/main" id="{0C04ED57-5005-BD29-8F9A-DD85BA434CBD}"/>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70605" y="4112349"/>
            <a:ext cx="481623" cy="193575"/>
          </a:xfrm>
          <a:prstGeom prst="rect">
            <a:avLst/>
          </a:prstGeom>
        </p:spPr>
      </p:pic>
      <p:sp>
        <p:nvSpPr>
          <p:cNvPr id="25" name="Rectangle 24">
            <a:extLst>
              <a:ext uri="{FF2B5EF4-FFF2-40B4-BE49-F238E27FC236}">
                <a16:creationId xmlns:a16="http://schemas.microsoft.com/office/drawing/2014/main" id="{6EB0197B-0581-F525-3C04-E16D7D5A5C18}"/>
              </a:ext>
            </a:extLst>
          </p:cNvPr>
          <p:cNvSpPr/>
          <p:nvPr/>
        </p:nvSpPr>
        <p:spPr>
          <a:xfrm>
            <a:off x="1485690" y="4603192"/>
            <a:ext cx="4422087"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Dominick DiPaolo</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Sr. Vice President, Quality Assurance</a:t>
            </a:r>
          </a:p>
        </p:txBody>
      </p:sp>
      <p:sp>
        <p:nvSpPr>
          <p:cNvPr id="27" name="Rectangle 26">
            <a:extLst>
              <a:ext uri="{FF2B5EF4-FFF2-40B4-BE49-F238E27FC236}">
                <a16:creationId xmlns:a16="http://schemas.microsoft.com/office/drawing/2014/main" id="{2FADB294-8927-E89C-EFA7-D87DFCAE9665}"/>
              </a:ext>
            </a:extLst>
          </p:cNvPr>
          <p:cNvSpPr/>
          <p:nvPr/>
        </p:nvSpPr>
        <p:spPr>
          <a:xfrm>
            <a:off x="7686270" y="4603192"/>
            <a:ext cx="3757511"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Michael Palucki</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Sr. Vice President, Manufacturing </a:t>
            </a:r>
          </a:p>
        </p:txBody>
      </p:sp>
      <p:sp>
        <p:nvSpPr>
          <p:cNvPr id="29" name="Rectangle 28">
            <a:extLst>
              <a:ext uri="{FF2B5EF4-FFF2-40B4-BE49-F238E27FC236}">
                <a16:creationId xmlns:a16="http://schemas.microsoft.com/office/drawing/2014/main" id="{CBDAF1BC-54CC-B928-62D4-84E23A08C452}"/>
              </a:ext>
            </a:extLst>
          </p:cNvPr>
          <p:cNvSpPr/>
          <p:nvPr/>
        </p:nvSpPr>
        <p:spPr>
          <a:xfrm>
            <a:off x="1485690" y="5733000"/>
            <a:ext cx="4346251"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Anna Yim</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Executive Director, Regulatory Affairs</a:t>
            </a:r>
          </a:p>
        </p:txBody>
      </p:sp>
      <p:pic>
        <p:nvPicPr>
          <p:cNvPr id="30" name="Graphic 29">
            <a:extLst>
              <a:ext uri="{FF2B5EF4-FFF2-40B4-BE49-F238E27FC236}">
                <a16:creationId xmlns:a16="http://schemas.microsoft.com/office/drawing/2014/main" id="{FB1F8BB9-50FA-36F3-511F-E95F9E9A557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650920" y="5316717"/>
            <a:ext cx="944786" cy="170062"/>
          </a:xfrm>
          <a:prstGeom prst="rect">
            <a:avLst/>
          </a:prstGeom>
        </p:spPr>
      </p:pic>
      <p:pic>
        <p:nvPicPr>
          <p:cNvPr id="33" name="Picture 32">
            <a:extLst>
              <a:ext uri="{FF2B5EF4-FFF2-40B4-BE49-F238E27FC236}">
                <a16:creationId xmlns:a16="http://schemas.microsoft.com/office/drawing/2014/main" id="{945AEF1F-9E7B-F6D3-33F2-074B83122E1D}"/>
              </a:ext>
            </a:extLst>
          </p:cNvPr>
          <p:cNvPicPr>
            <a:picLocks noChangeAspect="1"/>
          </p:cNvPicPr>
          <p:nvPr/>
        </p:nvPicPr>
        <p:blipFill>
          <a:blip r:embed="rId25">
            <a:extLst>
              <a:ext uri="{28A0092B-C50C-407E-A947-70E740481C1C}">
                <a14:useLocalDpi xmlns:a14="http://schemas.microsoft.com/office/drawing/2010/main" val="0"/>
              </a:ext>
            </a:extLst>
          </a:blip>
          <a:srcRect t="7339" b="30379"/>
          <a:stretch/>
        </p:blipFill>
        <p:spPr>
          <a:xfrm>
            <a:off x="-7627" y="5678228"/>
            <a:ext cx="1363620" cy="1099090"/>
          </a:xfrm>
          <a:prstGeom prst="rect">
            <a:avLst/>
          </a:prstGeom>
        </p:spPr>
      </p:pic>
      <p:pic>
        <p:nvPicPr>
          <p:cNvPr id="39" name="Picture 38">
            <a:extLst>
              <a:ext uri="{FF2B5EF4-FFF2-40B4-BE49-F238E27FC236}">
                <a16:creationId xmlns:a16="http://schemas.microsoft.com/office/drawing/2014/main" id="{3D3BC98A-D196-A5D7-F62B-3AB7A11BEBFF}"/>
              </a:ext>
            </a:extLst>
          </p:cNvPr>
          <p:cNvPicPr>
            <a:picLocks noChangeAspect="1"/>
          </p:cNvPicPr>
          <p:nvPr/>
        </p:nvPicPr>
        <p:blipFill>
          <a:blip r:embed="rId26">
            <a:extLst>
              <a:ext uri="{28A0092B-C50C-407E-A947-70E740481C1C}">
                <a14:useLocalDpi xmlns:a14="http://schemas.microsoft.com/office/drawing/2010/main" val="0"/>
              </a:ext>
            </a:extLst>
          </a:blip>
          <a:srcRect t="15264" b="15264"/>
          <a:stretch/>
        </p:blipFill>
        <p:spPr>
          <a:xfrm>
            <a:off x="0" y="4532217"/>
            <a:ext cx="1347827" cy="1085057"/>
          </a:xfrm>
          <a:prstGeom prst="rect">
            <a:avLst/>
          </a:prstGeom>
        </p:spPr>
      </p:pic>
      <p:pic>
        <p:nvPicPr>
          <p:cNvPr id="47" name="Picture 46" descr="A person in a blue shirt&#10;&#10;Description automatically generated">
            <a:extLst>
              <a:ext uri="{FF2B5EF4-FFF2-40B4-BE49-F238E27FC236}">
                <a16:creationId xmlns:a16="http://schemas.microsoft.com/office/drawing/2014/main" id="{D4F9C5F0-41EB-52AB-64B1-7E66ACA0700C}"/>
              </a:ext>
            </a:extLst>
          </p:cNvPr>
          <p:cNvPicPr>
            <a:picLocks noChangeAspect="1"/>
          </p:cNvPicPr>
          <p:nvPr/>
        </p:nvPicPr>
        <p:blipFill>
          <a:blip r:embed="rId27">
            <a:extLst>
              <a:ext uri="{28A0092B-C50C-407E-A947-70E740481C1C}">
                <a14:useLocalDpi xmlns:a14="http://schemas.microsoft.com/office/drawing/2010/main" val="0"/>
              </a:ext>
            </a:extLst>
          </a:blip>
          <a:srcRect l="19010" r="14673" b="19737"/>
          <a:stretch/>
        </p:blipFill>
        <p:spPr>
          <a:xfrm>
            <a:off x="6156130" y="4531520"/>
            <a:ext cx="1342977" cy="1085056"/>
          </a:xfrm>
          <a:prstGeom prst="rect">
            <a:avLst/>
          </a:prstGeom>
        </p:spPr>
      </p:pic>
      <p:pic>
        <p:nvPicPr>
          <p:cNvPr id="49" name="Picture 48" descr="Blue letters on a black background&#10;&#10;Description automatically generated">
            <a:extLst>
              <a:ext uri="{FF2B5EF4-FFF2-40B4-BE49-F238E27FC236}">
                <a16:creationId xmlns:a16="http://schemas.microsoft.com/office/drawing/2014/main" id="{CEE5FA70-BCDB-6522-53B7-13489A3D098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000096" y="5274083"/>
            <a:ext cx="1094124" cy="178650"/>
          </a:xfrm>
          <a:prstGeom prst="rect">
            <a:avLst/>
          </a:prstGeom>
        </p:spPr>
      </p:pic>
      <p:pic>
        <p:nvPicPr>
          <p:cNvPr id="52" name="Picture 51" descr="A blue and black logo&#10;&#10;Description automatically generated">
            <a:extLst>
              <a:ext uri="{FF2B5EF4-FFF2-40B4-BE49-F238E27FC236}">
                <a16:creationId xmlns:a16="http://schemas.microsoft.com/office/drawing/2014/main" id="{80754D7B-5F69-5379-C010-8DD7AA657928}"/>
              </a:ext>
            </a:extLst>
          </p:cNvPr>
          <p:cNvPicPr>
            <a:picLocks noChangeAspect="1"/>
          </p:cNvPicPr>
          <p:nvPr/>
        </p:nvPicPr>
        <p:blipFill>
          <a:blip r:embed="rId29">
            <a:extLst>
              <a:ext uri="{28A0092B-C50C-407E-A947-70E740481C1C}">
                <a14:useLocalDpi xmlns:a14="http://schemas.microsoft.com/office/drawing/2010/main" val="0"/>
              </a:ext>
            </a:extLst>
          </a:blip>
          <a:srcRect t="29900" b="28067"/>
          <a:stretch/>
        </p:blipFill>
        <p:spPr>
          <a:xfrm>
            <a:off x="1568215" y="5237392"/>
            <a:ext cx="691761" cy="290766"/>
          </a:xfrm>
          <a:prstGeom prst="rect">
            <a:avLst/>
          </a:prstGeom>
        </p:spPr>
      </p:pic>
      <p:pic>
        <p:nvPicPr>
          <p:cNvPr id="55" name="Picture 54">
            <a:extLst>
              <a:ext uri="{FF2B5EF4-FFF2-40B4-BE49-F238E27FC236}">
                <a16:creationId xmlns:a16="http://schemas.microsoft.com/office/drawing/2014/main" id="{87FA9A8B-D90A-FCD3-6A7E-B4544620454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544080" y="6431074"/>
            <a:ext cx="1051626" cy="179105"/>
          </a:xfrm>
          <a:prstGeom prst="rect">
            <a:avLst/>
          </a:prstGeom>
        </p:spPr>
      </p:pic>
      <p:pic>
        <p:nvPicPr>
          <p:cNvPr id="57" name="Picture 56" descr="A black and grey logo&#10;&#10;Description automatically generated">
            <a:extLst>
              <a:ext uri="{FF2B5EF4-FFF2-40B4-BE49-F238E27FC236}">
                <a16:creationId xmlns:a16="http://schemas.microsoft.com/office/drawing/2014/main" id="{069AACE4-0608-8609-23A1-89C9168433A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006514" y="6433323"/>
            <a:ext cx="857235" cy="223834"/>
          </a:xfrm>
          <a:prstGeom prst="rect">
            <a:avLst/>
          </a:prstGeom>
        </p:spPr>
      </p:pic>
      <p:pic>
        <p:nvPicPr>
          <p:cNvPr id="59" name="Picture 58" descr="A purple and yellow logo&#10;&#10;Description automatically generated">
            <a:extLst>
              <a:ext uri="{FF2B5EF4-FFF2-40B4-BE49-F238E27FC236}">
                <a16:creationId xmlns:a16="http://schemas.microsoft.com/office/drawing/2014/main" id="{CEEF84CF-781F-7BDF-2434-872DEA88D950}"/>
              </a:ext>
            </a:extLst>
          </p:cNvPr>
          <p:cNvPicPr>
            <a:picLocks noChangeAspect="1"/>
          </p:cNvPicPr>
          <p:nvPr/>
        </p:nvPicPr>
        <p:blipFill>
          <a:blip r:embed="rId32">
            <a:extLst>
              <a:ext uri="{28A0092B-C50C-407E-A947-70E740481C1C}">
                <a14:useLocalDpi xmlns:a14="http://schemas.microsoft.com/office/drawing/2010/main" val="0"/>
              </a:ext>
            </a:extLst>
          </a:blip>
          <a:srcRect l="22338" t="34566" r="23927" b="35120"/>
          <a:stretch/>
        </p:blipFill>
        <p:spPr>
          <a:xfrm>
            <a:off x="1460272" y="6372691"/>
            <a:ext cx="1062770" cy="299776"/>
          </a:xfrm>
          <a:prstGeom prst="rect">
            <a:avLst/>
          </a:prstGeom>
        </p:spPr>
      </p:pic>
      <p:pic>
        <p:nvPicPr>
          <p:cNvPr id="60" name="Picture 12" descr="Merck Logo PNG Transparent &amp; SVG Vector - Freebie Supply">
            <a:extLst>
              <a:ext uri="{FF2B5EF4-FFF2-40B4-BE49-F238E27FC236}">
                <a16:creationId xmlns:a16="http://schemas.microsoft.com/office/drawing/2014/main" id="{4BACAD6D-015E-DBDA-5E19-B7B85C31D21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34807" b="38106"/>
          <a:stretch/>
        </p:blipFill>
        <p:spPr bwMode="auto">
          <a:xfrm>
            <a:off x="7686270" y="5244496"/>
            <a:ext cx="891950" cy="2416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A logo of a company&#10;&#10;Description automatically generated">
            <a:extLst>
              <a:ext uri="{FF2B5EF4-FFF2-40B4-BE49-F238E27FC236}">
                <a16:creationId xmlns:a16="http://schemas.microsoft.com/office/drawing/2014/main" id="{4E8E0CB7-AFB3-54D2-ABA9-229D7E3B12AC}"/>
              </a:ext>
            </a:extLst>
          </p:cNvPr>
          <p:cNvPicPr>
            <a:picLocks noChangeAspect="1"/>
          </p:cNvPicPr>
          <p:nvPr/>
        </p:nvPicPr>
        <p:blipFill>
          <a:blip r:embed="rId33">
            <a:extLst>
              <a:ext uri="{28A0092B-C50C-407E-A947-70E740481C1C}">
                <a14:useLocalDpi xmlns:a14="http://schemas.microsoft.com/office/drawing/2010/main" val="0"/>
              </a:ext>
            </a:extLst>
          </a:blip>
          <a:srcRect t="35833" b="33649"/>
          <a:stretch/>
        </p:blipFill>
        <p:spPr>
          <a:xfrm>
            <a:off x="9258026" y="5238445"/>
            <a:ext cx="954543" cy="291302"/>
          </a:xfrm>
          <a:prstGeom prst="rect">
            <a:avLst/>
          </a:prstGeom>
        </p:spPr>
      </p:pic>
      <p:pic>
        <p:nvPicPr>
          <p:cNvPr id="73" name="Picture 72" descr="Logo, company name&#10;&#10;Description automatically generated">
            <a:extLst>
              <a:ext uri="{FF2B5EF4-FFF2-40B4-BE49-F238E27FC236}">
                <a16:creationId xmlns:a16="http://schemas.microsoft.com/office/drawing/2014/main" id="{53D6E209-9A17-C16B-B46A-90D807704CEC}"/>
              </a:ext>
            </a:extLst>
          </p:cNvPr>
          <p:cNvPicPr>
            <a:picLocks noChangeAspect="1"/>
          </p:cNvPicPr>
          <p:nvPr/>
        </p:nvPicPr>
        <p:blipFill rotWithShape="1">
          <a:blip r:embed="rId3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4" name="TextBox 73">
            <a:extLst>
              <a:ext uri="{FF2B5EF4-FFF2-40B4-BE49-F238E27FC236}">
                <a16:creationId xmlns:a16="http://schemas.microsoft.com/office/drawing/2014/main" id="{C99065E4-3ED8-108B-D258-08F49F1059E5}"/>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4</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AutoShape 2">
            <a:extLst>
              <a:ext uri="{FF2B5EF4-FFF2-40B4-BE49-F238E27FC236}">
                <a16:creationId xmlns:a16="http://schemas.microsoft.com/office/drawing/2014/main" id="{E1DE6D12-9FFF-7690-2360-AE5634972393}"/>
              </a:ext>
            </a:extLst>
          </p:cNvPr>
          <p:cNvSpPr>
            <a:spLocks noChangeAspect="1" noChangeArrowheads="1"/>
          </p:cNvSpPr>
          <p:nvPr/>
        </p:nvSpPr>
        <p:spPr bwMode="auto">
          <a:xfrm>
            <a:off x="5943600" y="319591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a:extLst>
              <a:ext uri="{FF2B5EF4-FFF2-40B4-BE49-F238E27FC236}">
                <a16:creationId xmlns:a16="http://schemas.microsoft.com/office/drawing/2014/main" id="{E2CE7AAF-8E59-C103-F663-D307B6720014}"/>
              </a:ext>
            </a:extLst>
          </p:cNvPr>
          <p:cNvCxnSpPr/>
          <p:nvPr/>
        </p:nvCxnSpPr>
        <p:spPr>
          <a:xfrm>
            <a:off x="1460272" y="2170354"/>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02364C-A3C4-F7D9-5CD2-44E936199028}"/>
              </a:ext>
            </a:extLst>
          </p:cNvPr>
          <p:cNvCxnSpPr/>
          <p:nvPr/>
        </p:nvCxnSpPr>
        <p:spPr>
          <a:xfrm>
            <a:off x="1460272" y="3313354"/>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94C28B7-B86F-2B7A-012E-73225B8E7E88}"/>
              </a:ext>
            </a:extLst>
          </p:cNvPr>
          <p:cNvCxnSpPr/>
          <p:nvPr/>
        </p:nvCxnSpPr>
        <p:spPr>
          <a:xfrm>
            <a:off x="1460272" y="4496695"/>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7FFBCA-78F3-1951-427B-0BE698894827}"/>
              </a:ext>
            </a:extLst>
          </p:cNvPr>
          <p:cNvCxnSpPr/>
          <p:nvPr/>
        </p:nvCxnSpPr>
        <p:spPr>
          <a:xfrm>
            <a:off x="1460272" y="5653142"/>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76C0B9-9D76-8028-844E-792D768A29AD}"/>
              </a:ext>
            </a:extLst>
          </p:cNvPr>
          <p:cNvCxnSpPr/>
          <p:nvPr/>
        </p:nvCxnSpPr>
        <p:spPr>
          <a:xfrm>
            <a:off x="7645919" y="2170354"/>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256AD8-BBA2-A3A0-2FEA-A1699901FD4F}"/>
              </a:ext>
            </a:extLst>
          </p:cNvPr>
          <p:cNvCxnSpPr/>
          <p:nvPr/>
        </p:nvCxnSpPr>
        <p:spPr>
          <a:xfrm>
            <a:off x="7645919" y="3313354"/>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A6ABDE-1665-4FC8-E63D-2B146AC9D787}"/>
              </a:ext>
            </a:extLst>
          </p:cNvPr>
          <p:cNvCxnSpPr/>
          <p:nvPr/>
        </p:nvCxnSpPr>
        <p:spPr>
          <a:xfrm>
            <a:off x="7645919" y="4496695"/>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9AE66A-A807-350B-7301-7AC78B14C4CB}"/>
              </a:ext>
            </a:extLst>
          </p:cNvPr>
          <p:cNvCxnSpPr/>
          <p:nvPr/>
        </p:nvCxnSpPr>
        <p:spPr>
          <a:xfrm>
            <a:off x="7645919" y="5653142"/>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0B030F-D9CF-A47F-7C36-5772072C3605}"/>
              </a:ext>
            </a:extLst>
          </p:cNvPr>
          <p:cNvCxnSpPr/>
          <p:nvPr/>
        </p:nvCxnSpPr>
        <p:spPr>
          <a:xfrm>
            <a:off x="1460272" y="1027354"/>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0B6F3F-B032-1A1E-08EB-0CBEBAFC5FBF}"/>
              </a:ext>
            </a:extLst>
          </p:cNvPr>
          <p:cNvCxnSpPr/>
          <p:nvPr/>
        </p:nvCxnSpPr>
        <p:spPr>
          <a:xfrm>
            <a:off x="7645919" y="1027354"/>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1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A278-83F5-5733-3F54-B976FCE038D9}"/>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902B8348-2811-807B-CE03-F2CE310F5705}"/>
              </a:ext>
            </a:extLst>
          </p:cNvPr>
          <p:cNvGrpSpPr/>
          <p:nvPr/>
        </p:nvGrpSpPr>
        <p:grpSpPr>
          <a:xfrm>
            <a:off x="8402305" y="1027354"/>
            <a:ext cx="3812108" cy="5459514"/>
            <a:chOff x="2283892" y="1027354"/>
            <a:chExt cx="3659707" cy="5459514"/>
          </a:xfrm>
        </p:grpSpPr>
        <p:cxnSp>
          <p:nvCxnSpPr>
            <p:cNvPr id="13" name="Straight Connector 12">
              <a:extLst>
                <a:ext uri="{FF2B5EF4-FFF2-40B4-BE49-F238E27FC236}">
                  <a16:creationId xmlns:a16="http://schemas.microsoft.com/office/drawing/2014/main" id="{8BD7E28A-CD3D-E495-5037-7F91EB894641}"/>
                </a:ext>
              </a:extLst>
            </p:cNvPr>
            <p:cNvCxnSpPr/>
            <p:nvPr/>
          </p:nvCxnSpPr>
          <p:spPr>
            <a:xfrm>
              <a:off x="2283892" y="3770563"/>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194351-73F8-1447-8539-F43F51EFB8B7}"/>
                </a:ext>
              </a:extLst>
            </p:cNvPr>
            <p:cNvCxnSpPr/>
            <p:nvPr/>
          </p:nvCxnSpPr>
          <p:spPr>
            <a:xfrm>
              <a:off x="2283892" y="1027354"/>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7916A9-1318-D5FF-C9A2-7DB144F617D9}"/>
                </a:ext>
              </a:extLst>
            </p:cNvPr>
            <p:cNvCxnSpPr/>
            <p:nvPr/>
          </p:nvCxnSpPr>
          <p:spPr>
            <a:xfrm>
              <a:off x="2283892" y="6486868"/>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Title 9">
            <a:extLst>
              <a:ext uri="{FF2B5EF4-FFF2-40B4-BE49-F238E27FC236}">
                <a16:creationId xmlns:a16="http://schemas.microsoft.com/office/drawing/2014/main" id="{B2D708FE-FB58-D5ED-4AA1-FD5732B0EC0C}"/>
              </a:ext>
            </a:extLst>
          </p:cNvPr>
          <p:cNvSpPr>
            <a:spLocks noGrp="1"/>
          </p:cNvSpPr>
          <p:nvPr>
            <p:ph type="title"/>
          </p:nvPr>
        </p:nvSpPr>
        <p:spPr/>
        <p:txBody>
          <a:bodyPr>
            <a:normAutofit/>
          </a:bodyPr>
          <a:lstStyle/>
          <a:p>
            <a:r>
              <a:rPr lang="en-US" sz="2400">
                <a:solidFill>
                  <a:schemeClr val="accent3"/>
                </a:solidFill>
              </a:rPr>
              <a:t>Scientific Advisory Board </a:t>
            </a:r>
          </a:p>
        </p:txBody>
      </p:sp>
      <p:sp>
        <p:nvSpPr>
          <p:cNvPr id="17" name="TextBox 16">
            <a:extLst>
              <a:ext uri="{FF2B5EF4-FFF2-40B4-BE49-F238E27FC236}">
                <a16:creationId xmlns:a16="http://schemas.microsoft.com/office/drawing/2014/main" id="{454E1377-4C20-B3DD-E0F9-60F720F2FBA8}"/>
              </a:ext>
            </a:extLst>
          </p:cNvPr>
          <p:cNvSpPr txBox="1"/>
          <p:nvPr/>
        </p:nvSpPr>
        <p:spPr>
          <a:xfrm>
            <a:off x="2386447" y="4077146"/>
            <a:ext cx="4007439" cy="2318583"/>
          </a:xfrm>
          <a:prstGeom prst="rect">
            <a:avLst/>
          </a:prstGeom>
          <a:noFill/>
        </p:spPr>
        <p:txBody>
          <a:bodyPr wrap="square" lIns="91440" tIns="45720" rIns="91440" bIns="45720" anchor="t">
            <a:spAutoFit/>
          </a:bodyPr>
          <a:lstStyle/>
          <a:p>
            <a:pPr>
              <a:spcAft>
                <a:spcPts val="1000"/>
              </a:spcAft>
            </a:pPr>
            <a:r>
              <a:rPr lang="en-US" sz="1600" b="1" i="0">
                <a:solidFill>
                  <a:schemeClr val="accent3"/>
                </a:solidFill>
                <a:effectLst/>
                <a:latin typeface="Verdana"/>
                <a:ea typeface="Verdana"/>
              </a:rPr>
              <a:t>Richard Kim, M.D. </a:t>
            </a:r>
          </a:p>
          <a:p>
            <a:pPr>
              <a:spcAft>
                <a:spcPts val="1000"/>
              </a:spcAft>
            </a:pPr>
            <a:r>
              <a:rPr lang="en-US" sz="1400" b="0" i="1">
                <a:solidFill>
                  <a:srgbClr val="333333"/>
                </a:solidFill>
                <a:effectLst/>
                <a:latin typeface="Verdana"/>
                <a:ea typeface="Verdana"/>
              </a:rPr>
              <a:t>Service Chief of Medical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Gastrointestinal Oncology </a:t>
            </a:r>
            <a:r>
              <a:rPr lang="en-US" sz="1400" i="1">
                <a:solidFill>
                  <a:srgbClr val="333333"/>
                </a:solidFill>
                <a:latin typeface="Verdana"/>
                <a:ea typeface="Verdana"/>
              </a:rPr>
              <a:t>&amp;</a:t>
            </a:r>
            <a:r>
              <a:rPr lang="en-US" sz="1400" b="0" i="1">
                <a:solidFill>
                  <a:srgbClr val="333333"/>
                </a:solidFill>
                <a:effectLst/>
                <a:latin typeface="Verdana"/>
                <a:ea typeface="Verdana"/>
              </a:rPr>
              <a:t>  Senior Member in the Gastrointestinal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Oncology Department at Moffitt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Cancer Center Professor of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Oncology</a:t>
            </a:r>
            <a:endParaRPr lang="en-US" sz="1400" b="0" i="1">
              <a:solidFill>
                <a:srgbClr val="333333"/>
              </a:solidFill>
              <a:effectLst/>
              <a:latin typeface="Verdana" panose="020B0604030504040204" pitchFamily="34" charset="0"/>
              <a:ea typeface="Verdana" panose="020B0604030504040204" pitchFamily="34" charset="0"/>
            </a:endParaRPr>
          </a:p>
          <a:p>
            <a:pPr>
              <a:spcAft>
                <a:spcPts val="1000"/>
              </a:spcAft>
            </a:pPr>
            <a:r>
              <a:rPr lang="en-US" sz="1400">
                <a:solidFill>
                  <a:srgbClr val="333333"/>
                </a:solidFill>
                <a:latin typeface="Verdana"/>
                <a:ea typeface="Verdana"/>
              </a:rPr>
              <a:t>University of South</a:t>
            </a:r>
            <a:r>
              <a:rPr lang="en-US" sz="1400" b="0" i="0">
                <a:solidFill>
                  <a:srgbClr val="333333"/>
                </a:solidFill>
                <a:effectLst/>
                <a:latin typeface="Verdana"/>
                <a:ea typeface="Verdana"/>
              </a:rPr>
              <a:t> </a:t>
            </a:r>
            <a:r>
              <a:rPr lang="en-US" sz="1400">
                <a:solidFill>
                  <a:srgbClr val="333333"/>
                </a:solidFill>
                <a:latin typeface="Verdana"/>
                <a:ea typeface="Verdana"/>
              </a:rPr>
              <a:t>Florida</a:t>
            </a:r>
            <a:r>
              <a:rPr lang="en-US" sz="1400" b="0" i="0">
                <a:solidFill>
                  <a:srgbClr val="333333"/>
                </a:solidFill>
                <a:effectLst/>
                <a:latin typeface="Verdana"/>
                <a:ea typeface="Verdana"/>
              </a:rPr>
              <a:t> College </a:t>
            </a:r>
            <a:br>
              <a:rPr lang="en-US" sz="1400">
                <a:solidFill>
                  <a:srgbClr val="333333"/>
                </a:solidFill>
                <a:latin typeface="Verdana"/>
                <a:ea typeface="Verdana"/>
              </a:rPr>
            </a:br>
            <a:r>
              <a:rPr lang="en-US" sz="1400" b="0" i="0">
                <a:solidFill>
                  <a:srgbClr val="333333"/>
                </a:solidFill>
                <a:effectLst/>
                <a:latin typeface="Verdana"/>
                <a:ea typeface="Verdana"/>
              </a:rPr>
              <a:t>of Medicine</a:t>
            </a:r>
            <a:endParaRPr lang="en-US" sz="1400">
              <a:latin typeface="Verdana"/>
              <a:ea typeface="Verdana"/>
            </a:endParaRPr>
          </a:p>
        </p:txBody>
      </p:sp>
      <p:sp>
        <p:nvSpPr>
          <p:cNvPr id="21" name="TextBox 20">
            <a:extLst>
              <a:ext uri="{FF2B5EF4-FFF2-40B4-BE49-F238E27FC236}">
                <a16:creationId xmlns:a16="http://schemas.microsoft.com/office/drawing/2014/main" id="{1EBB51F8-8C3E-EC91-02A4-438397BE9383}"/>
              </a:ext>
            </a:extLst>
          </p:cNvPr>
          <p:cNvSpPr txBox="1"/>
          <p:nvPr/>
        </p:nvSpPr>
        <p:spPr>
          <a:xfrm>
            <a:off x="8550185" y="1272932"/>
            <a:ext cx="3390804" cy="1887696"/>
          </a:xfrm>
          <a:prstGeom prst="rect">
            <a:avLst/>
          </a:prstGeom>
          <a:noFill/>
        </p:spPr>
        <p:txBody>
          <a:bodyPr wrap="square">
            <a:spAutoFit/>
          </a:bodyPr>
          <a:lstStyle/>
          <a:p>
            <a:pPr>
              <a:spcAft>
                <a:spcPts val="1000"/>
              </a:spcAft>
            </a:pPr>
            <a:r>
              <a:rPr lang="en-US" sz="1600" b="1" i="0">
                <a:solidFill>
                  <a:schemeClr val="accent3"/>
                </a:solidFill>
                <a:effectLst/>
                <a:latin typeface="Verdana" panose="020B0604030504040204" pitchFamily="34" charset="0"/>
                <a:ea typeface="Verdana" panose="020B0604030504040204" pitchFamily="34" charset="0"/>
              </a:rPr>
              <a:t>Daneng Li, M.D</a:t>
            </a:r>
            <a:r>
              <a:rPr lang="en-US" sz="1600" b="1">
                <a:solidFill>
                  <a:schemeClr val="accent3"/>
                </a:solidFill>
                <a:latin typeface="Verdana" panose="020B0604030504040204" pitchFamily="34" charset="0"/>
                <a:ea typeface="Verdana" panose="020B0604030504040204" pitchFamily="34" charset="0"/>
              </a:rPr>
              <a:t>.</a:t>
            </a:r>
          </a:p>
          <a:p>
            <a:pPr>
              <a:spcAft>
                <a:spcPts val="1000"/>
              </a:spcAft>
            </a:pPr>
            <a:r>
              <a:rPr lang="en-US" sz="1400" i="1">
                <a:solidFill>
                  <a:srgbClr val="333333"/>
                </a:solidFill>
                <a:latin typeface="Verdana" panose="020B0604030504040204" pitchFamily="34" charset="0"/>
                <a:ea typeface="Verdana" panose="020B0604030504040204" pitchFamily="34" charset="0"/>
              </a:rPr>
              <a:t>A</a:t>
            </a:r>
            <a:r>
              <a:rPr lang="en-US" sz="1400" b="0" i="1">
                <a:solidFill>
                  <a:srgbClr val="333333"/>
                </a:solidFill>
                <a:effectLst/>
                <a:latin typeface="Verdana" panose="020B0604030504040204" pitchFamily="34" charset="0"/>
                <a:ea typeface="Verdana" panose="020B0604030504040204" pitchFamily="34" charset="0"/>
              </a:rPr>
              <a:t>ssociate </a:t>
            </a:r>
            <a:r>
              <a:rPr lang="en-US" sz="1400" i="1">
                <a:solidFill>
                  <a:srgbClr val="333333"/>
                </a:solidFill>
                <a:latin typeface="Verdana" panose="020B0604030504040204" pitchFamily="34" charset="0"/>
                <a:ea typeface="Verdana" panose="020B0604030504040204" pitchFamily="34" charset="0"/>
              </a:rPr>
              <a:t>P</a:t>
            </a:r>
            <a:r>
              <a:rPr lang="en-US" sz="1400" b="0" i="1">
                <a:solidFill>
                  <a:srgbClr val="333333"/>
                </a:solidFill>
                <a:effectLst/>
                <a:latin typeface="Verdana" panose="020B0604030504040204" pitchFamily="34" charset="0"/>
                <a:ea typeface="Verdana" panose="020B0604030504040204" pitchFamily="34" charset="0"/>
              </a:rPr>
              <a:t>rofessor, Department of Medical  Oncology &amp; Therapeutics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Research </a:t>
            </a:r>
            <a:r>
              <a:rPr lang="en-US" sz="1400" i="1">
                <a:solidFill>
                  <a:srgbClr val="333333"/>
                </a:solidFill>
                <a:latin typeface="Verdana" panose="020B0604030504040204" pitchFamily="34" charset="0"/>
                <a:ea typeface="Verdana" panose="020B0604030504040204" pitchFamily="34" charset="0"/>
              </a:rPr>
              <a:t>and</a:t>
            </a:r>
            <a:r>
              <a:rPr lang="en-US" sz="1400" b="0" i="1">
                <a:solidFill>
                  <a:srgbClr val="333333"/>
                </a:solidFill>
                <a:effectLst/>
                <a:latin typeface="Verdana" panose="020B0604030504040204" pitchFamily="34" charset="0"/>
                <a:ea typeface="Verdana" panose="020B0604030504040204" pitchFamily="34" charset="0"/>
              </a:rPr>
              <a:t> </a:t>
            </a:r>
            <a:r>
              <a:rPr lang="en-US" sz="1400" i="1">
                <a:solidFill>
                  <a:srgbClr val="333333"/>
                </a:solidFill>
                <a:latin typeface="Verdana" panose="020B0604030504040204" pitchFamily="34" charset="0"/>
                <a:ea typeface="Verdana" panose="020B0604030504040204" pitchFamily="34" charset="0"/>
              </a:rPr>
              <a:t>Leader, L</a:t>
            </a:r>
            <a:r>
              <a:rPr lang="en-US" sz="1400" b="0" i="1">
                <a:solidFill>
                  <a:srgbClr val="333333"/>
                </a:solidFill>
                <a:effectLst/>
                <a:latin typeface="Verdana" panose="020B0604030504040204" pitchFamily="34" charset="0"/>
                <a:ea typeface="Verdana" panose="020B0604030504040204" pitchFamily="34" charset="0"/>
              </a:rPr>
              <a:t>iver </a:t>
            </a:r>
            <a:r>
              <a:rPr lang="en-US" sz="1400" i="1">
                <a:solidFill>
                  <a:srgbClr val="333333"/>
                </a:solidFill>
                <a:latin typeface="Verdana" panose="020B0604030504040204" pitchFamily="34" charset="0"/>
                <a:ea typeface="Verdana" panose="020B0604030504040204" pitchFamily="34" charset="0"/>
              </a:rPr>
              <a:t>T</a:t>
            </a:r>
            <a:r>
              <a:rPr lang="en-US" sz="1400" b="0" i="1">
                <a:solidFill>
                  <a:srgbClr val="333333"/>
                </a:solidFill>
                <a:effectLst/>
                <a:latin typeface="Verdana" panose="020B0604030504040204" pitchFamily="34" charset="0"/>
                <a:ea typeface="Verdana" panose="020B0604030504040204" pitchFamily="34" charset="0"/>
              </a:rPr>
              <a:t>umors </a:t>
            </a:r>
            <a:r>
              <a:rPr lang="en-US" sz="1400" i="1">
                <a:solidFill>
                  <a:srgbClr val="333333"/>
                </a:solidFill>
                <a:latin typeface="Verdana" panose="020B0604030504040204" pitchFamily="34" charset="0"/>
                <a:ea typeface="Verdana" panose="020B0604030504040204" pitchFamily="34" charset="0"/>
              </a:rPr>
              <a:t>P</a:t>
            </a:r>
            <a:r>
              <a:rPr lang="en-US" sz="1400" b="0" i="1">
                <a:solidFill>
                  <a:srgbClr val="333333"/>
                </a:solidFill>
                <a:effectLst/>
                <a:latin typeface="Verdana" panose="020B0604030504040204" pitchFamily="34" charset="0"/>
                <a:ea typeface="Verdana" panose="020B0604030504040204" pitchFamily="34" charset="0"/>
              </a:rPr>
              <a:t>rogram and </a:t>
            </a:r>
            <a:r>
              <a:rPr lang="en-US" sz="1400" i="1">
                <a:solidFill>
                  <a:srgbClr val="333333"/>
                </a:solidFill>
                <a:latin typeface="Verdana" panose="020B0604030504040204" pitchFamily="34" charset="0"/>
                <a:ea typeface="Verdana" panose="020B0604030504040204" pitchFamily="34" charset="0"/>
              </a:rPr>
              <a:t>C</a:t>
            </a:r>
            <a:r>
              <a:rPr lang="en-US" sz="1400" b="0" i="1">
                <a:solidFill>
                  <a:srgbClr val="333333"/>
                </a:solidFill>
                <a:effectLst/>
                <a:latin typeface="Verdana" panose="020B0604030504040204" pitchFamily="34" charset="0"/>
                <a:ea typeface="Verdana" panose="020B0604030504040204" pitchFamily="34" charset="0"/>
              </a:rPr>
              <a:t>o-Director of the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Neuroendocrine Tumor Program</a:t>
            </a:r>
          </a:p>
          <a:p>
            <a:pPr>
              <a:spcAft>
                <a:spcPts val="1000"/>
              </a:spcAft>
            </a:pPr>
            <a:r>
              <a:rPr lang="en-US" sz="1400" b="0" i="0">
                <a:solidFill>
                  <a:srgbClr val="333333"/>
                </a:solidFill>
                <a:effectLst/>
                <a:latin typeface="Verdana" panose="020B0604030504040204" pitchFamily="34" charset="0"/>
                <a:ea typeface="Verdana" panose="020B0604030504040204" pitchFamily="34" charset="0"/>
              </a:rPr>
              <a:t>City of Hope</a:t>
            </a:r>
            <a:endParaRPr lang="en-US" sz="1400">
              <a:latin typeface="Verdana" panose="020B0604030504040204" pitchFamily="34" charset="0"/>
              <a:ea typeface="Verdana" panose="020B0604030504040204" pitchFamily="34" charset="0"/>
            </a:endParaRPr>
          </a:p>
        </p:txBody>
      </p:sp>
      <p:sp>
        <p:nvSpPr>
          <p:cNvPr id="50" name="TextBox 49">
            <a:extLst>
              <a:ext uri="{FF2B5EF4-FFF2-40B4-BE49-F238E27FC236}">
                <a16:creationId xmlns:a16="http://schemas.microsoft.com/office/drawing/2014/main" id="{1362976A-95A9-7EFD-FC00-859F9C18FD5E}"/>
              </a:ext>
            </a:extLst>
          </p:cNvPr>
          <p:cNvSpPr txBox="1"/>
          <p:nvPr/>
        </p:nvSpPr>
        <p:spPr>
          <a:xfrm>
            <a:off x="2386447" y="1272932"/>
            <a:ext cx="3577595" cy="1456809"/>
          </a:xfrm>
          <a:prstGeom prst="rect">
            <a:avLst/>
          </a:prstGeom>
          <a:noFill/>
        </p:spPr>
        <p:txBody>
          <a:bodyPr wrap="square">
            <a:spAutoFit/>
          </a:bodyPr>
          <a:lstStyle/>
          <a:p>
            <a:pPr algn="l" fontAlgn="base">
              <a:spcAft>
                <a:spcPts val="1000"/>
              </a:spcAft>
            </a:pPr>
            <a:r>
              <a:rPr lang="en-US" sz="1600" b="1" i="0">
                <a:solidFill>
                  <a:schemeClr val="accent3"/>
                </a:solidFill>
                <a:effectLst/>
                <a:latin typeface="Verdana" panose="020B0604030504040204" pitchFamily="34" charset="0"/>
                <a:ea typeface="Verdana" panose="020B0604030504040204" pitchFamily="34" charset="0"/>
              </a:rPr>
              <a:t>Mitesh J. Borad, M.D.</a:t>
            </a:r>
            <a:endParaRPr lang="en-US" sz="1600" b="1">
              <a:solidFill>
                <a:schemeClr val="accent3"/>
              </a:solidFill>
              <a:latin typeface="Verdana" panose="020B0604030504040204" pitchFamily="34" charset="0"/>
              <a:ea typeface="Verdana" panose="020B0604030504040204" pitchFamily="34" charset="0"/>
            </a:endParaRPr>
          </a:p>
          <a:p>
            <a:pPr algn="l" fontAlgn="base">
              <a:spcAft>
                <a:spcPts val="1000"/>
              </a:spcAft>
            </a:pPr>
            <a:r>
              <a:rPr lang="en-US" sz="1400" i="1">
                <a:solidFill>
                  <a:srgbClr val="111111"/>
                </a:solidFill>
                <a:effectLst/>
                <a:latin typeface="Verdana" panose="020B0604030504040204" pitchFamily="34" charset="0"/>
                <a:ea typeface="Verdana" panose="020B0604030504040204" pitchFamily="34" charset="0"/>
              </a:rPr>
              <a:t>Leader, Novel Therapeutics and </a:t>
            </a:r>
            <a:br>
              <a:rPr lang="en-US" sz="1400" i="1">
                <a:solidFill>
                  <a:srgbClr val="111111"/>
                </a:solidFill>
                <a:effectLst/>
                <a:latin typeface="Verdana" panose="020B0604030504040204" pitchFamily="34" charset="0"/>
                <a:ea typeface="Verdana" panose="020B0604030504040204" pitchFamily="34" charset="0"/>
              </a:rPr>
            </a:br>
            <a:r>
              <a:rPr lang="en-US" sz="1400" i="1">
                <a:solidFill>
                  <a:srgbClr val="111111"/>
                </a:solidFill>
                <a:effectLst/>
                <a:latin typeface="Verdana" panose="020B0604030504040204" pitchFamily="34" charset="0"/>
                <a:ea typeface="Verdana" panose="020B0604030504040204" pitchFamily="34" charset="0"/>
              </a:rPr>
              <a:t>Therapeutic Modalities Program and Getz Family Research Professor</a:t>
            </a:r>
          </a:p>
          <a:p>
            <a:pPr algn="l" fontAlgn="base">
              <a:spcAft>
                <a:spcPts val="1000"/>
              </a:spcAft>
            </a:pPr>
            <a:r>
              <a:rPr lang="en-US" sz="1400" i="0">
                <a:solidFill>
                  <a:srgbClr val="111111"/>
                </a:solidFill>
                <a:effectLst/>
                <a:latin typeface="Verdana" panose="020B0604030504040204" pitchFamily="34" charset="0"/>
                <a:ea typeface="Verdana" panose="020B0604030504040204" pitchFamily="34" charset="0"/>
              </a:rPr>
              <a:t>Mayo Clinic</a:t>
            </a:r>
          </a:p>
        </p:txBody>
      </p:sp>
      <p:pic>
        <p:nvPicPr>
          <p:cNvPr id="56" name="Picture 55" descr="A person in a suit and tie&#10;&#10;Description automatically generated">
            <a:extLst>
              <a:ext uri="{FF2B5EF4-FFF2-40B4-BE49-F238E27FC236}">
                <a16:creationId xmlns:a16="http://schemas.microsoft.com/office/drawing/2014/main" id="{63D83C75-31AF-DEAC-DBE1-4192289C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 y="1020187"/>
            <a:ext cx="2133898" cy="2730998"/>
          </a:xfrm>
          <a:prstGeom prst="rect">
            <a:avLst/>
          </a:prstGeom>
        </p:spPr>
      </p:pic>
      <p:pic>
        <p:nvPicPr>
          <p:cNvPr id="65" name="Picture 64" descr="A person wearing a blue shirt and tie&#10;&#10;Description automatically generated">
            <a:extLst>
              <a:ext uri="{FF2B5EF4-FFF2-40B4-BE49-F238E27FC236}">
                <a16:creationId xmlns:a16="http://schemas.microsoft.com/office/drawing/2014/main" id="{E3FF6F8D-E462-E3A5-5D18-6FDD1576D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1" y="3792080"/>
            <a:ext cx="2191056" cy="2724530"/>
          </a:xfrm>
          <a:prstGeom prst="rect">
            <a:avLst/>
          </a:prstGeom>
        </p:spPr>
      </p:pic>
      <p:pic>
        <p:nvPicPr>
          <p:cNvPr id="71" name="Picture 70" descr="A person wearing glasses and a white coat&#10;&#10;Description automatically generated">
            <a:extLst>
              <a:ext uri="{FF2B5EF4-FFF2-40B4-BE49-F238E27FC236}">
                <a16:creationId xmlns:a16="http://schemas.microsoft.com/office/drawing/2014/main" id="{E1769E26-EB09-70C3-43E2-52FA9313020F}"/>
              </a:ext>
            </a:extLst>
          </p:cNvPr>
          <p:cNvPicPr>
            <a:picLocks noChangeAspect="1"/>
          </p:cNvPicPr>
          <p:nvPr/>
        </p:nvPicPr>
        <p:blipFill>
          <a:blip r:embed="rId5">
            <a:extLst>
              <a:ext uri="{28A0092B-C50C-407E-A947-70E740481C1C}">
                <a14:useLocalDpi xmlns:a14="http://schemas.microsoft.com/office/drawing/2010/main" val="0"/>
              </a:ext>
            </a:extLst>
          </a:blip>
          <a:srcRect b="5591"/>
          <a:stretch/>
        </p:blipFill>
        <p:spPr>
          <a:xfrm>
            <a:off x="6186076" y="1023402"/>
            <a:ext cx="2115180" cy="2727783"/>
          </a:xfrm>
          <a:prstGeom prst="rect">
            <a:avLst/>
          </a:prstGeom>
        </p:spPr>
      </p:pic>
      <p:pic>
        <p:nvPicPr>
          <p:cNvPr id="76" name="Picture 75" descr="A person with dark hair wearing a purple dress&#10;&#10;Description automatically generated">
            <a:extLst>
              <a:ext uri="{FF2B5EF4-FFF2-40B4-BE49-F238E27FC236}">
                <a16:creationId xmlns:a16="http://schemas.microsoft.com/office/drawing/2014/main" id="{B28827A0-17F2-8477-DC63-3F9CCF12902A}"/>
              </a:ext>
            </a:extLst>
          </p:cNvPr>
          <p:cNvPicPr>
            <a:picLocks noChangeAspect="1"/>
          </p:cNvPicPr>
          <p:nvPr/>
        </p:nvPicPr>
        <p:blipFill>
          <a:blip r:embed="rId6">
            <a:extLst>
              <a:ext uri="{28A0092B-C50C-407E-A947-70E740481C1C}">
                <a14:useLocalDpi xmlns:a14="http://schemas.microsoft.com/office/drawing/2010/main" val="0"/>
              </a:ext>
            </a:extLst>
          </a:blip>
          <a:srcRect b="6628"/>
          <a:stretch/>
        </p:blipFill>
        <p:spPr>
          <a:xfrm>
            <a:off x="6186076" y="3806763"/>
            <a:ext cx="2142642" cy="2685477"/>
          </a:xfrm>
          <a:prstGeom prst="rect">
            <a:avLst/>
          </a:prstGeom>
        </p:spPr>
      </p:pic>
      <p:grpSp>
        <p:nvGrpSpPr>
          <p:cNvPr id="11" name="Group 10">
            <a:extLst>
              <a:ext uri="{FF2B5EF4-FFF2-40B4-BE49-F238E27FC236}">
                <a16:creationId xmlns:a16="http://schemas.microsoft.com/office/drawing/2014/main" id="{264094E4-AF64-5821-FD83-4E0E020E44FE}"/>
              </a:ext>
            </a:extLst>
          </p:cNvPr>
          <p:cNvGrpSpPr/>
          <p:nvPr/>
        </p:nvGrpSpPr>
        <p:grpSpPr>
          <a:xfrm>
            <a:off x="2283893" y="1027354"/>
            <a:ext cx="3812108" cy="5459514"/>
            <a:chOff x="2283892" y="1027354"/>
            <a:chExt cx="3659707" cy="5459514"/>
          </a:xfrm>
        </p:grpSpPr>
        <p:cxnSp>
          <p:nvCxnSpPr>
            <p:cNvPr id="6" name="Straight Connector 5">
              <a:extLst>
                <a:ext uri="{FF2B5EF4-FFF2-40B4-BE49-F238E27FC236}">
                  <a16:creationId xmlns:a16="http://schemas.microsoft.com/office/drawing/2014/main" id="{2314BEE0-D718-4D95-889A-E910DBD4FAA5}"/>
                </a:ext>
              </a:extLst>
            </p:cNvPr>
            <p:cNvCxnSpPr/>
            <p:nvPr/>
          </p:nvCxnSpPr>
          <p:spPr>
            <a:xfrm>
              <a:off x="2283892" y="3770563"/>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2454A8-0FA3-48BD-CBFB-067B1440CA16}"/>
                </a:ext>
              </a:extLst>
            </p:cNvPr>
            <p:cNvCxnSpPr/>
            <p:nvPr/>
          </p:nvCxnSpPr>
          <p:spPr>
            <a:xfrm>
              <a:off x="2283892" y="1027354"/>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1377F0-CFC1-E9C1-0039-F34A5CE8550E}"/>
                </a:ext>
              </a:extLst>
            </p:cNvPr>
            <p:cNvCxnSpPr/>
            <p:nvPr/>
          </p:nvCxnSpPr>
          <p:spPr>
            <a:xfrm>
              <a:off x="2283892" y="6486868"/>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0E229EC4-E7BC-77FB-9D67-65DF5E1968E5}"/>
              </a:ext>
            </a:extLst>
          </p:cNvPr>
          <p:cNvPicPr>
            <a:picLocks noChangeAspect="1"/>
          </p:cNvPicPr>
          <p:nvPr/>
        </p:nvPicPr>
        <p:blipFill rotWithShape="1">
          <a:blip r:embed="rId7"/>
          <a:srcRect t="1" r="27034" b="36153"/>
          <a:stretch/>
        </p:blipFill>
        <p:spPr>
          <a:xfrm>
            <a:off x="8693750" y="5872453"/>
            <a:ext cx="3498250" cy="959421"/>
          </a:xfrm>
          <a:prstGeom prst="rect">
            <a:avLst/>
          </a:prstGeom>
        </p:spPr>
      </p:pic>
      <p:pic>
        <p:nvPicPr>
          <p:cNvPr id="18" name="Picture 17" descr="Logo, company name&#10;&#10;Description automatically generated">
            <a:extLst>
              <a:ext uri="{FF2B5EF4-FFF2-40B4-BE49-F238E27FC236}">
                <a16:creationId xmlns:a16="http://schemas.microsoft.com/office/drawing/2014/main" id="{71CF0CCE-C590-8782-578A-7BD60BC899F5}"/>
              </a:ext>
            </a:extLst>
          </p:cNvPr>
          <p:cNvPicPr>
            <a:picLocks noChangeAspect="1"/>
          </p:cNvPicPr>
          <p:nvPr/>
        </p:nvPicPr>
        <p:blipFill rotWithShape="1">
          <a:blip r:embed="rId8">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9" name="TextBox 18">
            <a:extLst>
              <a:ext uri="{FF2B5EF4-FFF2-40B4-BE49-F238E27FC236}">
                <a16:creationId xmlns:a16="http://schemas.microsoft.com/office/drawing/2014/main" id="{CDFA3193-73D8-2502-0E0B-449F86D83CBA}"/>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5</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a:extLst>
              <a:ext uri="{FF2B5EF4-FFF2-40B4-BE49-F238E27FC236}">
                <a16:creationId xmlns:a16="http://schemas.microsoft.com/office/drawing/2014/main" id="{2CA01A44-0369-C257-FF28-AC7A82E92E30}"/>
              </a:ext>
            </a:extLst>
          </p:cNvPr>
          <p:cNvSpPr txBox="1"/>
          <p:nvPr/>
        </p:nvSpPr>
        <p:spPr>
          <a:xfrm>
            <a:off x="8550184" y="3888237"/>
            <a:ext cx="3390805" cy="2564805"/>
          </a:xfrm>
          <a:prstGeom prst="rect">
            <a:avLst/>
          </a:prstGeom>
          <a:noFill/>
        </p:spPr>
        <p:txBody>
          <a:bodyPr wrap="square">
            <a:spAutoFit/>
          </a:bodyPr>
          <a:lstStyle/>
          <a:p>
            <a:pPr>
              <a:spcAft>
                <a:spcPts val="1000"/>
              </a:spcAft>
            </a:pPr>
            <a:r>
              <a:rPr lang="en-US" sz="1600" b="1" i="0">
                <a:solidFill>
                  <a:schemeClr val="accent3"/>
                </a:solidFill>
                <a:effectLst/>
                <a:latin typeface="Verdana" panose="020B0604030504040204" pitchFamily="34" charset="0"/>
                <a:ea typeface="Verdana" panose="020B0604030504040204" pitchFamily="34" charset="0"/>
              </a:rPr>
              <a:t>Rachna T. Shroff, </a:t>
            </a:r>
            <a:br>
              <a:rPr lang="en-US" sz="1600" b="1">
                <a:solidFill>
                  <a:schemeClr val="accent3"/>
                </a:solidFill>
                <a:latin typeface="Verdana" panose="020B0604030504040204" pitchFamily="34" charset="0"/>
                <a:ea typeface="Verdana" panose="020B0604030504040204" pitchFamily="34" charset="0"/>
              </a:rPr>
            </a:br>
            <a:r>
              <a:rPr lang="en-US" sz="1600" b="1" i="0">
                <a:solidFill>
                  <a:schemeClr val="accent3"/>
                </a:solidFill>
                <a:effectLst/>
                <a:latin typeface="Verdana" panose="020B0604030504040204" pitchFamily="34" charset="0"/>
                <a:ea typeface="Verdana" panose="020B0604030504040204" pitchFamily="34" charset="0"/>
              </a:rPr>
              <a:t>MD, MS, FASCO</a:t>
            </a:r>
            <a:endParaRPr lang="en-US" sz="1600" b="1">
              <a:solidFill>
                <a:schemeClr val="accent3"/>
              </a:solidFill>
              <a:latin typeface="Verdana" panose="020B0604030504040204" pitchFamily="34" charset="0"/>
              <a:ea typeface="Verdana" panose="020B0604030504040204" pitchFamily="34" charset="0"/>
            </a:endParaRPr>
          </a:p>
          <a:p>
            <a:pPr>
              <a:spcAft>
                <a:spcPts val="1000"/>
              </a:spcAft>
            </a:pPr>
            <a:r>
              <a:rPr lang="en-US" sz="1400" b="0" i="1">
                <a:solidFill>
                  <a:srgbClr val="333333"/>
                </a:solidFill>
                <a:effectLst/>
                <a:latin typeface="Verdana" panose="020B0604030504040204" pitchFamily="34" charset="0"/>
                <a:ea typeface="Verdana" panose="020B0604030504040204" pitchFamily="34" charset="0"/>
              </a:rPr>
              <a:t>Professor, Department of Medicine, Chief of the Division of Hematology and Oncology, </a:t>
            </a:r>
            <a:r>
              <a:rPr lang="en-US" sz="1400" i="1">
                <a:solidFill>
                  <a:srgbClr val="333333"/>
                </a:solidFill>
                <a:latin typeface="Verdana" panose="020B0604030504040204" pitchFamily="34" charset="0"/>
                <a:ea typeface="Verdana" panose="020B0604030504040204" pitchFamily="34" charset="0"/>
              </a:rPr>
              <a:t>M</a:t>
            </a:r>
            <a:r>
              <a:rPr lang="en-US" sz="1400" b="0" i="1">
                <a:solidFill>
                  <a:srgbClr val="333333"/>
                </a:solidFill>
                <a:effectLst/>
                <a:latin typeface="Verdana" panose="020B0604030504040204" pitchFamily="34" charset="0"/>
                <a:ea typeface="Verdana" panose="020B0604030504040204" pitchFamily="34" charset="0"/>
              </a:rPr>
              <a:t>edical </a:t>
            </a:r>
            <a:r>
              <a:rPr lang="en-US" sz="1400" i="1">
                <a:solidFill>
                  <a:srgbClr val="333333"/>
                </a:solidFill>
                <a:latin typeface="Verdana" panose="020B0604030504040204" pitchFamily="34" charset="0"/>
                <a:ea typeface="Verdana" panose="020B0604030504040204" pitchFamily="34" charset="0"/>
              </a:rPr>
              <a:t>D</a:t>
            </a:r>
            <a:r>
              <a:rPr lang="en-US" sz="1400" b="0" i="1">
                <a:solidFill>
                  <a:srgbClr val="333333"/>
                </a:solidFill>
                <a:effectLst/>
                <a:latin typeface="Verdana" panose="020B0604030504040204" pitchFamily="34" charset="0"/>
                <a:ea typeface="Verdana" panose="020B0604030504040204" pitchFamily="34" charset="0"/>
              </a:rPr>
              <a:t>irector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for the Oncology Service Line, </a:t>
            </a:r>
            <a:br>
              <a:rPr lang="en-US" sz="1400" b="0" i="1">
                <a:solidFill>
                  <a:srgbClr val="333333"/>
                </a:solidFill>
                <a:effectLst/>
                <a:latin typeface="Verdana" panose="020B0604030504040204" pitchFamily="34" charset="0"/>
                <a:ea typeface="Verdana" panose="020B0604030504040204" pitchFamily="34" charset="0"/>
              </a:rPr>
            </a:br>
            <a:r>
              <a:rPr lang="en-US" sz="1400" i="1">
                <a:solidFill>
                  <a:srgbClr val="333333"/>
                </a:solidFill>
                <a:latin typeface="Verdana" panose="020B0604030504040204" pitchFamily="34" charset="0"/>
                <a:ea typeface="Verdana" panose="020B0604030504040204" pitchFamily="34" charset="0"/>
              </a:rPr>
              <a:t>A</a:t>
            </a:r>
            <a:r>
              <a:rPr lang="en-US" sz="1400" b="0" i="1">
                <a:solidFill>
                  <a:srgbClr val="333333"/>
                </a:solidFill>
                <a:effectLst/>
                <a:latin typeface="Verdana" panose="020B0604030504040204" pitchFamily="34" charset="0"/>
                <a:ea typeface="Verdana" panose="020B0604030504040204" pitchFamily="34" charset="0"/>
              </a:rPr>
              <a:t>ssociate </a:t>
            </a:r>
            <a:r>
              <a:rPr lang="en-US" sz="1400" i="1">
                <a:solidFill>
                  <a:srgbClr val="333333"/>
                </a:solidFill>
                <a:latin typeface="Verdana" panose="020B0604030504040204" pitchFamily="34" charset="0"/>
                <a:ea typeface="Verdana" panose="020B0604030504040204" pitchFamily="34" charset="0"/>
              </a:rPr>
              <a:t>D</a:t>
            </a:r>
            <a:r>
              <a:rPr lang="en-US" sz="1400" b="0" i="1">
                <a:solidFill>
                  <a:srgbClr val="333333"/>
                </a:solidFill>
                <a:effectLst/>
                <a:latin typeface="Verdana" panose="020B0604030504040204" pitchFamily="34" charset="0"/>
                <a:ea typeface="Verdana" panose="020B0604030504040204" pitchFamily="34" charset="0"/>
              </a:rPr>
              <a:t>ean for Clinical and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Translational Research</a:t>
            </a:r>
          </a:p>
          <a:p>
            <a:pPr>
              <a:spcAft>
                <a:spcPts val="1000"/>
              </a:spcAft>
            </a:pPr>
            <a:r>
              <a:rPr lang="en-US" sz="1400" b="0" i="0">
                <a:solidFill>
                  <a:srgbClr val="333333"/>
                </a:solidFill>
                <a:effectLst/>
                <a:latin typeface="Verdana" panose="020B0604030504040204" pitchFamily="34" charset="0"/>
                <a:ea typeface="Verdana" panose="020B0604030504040204" pitchFamily="34" charset="0"/>
              </a:rPr>
              <a:t>University of Arizona College </a:t>
            </a:r>
            <a:br>
              <a:rPr lang="en-US" sz="1400" b="0" i="0">
                <a:solidFill>
                  <a:srgbClr val="333333"/>
                </a:solidFill>
                <a:effectLst/>
                <a:latin typeface="Verdana" panose="020B0604030504040204" pitchFamily="34" charset="0"/>
                <a:ea typeface="Verdana" panose="020B0604030504040204" pitchFamily="34" charset="0"/>
              </a:rPr>
            </a:br>
            <a:r>
              <a:rPr lang="en-US" sz="1400" b="0" i="0">
                <a:solidFill>
                  <a:srgbClr val="333333"/>
                </a:solidFill>
                <a:effectLst/>
                <a:latin typeface="Verdana" panose="020B0604030504040204" pitchFamily="34" charset="0"/>
                <a:ea typeface="Verdana" panose="020B0604030504040204" pitchFamily="34" charset="0"/>
              </a:rPr>
              <a:t>of Medicine</a:t>
            </a:r>
            <a:endParaRPr lang="en-US"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494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2BF05-7554-647C-0F72-90BC2BCA5D6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BBCC4FD-F60C-6204-11D2-2E0B2838D313}"/>
              </a:ext>
            </a:extLst>
          </p:cNvPr>
          <p:cNvSpPr/>
          <p:nvPr/>
        </p:nvSpPr>
        <p:spPr>
          <a:xfrm>
            <a:off x="8466193" y="6511422"/>
            <a:ext cx="1963083" cy="221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a:t>
            </a:r>
          </a:p>
        </p:txBody>
      </p:sp>
      <p:sp>
        <p:nvSpPr>
          <p:cNvPr id="12" name="Rounded Rectangle 11">
            <a:extLst>
              <a:ext uri="{FF2B5EF4-FFF2-40B4-BE49-F238E27FC236}">
                <a16:creationId xmlns:a16="http://schemas.microsoft.com/office/drawing/2014/main" id="{E891B8B4-C99C-5A8D-C4ED-83B75FD0CA56}"/>
              </a:ext>
            </a:extLst>
          </p:cNvPr>
          <p:cNvSpPr/>
          <p:nvPr/>
        </p:nvSpPr>
        <p:spPr>
          <a:xfrm>
            <a:off x="435858" y="4028923"/>
            <a:ext cx="11399584" cy="1897967"/>
          </a:xfrm>
          <a:prstGeom prst="roundRect">
            <a:avLst>
              <a:gd name="adj" fmla="val 9020"/>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B9D3008-9B4B-B894-8E5B-F28988C254AE}"/>
              </a:ext>
            </a:extLst>
          </p:cNvPr>
          <p:cNvSpPr/>
          <p:nvPr/>
        </p:nvSpPr>
        <p:spPr>
          <a:xfrm>
            <a:off x="435858" y="1650273"/>
            <a:ext cx="11399584" cy="2229155"/>
          </a:xfrm>
          <a:prstGeom prst="roundRect">
            <a:avLst>
              <a:gd name="adj" fmla="val 10156"/>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99D07B-DF36-ED7C-3B97-2D06EA26239A}"/>
              </a:ext>
            </a:extLst>
          </p:cNvPr>
          <p:cNvSpPr>
            <a:spLocks noGrp="1"/>
          </p:cNvSpPr>
          <p:nvPr>
            <p:ph type="title"/>
          </p:nvPr>
        </p:nvSpPr>
        <p:spPr>
          <a:xfrm>
            <a:off x="499653" y="333102"/>
            <a:ext cx="11098429" cy="613532"/>
          </a:xfrm>
        </p:spPr>
        <p:txBody>
          <a:bodyPr/>
          <a:lstStyle/>
          <a:p>
            <a:r>
              <a:rPr kumimoji="0" lang="en-US" sz="2400" b="1"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Elevar Therapeutics </a:t>
            </a:r>
            <a:br>
              <a:rPr kumimoji="0" lang="en-US" sz="2400" b="1" i="0" u="none" strike="noStrike" kern="1200" cap="none" spc="0" normalizeH="0" baseline="0" noProof="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000" b="0"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An Oncology-Focused</a:t>
            </a:r>
            <a:r>
              <a:rPr lang="en-US" sz="2000" b="0">
                <a:solidFill>
                  <a:schemeClr val="accent3"/>
                </a:solidFill>
              </a:rPr>
              <a:t>, </a:t>
            </a:r>
            <a:r>
              <a:rPr kumimoji="0" lang="en-US" sz="2000" b="0"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Fully Integrated Biopharmaceutical Company &amp;</a:t>
            </a:r>
            <a:br>
              <a:rPr kumimoji="0" lang="en-US" sz="2000" b="0"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br>
            <a:r>
              <a:rPr lang="en-US" sz="2000" b="0">
                <a:solidFill>
                  <a:schemeClr val="accent3"/>
                </a:solidFill>
              </a:rPr>
              <a:t>P</a:t>
            </a:r>
            <a:r>
              <a:rPr kumimoji="0" lang="en-US" sz="2000" b="0"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ortfolio Company of HLB Company, Ltd.</a:t>
            </a:r>
            <a:br>
              <a:rPr kumimoji="0" lang="en-US" sz="2400" b="0" i="0" u="none" strike="noStrike" kern="1200" cap="none" spc="0" normalizeH="0" baseline="0" noProof="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rPr>
            </a:br>
            <a:endParaRPr lang="en-US" sz="2400">
              <a:solidFill>
                <a:schemeClr val="tx2"/>
              </a:solidFill>
            </a:endParaRPr>
          </a:p>
        </p:txBody>
      </p:sp>
      <p:sp>
        <p:nvSpPr>
          <p:cNvPr id="27" name="Freeform 26">
            <a:extLst>
              <a:ext uri="{FF2B5EF4-FFF2-40B4-BE49-F238E27FC236}">
                <a16:creationId xmlns:a16="http://schemas.microsoft.com/office/drawing/2014/main" id="{D4D0CB12-F7B2-6049-9286-DF1B20A682A0}"/>
              </a:ext>
            </a:extLst>
          </p:cNvPr>
          <p:cNvSpPr/>
          <p:nvPr/>
        </p:nvSpPr>
        <p:spPr>
          <a:xfrm>
            <a:off x="3117516" y="1944678"/>
            <a:ext cx="8638626" cy="900372"/>
          </a:xfrm>
          <a:custGeom>
            <a:avLst/>
            <a:gdLst>
              <a:gd name="connsiteX0" fmla="*/ 0 w 6686809"/>
              <a:gd name="connsiteY0" fmla="*/ 0 h 1230037"/>
              <a:gd name="connsiteX1" fmla="*/ 6686809 w 6686809"/>
              <a:gd name="connsiteY1" fmla="*/ 0 h 1230037"/>
              <a:gd name="connsiteX2" fmla="*/ 6686809 w 6686809"/>
              <a:gd name="connsiteY2" fmla="*/ 1230037 h 1230037"/>
              <a:gd name="connsiteX3" fmla="*/ 0 w 6686809"/>
              <a:gd name="connsiteY3" fmla="*/ 1230037 h 1230037"/>
              <a:gd name="connsiteX4" fmla="*/ 0 w 6686809"/>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809" h="1230037">
                <a:moveTo>
                  <a:pt x="0" y="0"/>
                </a:moveTo>
                <a:lnTo>
                  <a:pt x="6686809" y="0"/>
                </a:lnTo>
                <a:lnTo>
                  <a:pt x="6686809" y="1230037"/>
                </a:lnTo>
                <a:lnTo>
                  <a:pt x="0" y="12300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latinLnBrk="0">
              <a:spcAft>
                <a:spcPts val="300"/>
              </a:spcAft>
              <a:defRPr/>
            </a:pPr>
            <a:r>
              <a:rPr lang="en-US" sz="1400" b="1">
                <a:solidFill>
                  <a:srgbClr val="514487"/>
                </a:solidFill>
                <a:latin typeface="Verdana"/>
                <a:ea typeface="Verdana"/>
                <a:cs typeface="Arial" panose="020B0604020202020204"/>
              </a:rPr>
              <a:t>RIVOCERANIB + CAMRELIZUMAB: 1</a:t>
            </a:r>
            <a:r>
              <a:rPr lang="en-US" sz="1400" b="1" baseline="30000">
                <a:solidFill>
                  <a:srgbClr val="514487"/>
                </a:solidFill>
                <a:latin typeface="Verdana"/>
                <a:ea typeface="Verdana"/>
                <a:cs typeface="Arial" panose="020B0604020202020204"/>
              </a:rPr>
              <a:t>st</a:t>
            </a:r>
            <a:r>
              <a:rPr lang="en-US" sz="1400" b="1">
                <a:solidFill>
                  <a:srgbClr val="514487"/>
                </a:solidFill>
                <a:latin typeface="Verdana"/>
                <a:ea typeface="Verdana"/>
                <a:cs typeface="Arial" panose="020B0604020202020204"/>
              </a:rPr>
              <a:t> Line Systemic Treatment for uHCC</a:t>
            </a:r>
            <a:endParaRPr lang="en-US" sz="1400">
              <a:cs typeface="Arial" panose="020B0604020202020204"/>
            </a:endParaRPr>
          </a:p>
          <a:p>
            <a:pPr marL="171450" indent="-171450" defTabSz="533400" latinLnBrk="0">
              <a:spcBef>
                <a:spcPct val="0"/>
              </a:spcBef>
              <a:spcAft>
                <a:spcPct val="10000"/>
              </a:spcAft>
              <a:buFont typeface="Arial" panose="020B0604020202020204" pitchFamily="34" charset="0"/>
              <a:buChar char="•"/>
              <a:defRPr/>
            </a:pPr>
            <a:r>
              <a:rPr lang="en-US" sz="1300">
                <a:solidFill>
                  <a:srgbClr val="6D6E71"/>
                </a:solidFill>
                <a:latin typeface="Verdana"/>
                <a:ea typeface="Verdana"/>
              </a:rPr>
              <a:t>HCC is 2nd leading cause of cancer-related deaths in Asia and the 6th in Western countries</a:t>
            </a:r>
            <a:r>
              <a:rPr lang="en-US" sz="1300" baseline="30000">
                <a:solidFill>
                  <a:srgbClr val="6D6E71"/>
                </a:solidFill>
                <a:latin typeface="Verdana"/>
                <a:ea typeface="Verdana"/>
              </a:rPr>
              <a:t>5</a:t>
            </a:r>
          </a:p>
          <a:p>
            <a:pPr marL="171450" indent="-171450" defTabSz="533400" latinLnBrk="0">
              <a:spcBef>
                <a:spcPct val="0"/>
              </a:spcBef>
              <a:spcAft>
                <a:spcPct val="10000"/>
              </a:spcAft>
              <a:buFont typeface="Arial" panose="020B0604020202020204" pitchFamily="34" charset="0"/>
              <a:buChar char="•"/>
              <a:defRPr/>
            </a:pPr>
            <a:r>
              <a:rPr lang="en-US" sz="1300">
                <a:solidFill>
                  <a:srgbClr val="6D6E71"/>
                </a:solidFill>
                <a:latin typeface="Verdana"/>
                <a:ea typeface="Verdana"/>
              </a:rPr>
              <a:t>Approximately ~15,577 patients receiving 1L uHCC treatment yearly in the US</a:t>
            </a:r>
            <a:r>
              <a:rPr lang="en-US" sz="1300" baseline="30000">
                <a:solidFill>
                  <a:srgbClr val="6D6E71"/>
                </a:solidFill>
                <a:latin typeface="Verdana"/>
                <a:ea typeface="Verdana"/>
              </a:rPr>
              <a:t>8</a:t>
            </a:r>
            <a:r>
              <a:rPr lang="en-US" sz="1300">
                <a:solidFill>
                  <a:srgbClr val="6D6E71"/>
                </a:solidFill>
                <a:latin typeface="Verdana"/>
                <a:ea typeface="Verdana"/>
              </a:rPr>
              <a:t>, with incidence </a:t>
            </a:r>
            <a:br>
              <a:rPr lang="en-US" sz="1300">
                <a:latin typeface="Verdana"/>
                <a:ea typeface="Verdana"/>
              </a:rPr>
            </a:br>
            <a:r>
              <a:rPr lang="en-US" sz="1300">
                <a:solidFill>
                  <a:srgbClr val="6D6E71"/>
                </a:solidFill>
                <a:latin typeface="Verdana"/>
                <a:ea typeface="Verdana"/>
              </a:rPr>
              <a:t>and mortality rates increasing</a:t>
            </a:r>
            <a:r>
              <a:rPr lang="en-US" sz="1300" baseline="30000">
                <a:solidFill>
                  <a:srgbClr val="6D6E71"/>
                </a:solidFill>
                <a:latin typeface="Verdana"/>
                <a:ea typeface="Verdana"/>
              </a:rPr>
              <a:t>9, </a:t>
            </a:r>
            <a:r>
              <a:rPr lang="en-US" sz="1300">
                <a:solidFill>
                  <a:srgbClr val="6D6E71"/>
                </a:solidFill>
                <a:latin typeface="Verdana"/>
                <a:ea typeface="Verdana"/>
              </a:rPr>
              <a:t>and 60-70% of patients opting for systemic therapy at some point </a:t>
            </a:r>
            <a:r>
              <a:rPr lang="en-US" sz="1300" baseline="30000">
                <a:solidFill>
                  <a:srgbClr val="6D6E71"/>
                </a:solidFill>
                <a:latin typeface="Verdana"/>
                <a:ea typeface="Verdana"/>
              </a:rPr>
              <a:t>6,7</a:t>
            </a:r>
            <a:endParaRPr lang="en-US" sz="1300">
              <a:solidFill>
                <a:srgbClr val="6D6E71"/>
              </a:solidFill>
              <a:latin typeface="Verdana"/>
              <a:ea typeface="Verdana"/>
            </a:endParaRPr>
          </a:p>
          <a:p>
            <a:pPr marL="171450" marR="0" lvl="0" indent="-171450" defTabSz="533400" fontAlgn="auto" latinLnBrk="0">
              <a:lnSpc>
                <a:spcPct val="100000"/>
              </a:lnSpc>
              <a:spcBef>
                <a:spcPct val="0"/>
              </a:spcBef>
              <a:spcAft>
                <a:spcPct val="10000"/>
              </a:spcAft>
              <a:buClrTx/>
              <a:buSzTx/>
              <a:buFont typeface="Arial" panose="020B0604020202020204" pitchFamily="34" charset="0"/>
              <a:buChar char="•"/>
              <a:tabLst/>
              <a:defRPr/>
            </a:pPr>
            <a:r>
              <a:rPr lang="en-US" sz="1300">
                <a:solidFill>
                  <a:srgbClr val="6D6E71"/>
                </a:solidFill>
                <a:latin typeface="Verdana"/>
                <a:ea typeface="Verdana"/>
              </a:rPr>
              <a:t>CARES-310 study shows mOS of 23.8 months in 1L uHCC* patients, the </a:t>
            </a:r>
            <a:r>
              <a:rPr lang="en-US" sz="1300" b="0" i="0">
                <a:solidFill>
                  <a:srgbClr val="333333"/>
                </a:solidFill>
                <a:effectLst/>
                <a:latin typeface="Raleway"/>
              </a:rPr>
              <a:t>longest mOS  for any treatment in a global Phase 3 trial in uHCC</a:t>
            </a:r>
            <a:r>
              <a:rPr lang="en-US" sz="1300" baseline="30000">
                <a:solidFill>
                  <a:srgbClr val="6D6E71"/>
                </a:solidFill>
                <a:latin typeface="Verdana"/>
                <a:ea typeface="Verdana"/>
              </a:rPr>
              <a:t>1,2</a:t>
            </a:r>
          </a:p>
          <a:p>
            <a:pPr marL="171450" indent="-171450" defTabSz="533400" latinLnBrk="0">
              <a:spcBef>
                <a:spcPct val="0"/>
              </a:spcBef>
              <a:spcAft>
                <a:spcPct val="10000"/>
              </a:spcAft>
              <a:buFont typeface="Arial" panose="020B0604020202020204" pitchFamily="34" charset="0"/>
              <a:buChar char="•"/>
              <a:defRPr/>
            </a:pPr>
            <a:r>
              <a:rPr lang="en-US" sz="1300">
                <a:solidFill>
                  <a:srgbClr val="6D6E71"/>
                </a:solidFill>
                <a:latin typeface="Verdana"/>
                <a:ea typeface="Verdana"/>
              </a:rPr>
              <a:t>Current approved combination therapies for uHCC showed mOS of 16.4-19.2 months</a:t>
            </a:r>
            <a:r>
              <a:rPr lang="en-US" sz="1300" baseline="30000">
                <a:solidFill>
                  <a:srgbClr val="6D6E71"/>
                </a:solidFill>
                <a:latin typeface="Verdana"/>
                <a:ea typeface="Verdana"/>
              </a:rPr>
              <a:t>3,4</a:t>
            </a:r>
          </a:p>
          <a:p>
            <a:pPr marL="171450" indent="-171450" defTabSz="533400" latinLnBrk="0">
              <a:spcBef>
                <a:spcPct val="0"/>
              </a:spcBef>
              <a:spcAft>
                <a:spcPct val="10000"/>
              </a:spcAft>
              <a:buFont typeface="Arial" panose="020B0604020202020204" pitchFamily="34" charset="0"/>
              <a:buChar char="•"/>
              <a:defRPr/>
            </a:pPr>
            <a:r>
              <a:rPr lang="en-US" sz="1300">
                <a:solidFill>
                  <a:srgbClr val="6D6E71"/>
                </a:solidFill>
                <a:latin typeface="Verdana"/>
                <a:ea typeface="Verdana"/>
              </a:rPr>
              <a:t>Exclusivity on key intellectual property projected through 1H 2038</a:t>
            </a:r>
          </a:p>
          <a:p>
            <a:pPr marL="171450" indent="-171450" defTabSz="533400" latinLnBrk="0">
              <a:spcBef>
                <a:spcPct val="0"/>
              </a:spcBef>
              <a:spcAft>
                <a:spcPct val="10000"/>
              </a:spcAft>
              <a:buFont typeface="Arial" panose="020B0604020202020204" pitchFamily="34" charset="0"/>
              <a:buChar char="•"/>
              <a:defRPr/>
            </a:pPr>
            <a:endParaRPr lang="en-US" sz="1300" baseline="30000">
              <a:solidFill>
                <a:srgbClr val="6D6E71"/>
              </a:solidFill>
              <a:latin typeface="Verdana"/>
              <a:ea typeface="Verdana"/>
            </a:endParaRPr>
          </a:p>
          <a:p>
            <a:pPr marL="171450" indent="-171450" defTabSz="533400" latinLnBrk="0">
              <a:spcBef>
                <a:spcPct val="0"/>
              </a:spcBef>
              <a:spcAft>
                <a:spcPct val="10000"/>
              </a:spcAft>
              <a:buFont typeface="Arial" panose="020B0604020202020204" pitchFamily="34" charset="0"/>
              <a:buChar char="•"/>
              <a:defRPr/>
            </a:pPr>
            <a:endParaRPr lang="en-US" sz="1400" baseline="30000">
              <a:solidFill>
                <a:srgbClr val="6D6E71"/>
              </a:solidFill>
              <a:latin typeface="Verdana"/>
              <a:ea typeface="Verdana"/>
            </a:endParaRPr>
          </a:p>
        </p:txBody>
      </p:sp>
      <p:sp>
        <p:nvSpPr>
          <p:cNvPr id="3" name="Title 1">
            <a:extLst>
              <a:ext uri="{FF2B5EF4-FFF2-40B4-BE49-F238E27FC236}">
                <a16:creationId xmlns:a16="http://schemas.microsoft.com/office/drawing/2014/main" id="{6BACE845-E00D-E762-4906-578275B96102}"/>
              </a:ext>
            </a:extLst>
          </p:cNvPr>
          <p:cNvSpPr txBox="1">
            <a:spLocks/>
          </p:cNvSpPr>
          <p:nvPr/>
        </p:nvSpPr>
        <p:spPr>
          <a:xfrm>
            <a:off x="461695" y="6333556"/>
            <a:ext cx="9957890" cy="664491"/>
          </a:xfrm>
          <a:prstGeom prst="rect">
            <a:avLst/>
          </a:prstGeom>
        </p:spPr>
        <p:txBody>
          <a:bodyPr lIns="91440" tIns="45720" rIns="91440" bIns="45720" anchor="t"/>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r>
              <a:rPr lang="en-US" sz="600" b="0">
                <a:solidFill>
                  <a:schemeClr val="tx2">
                    <a:lumMod val="60000"/>
                    <a:lumOff val="40000"/>
                  </a:schemeClr>
                </a:solidFill>
                <a:effectLst/>
                <a:latin typeface="Verdana"/>
                <a:ea typeface="Verdana"/>
              </a:rPr>
              <a:t>*uHCC - unresectable Hepatocellular Carcinoma</a:t>
            </a:r>
            <a:br>
              <a:rPr lang="en-US" sz="600" b="0">
                <a:solidFill>
                  <a:schemeClr val="tx2">
                    <a:lumMod val="60000"/>
                    <a:lumOff val="40000"/>
                  </a:schemeClr>
                </a:solidFill>
                <a:effectLst/>
              </a:rPr>
            </a:br>
            <a:r>
              <a:rPr lang="en-US" sz="600" b="0">
                <a:solidFill>
                  <a:schemeClr val="tx2">
                    <a:lumMod val="60000"/>
                    <a:lumOff val="40000"/>
                  </a:schemeClr>
                </a:solidFill>
                <a:effectLst/>
                <a:latin typeface="Verdana"/>
                <a:ea typeface="Verdana"/>
                <a:cs typeface="Segoe UI"/>
              </a:rPr>
              <a:t>References: 1. </a:t>
            </a:r>
            <a:r>
              <a:rPr lang="en-US" sz="600" b="0" i="0">
                <a:solidFill>
                  <a:schemeClr val="tx2">
                    <a:lumMod val="60000"/>
                    <a:lumOff val="40000"/>
                  </a:schemeClr>
                </a:solidFill>
                <a:effectLst/>
                <a:latin typeface="Verdana"/>
                <a:ea typeface="Verdana"/>
                <a:cs typeface="Segoe UI"/>
              </a:rPr>
              <a:t>Qin S, et al. </a:t>
            </a:r>
            <a:r>
              <a:rPr lang="en-US" sz="600" b="0">
                <a:solidFill>
                  <a:schemeClr val="tx2">
                    <a:lumMod val="60000"/>
                    <a:lumOff val="40000"/>
                  </a:schemeClr>
                </a:solidFill>
                <a:effectLst/>
                <a:latin typeface="Verdana"/>
                <a:ea typeface="Verdana"/>
                <a:cs typeface="Segoe UI"/>
              </a:rPr>
              <a:t>Lancet</a:t>
            </a:r>
            <a:r>
              <a:rPr lang="en-US" sz="600" b="0" i="0">
                <a:solidFill>
                  <a:schemeClr val="tx2">
                    <a:lumMod val="60000"/>
                    <a:lumOff val="40000"/>
                  </a:schemeClr>
                </a:solidFill>
                <a:effectLst/>
                <a:latin typeface="Verdana"/>
                <a:ea typeface="Verdana"/>
                <a:cs typeface="Segoe UI"/>
              </a:rPr>
              <a:t>. 2023;402(10408):1133-1146. 2. </a:t>
            </a:r>
            <a:r>
              <a:rPr lang="en-US" sz="600" b="0">
                <a:solidFill>
                  <a:schemeClr val="tx2">
                    <a:lumMod val="60000"/>
                    <a:lumOff val="40000"/>
                  </a:schemeClr>
                </a:solidFill>
                <a:latin typeface="Verdana"/>
                <a:ea typeface="Verdana"/>
                <a:cs typeface="Segoe UI"/>
              </a:rPr>
              <a:t>Vogel A et al. Poster presented at: ASCO Annual Meeting; May 31-June 4, 2024; Chicago, IL. J Clin Oncol. 2024;42(16)suppl. Abs 4110. </a:t>
            </a:r>
            <a:r>
              <a:rPr lang="en-US" sz="600" b="0" i="0">
                <a:solidFill>
                  <a:schemeClr val="tx2">
                    <a:lumMod val="60000"/>
                    <a:lumOff val="40000"/>
                  </a:schemeClr>
                </a:solidFill>
                <a:effectLst/>
                <a:latin typeface="Verdana"/>
                <a:ea typeface="Verdana"/>
                <a:cs typeface="Segoe UI"/>
              </a:rPr>
              <a:t>3. Cheng A-I, et al. </a:t>
            </a:r>
            <a:r>
              <a:rPr lang="en-US" sz="600" b="0">
                <a:solidFill>
                  <a:schemeClr val="tx2">
                    <a:lumMod val="60000"/>
                    <a:lumOff val="40000"/>
                  </a:schemeClr>
                </a:solidFill>
                <a:effectLst/>
                <a:latin typeface="Verdana"/>
                <a:ea typeface="Verdana"/>
                <a:cs typeface="Segoe UI"/>
              </a:rPr>
              <a:t>J Hepatol</a:t>
            </a:r>
            <a:r>
              <a:rPr lang="en-US" sz="600" b="0" i="0">
                <a:solidFill>
                  <a:schemeClr val="tx2">
                    <a:lumMod val="60000"/>
                    <a:lumOff val="40000"/>
                  </a:schemeClr>
                </a:solidFill>
                <a:effectLst/>
                <a:latin typeface="Verdana"/>
                <a:ea typeface="Verdana"/>
                <a:cs typeface="Segoe UI"/>
              </a:rPr>
              <a:t>. 2022;76(4):862-873. 4. Abou-Alfa GK, et al. </a:t>
            </a:r>
            <a:r>
              <a:rPr lang="en-US" sz="600" b="0">
                <a:solidFill>
                  <a:schemeClr val="tx2">
                    <a:lumMod val="60000"/>
                    <a:lumOff val="40000"/>
                  </a:schemeClr>
                </a:solidFill>
                <a:effectLst/>
                <a:latin typeface="Verdana"/>
                <a:ea typeface="Verdana"/>
                <a:cs typeface="Segoe UI"/>
              </a:rPr>
              <a:t>NEJM Evid</a:t>
            </a:r>
            <a:r>
              <a:rPr lang="en-US" sz="600" b="0" i="0">
                <a:solidFill>
                  <a:schemeClr val="tx2">
                    <a:lumMod val="60000"/>
                    <a:lumOff val="40000"/>
                  </a:schemeClr>
                </a:solidFill>
                <a:effectLst/>
                <a:latin typeface="Verdana"/>
                <a:ea typeface="Verdana"/>
                <a:cs typeface="Segoe UI"/>
              </a:rPr>
              <a:t>.2022;1(8):doi:10.1056/EVIDoa2100070</a:t>
            </a:r>
            <a:r>
              <a:rPr lang="en-US" sz="600" b="0">
                <a:solidFill>
                  <a:schemeClr val="tx2">
                    <a:lumMod val="60000"/>
                    <a:lumOff val="40000"/>
                  </a:schemeClr>
                </a:solidFill>
                <a:latin typeface="Verdana"/>
                <a:ea typeface="Verdana"/>
                <a:cs typeface="Segoe UI"/>
              </a:rPr>
              <a:t>. 5</a:t>
            </a:r>
            <a:r>
              <a:rPr lang="en-US" sz="600" b="0" i="0">
                <a:solidFill>
                  <a:schemeClr val="tx2">
                    <a:lumMod val="60000"/>
                    <a:lumOff val="40000"/>
                  </a:schemeClr>
                </a:solidFill>
                <a:effectLst/>
                <a:latin typeface="Verdana"/>
                <a:ea typeface="Verdana"/>
                <a:cs typeface="Segoe UI"/>
              </a:rPr>
              <a:t>. </a:t>
            </a:r>
            <a:r>
              <a:rPr lang="en-US" sz="600" b="0" err="1">
                <a:solidFill>
                  <a:schemeClr val="tx2">
                    <a:lumMod val="60000"/>
                    <a:lumOff val="40000"/>
                  </a:schemeClr>
                </a:solidFill>
                <a:latin typeface="Verdana"/>
                <a:ea typeface="Verdana"/>
                <a:cs typeface="Segoe UI"/>
              </a:rPr>
              <a:t>Rawla</a:t>
            </a:r>
            <a:r>
              <a:rPr lang="en-US" sz="600" b="0">
                <a:solidFill>
                  <a:schemeClr val="tx2">
                    <a:lumMod val="60000"/>
                    <a:lumOff val="40000"/>
                  </a:schemeClr>
                </a:solidFill>
                <a:latin typeface="Verdana"/>
                <a:ea typeface="Verdana"/>
                <a:cs typeface="Segoe UI"/>
              </a:rPr>
              <a:t> P, et al. </a:t>
            </a:r>
            <a:r>
              <a:rPr lang="en-US" sz="600" b="0" err="1">
                <a:solidFill>
                  <a:schemeClr val="tx2">
                    <a:lumMod val="60000"/>
                    <a:lumOff val="40000"/>
                  </a:schemeClr>
                </a:solidFill>
                <a:latin typeface="Verdana"/>
                <a:ea typeface="Verdana"/>
                <a:cs typeface="Segoe UI"/>
              </a:rPr>
              <a:t>Contemp</a:t>
            </a:r>
            <a:r>
              <a:rPr lang="en-US" sz="600" b="0">
                <a:solidFill>
                  <a:schemeClr val="tx2">
                    <a:lumMod val="60000"/>
                    <a:lumOff val="40000"/>
                  </a:schemeClr>
                </a:solidFill>
                <a:latin typeface="Verdana"/>
                <a:ea typeface="Verdana"/>
                <a:cs typeface="Segoe UI"/>
              </a:rPr>
              <a:t> Oncol (</a:t>
            </a:r>
            <a:r>
              <a:rPr lang="en-US" sz="600" b="0" err="1">
                <a:solidFill>
                  <a:schemeClr val="tx2">
                    <a:lumMod val="60000"/>
                    <a:lumOff val="40000"/>
                  </a:schemeClr>
                </a:solidFill>
                <a:latin typeface="Verdana"/>
                <a:ea typeface="Verdana"/>
                <a:cs typeface="Segoe UI"/>
              </a:rPr>
              <a:t>Pozn</a:t>
            </a:r>
            <a:r>
              <a:rPr lang="en-US" sz="600" b="0">
                <a:solidFill>
                  <a:schemeClr val="tx2">
                    <a:lumMod val="60000"/>
                    <a:lumOff val="40000"/>
                  </a:schemeClr>
                </a:solidFill>
                <a:latin typeface="Verdana"/>
                <a:ea typeface="Verdana"/>
                <a:cs typeface="Segoe UI"/>
              </a:rPr>
              <a:t>). 2018;22(3):141-150. 6. </a:t>
            </a:r>
            <a:r>
              <a:rPr lang="en-US" sz="600" b="0" err="1">
                <a:solidFill>
                  <a:schemeClr val="tx2">
                    <a:lumMod val="60000"/>
                    <a:lumOff val="40000"/>
                  </a:schemeClr>
                </a:solidFill>
                <a:latin typeface="Verdana"/>
                <a:ea typeface="Verdana"/>
                <a:cs typeface="Segoe UI"/>
              </a:rPr>
              <a:t>Llovet</a:t>
            </a:r>
            <a:r>
              <a:rPr lang="en-US" sz="600" b="0">
                <a:solidFill>
                  <a:schemeClr val="tx2">
                    <a:lumMod val="60000"/>
                    <a:lumOff val="40000"/>
                  </a:schemeClr>
                </a:solidFill>
                <a:latin typeface="Verdana"/>
                <a:ea typeface="Verdana"/>
                <a:cs typeface="Segoe UI"/>
              </a:rPr>
              <a:t> JM, et al. Nat Rev Dis Primers. 2021;7(1):6. 7. Yoo JJ, et al. Sci </a:t>
            </a:r>
            <a:r>
              <a:rPr lang="en-US" sz="600" b="0">
                <a:solidFill>
                  <a:schemeClr val="tx2">
                    <a:lumMod val="60000"/>
                    <a:lumOff val="40000"/>
                  </a:schemeClr>
                </a:solidFill>
                <a:cs typeface="Segoe UI"/>
              </a:rPr>
              <a:t>Rep. 2023;13(1):14584. 8. </a:t>
            </a:r>
            <a:r>
              <a:rPr lang="en-US" sz="600" b="0" i="0" err="1">
                <a:solidFill>
                  <a:schemeClr val="tx2">
                    <a:lumMod val="60000"/>
                    <a:lumOff val="40000"/>
                  </a:schemeClr>
                </a:solidFill>
                <a:effectLst/>
              </a:rPr>
              <a:t>Llovet</a:t>
            </a:r>
            <a:r>
              <a:rPr lang="en-US" sz="600" b="0" i="0">
                <a:solidFill>
                  <a:schemeClr val="tx2">
                    <a:lumMod val="60000"/>
                    <a:lumOff val="40000"/>
                  </a:schemeClr>
                </a:solidFill>
                <a:effectLst/>
              </a:rPr>
              <a:t>, J.M., Kelley, R.K., Villanueva, A. </a:t>
            </a:r>
            <a:r>
              <a:rPr lang="en-US" sz="600" b="0" i="1">
                <a:solidFill>
                  <a:schemeClr val="tx2">
                    <a:lumMod val="60000"/>
                    <a:lumOff val="40000"/>
                  </a:schemeClr>
                </a:solidFill>
                <a:effectLst/>
              </a:rPr>
              <a:t>et al.</a:t>
            </a:r>
            <a:r>
              <a:rPr lang="en-US" sz="600" b="0" i="0">
                <a:solidFill>
                  <a:schemeClr val="tx2">
                    <a:lumMod val="60000"/>
                    <a:lumOff val="40000"/>
                  </a:schemeClr>
                </a:solidFill>
                <a:effectLst/>
              </a:rPr>
              <a:t> Hepatocellular carcinoma. </a:t>
            </a:r>
            <a:r>
              <a:rPr lang="en-US" sz="600" b="0" i="1">
                <a:solidFill>
                  <a:schemeClr val="tx2">
                    <a:lumMod val="60000"/>
                    <a:lumOff val="40000"/>
                  </a:schemeClr>
                </a:solidFill>
                <a:effectLst/>
              </a:rPr>
              <a:t>Nat Rev Dis Primers</a:t>
            </a:r>
            <a:r>
              <a:rPr lang="en-US" sz="600" b="0" i="0">
                <a:solidFill>
                  <a:schemeClr val="tx2">
                    <a:lumMod val="60000"/>
                    <a:lumOff val="40000"/>
                  </a:schemeClr>
                </a:solidFill>
                <a:effectLst/>
              </a:rPr>
              <a:t> </a:t>
            </a:r>
            <a:r>
              <a:rPr lang="en-US" sz="600" b="1" i="0">
                <a:solidFill>
                  <a:schemeClr val="tx2">
                    <a:lumMod val="60000"/>
                    <a:lumOff val="40000"/>
                  </a:schemeClr>
                </a:solidFill>
                <a:effectLst/>
              </a:rPr>
              <a:t>7</a:t>
            </a:r>
            <a:r>
              <a:rPr lang="en-US" sz="600" b="0" i="0">
                <a:solidFill>
                  <a:schemeClr val="tx2">
                    <a:lumMod val="60000"/>
                    <a:lumOff val="40000"/>
                  </a:schemeClr>
                </a:solidFill>
                <a:effectLst/>
              </a:rPr>
              <a:t>, 6 (2021).</a:t>
            </a:r>
            <a:r>
              <a:rPr lang="en-US" sz="600" b="0">
                <a:solidFill>
                  <a:schemeClr val="tx2">
                    <a:lumMod val="60000"/>
                    <a:lumOff val="40000"/>
                  </a:schemeClr>
                </a:solidFill>
                <a:latin typeface="Verdana"/>
                <a:ea typeface="Verdana"/>
                <a:cs typeface="Segoe UI"/>
              </a:rPr>
              <a:t>9. </a:t>
            </a:r>
            <a:r>
              <a:rPr lang="en-US" sz="600" b="0" i="0" err="1">
                <a:solidFill>
                  <a:schemeClr val="tx2">
                    <a:lumMod val="60000"/>
                    <a:lumOff val="40000"/>
                  </a:schemeClr>
                </a:solidFill>
                <a:effectLst/>
                <a:latin typeface="Verdana"/>
                <a:ea typeface="Verdana"/>
                <a:cs typeface="Segoe UI"/>
              </a:rPr>
              <a:t>Golabi</a:t>
            </a:r>
            <a:r>
              <a:rPr lang="en-US" sz="600" b="0" i="0">
                <a:solidFill>
                  <a:schemeClr val="tx2">
                    <a:lumMod val="60000"/>
                    <a:lumOff val="40000"/>
                  </a:schemeClr>
                </a:solidFill>
                <a:effectLst/>
                <a:latin typeface="Verdana"/>
                <a:ea typeface="Verdana"/>
                <a:cs typeface="Segoe UI"/>
              </a:rPr>
              <a:t> P, et al. </a:t>
            </a:r>
            <a:r>
              <a:rPr lang="en-US" sz="600" b="0">
                <a:solidFill>
                  <a:schemeClr val="tx2">
                    <a:lumMod val="60000"/>
                    <a:lumOff val="40000"/>
                  </a:schemeClr>
                </a:solidFill>
                <a:effectLst/>
                <a:latin typeface="Verdana"/>
                <a:ea typeface="Verdana"/>
                <a:cs typeface="Segoe UI"/>
              </a:rPr>
              <a:t>Medicine</a:t>
            </a:r>
            <a:r>
              <a:rPr lang="en-US" sz="600" b="0" i="0">
                <a:solidFill>
                  <a:schemeClr val="tx2">
                    <a:lumMod val="60000"/>
                    <a:lumOff val="40000"/>
                  </a:schemeClr>
                </a:solidFill>
                <a:effectLst/>
                <a:latin typeface="Verdana"/>
                <a:ea typeface="Verdana"/>
                <a:cs typeface="Segoe UI"/>
              </a:rPr>
              <a:t> </a:t>
            </a:r>
            <a:r>
              <a:rPr lang="en-US" sz="600" b="0">
                <a:solidFill>
                  <a:schemeClr val="tx2">
                    <a:lumMod val="60000"/>
                    <a:lumOff val="40000"/>
                  </a:schemeClr>
                </a:solidFill>
                <a:effectLst/>
                <a:latin typeface="Verdana"/>
                <a:ea typeface="Verdana"/>
                <a:cs typeface="Segoe UI"/>
              </a:rPr>
              <a:t>(Baltimore). </a:t>
            </a:r>
            <a:r>
              <a:rPr lang="en-US" sz="600" b="0" i="0">
                <a:solidFill>
                  <a:schemeClr val="tx2">
                    <a:lumMod val="60000"/>
                    <a:lumOff val="40000"/>
                  </a:schemeClr>
                </a:solidFill>
                <a:effectLst/>
                <a:latin typeface="Verdana"/>
                <a:ea typeface="Verdana"/>
                <a:cs typeface="Segoe UI"/>
              </a:rPr>
              <a:t>2017;96(9):e5904.</a:t>
            </a:r>
            <a:r>
              <a:rPr lang="en-US" sz="600" b="0">
                <a:solidFill>
                  <a:schemeClr val="tx2">
                    <a:lumMod val="60000"/>
                    <a:lumOff val="40000"/>
                  </a:schemeClr>
                </a:solidFill>
                <a:latin typeface="Verdana"/>
                <a:ea typeface="Verdana"/>
                <a:cs typeface="Segoe UI"/>
              </a:rPr>
              <a:t> </a:t>
            </a:r>
            <a:endParaRPr lang="en-US" sz="600" b="0">
              <a:solidFill>
                <a:schemeClr val="tx2">
                  <a:lumMod val="60000"/>
                  <a:lumOff val="40000"/>
                </a:schemeClr>
              </a:solidFill>
              <a:effectLst/>
              <a:highlight>
                <a:srgbClr val="FFFF00"/>
              </a:highlight>
              <a:latin typeface="Verdana"/>
              <a:ea typeface="Verdana"/>
            </a:endParaRPr>
          </a:p>
        </p:txBody>
      </p:sp>
      <p:sp>
        <p:nvSpPr>
          <p:cNvPr id="4" name="TextBox 3">
            <a:extLst>
              <a:ext uri="{FF2B5EF4-FFF2-40B4-BE49-F238E27FC236}">
                <a16:creationId xmlns:a16="http://schemas.microsoft.com/office/drawing/2014/main" id="{11BD63C8-C232-D80A-EA64-95F402B154F7}"/>
              </a:ext>
            </a:extLst>
          </p:cNvPr>
          <p:cNvSpPr txBox="1"/>
          <p:nvPr/>
        </p:nvSpPr>
        <p:spPr>
          <a:xfrm>
            <a:off x="6078220" y="4816325"/>
            <a:ext cx="6096000" cy="192360"/>
          </a:xfrm>
          <a:prstGeom prst="rect">
            <a:avLst/>
          </a:prstGeom>
          <a:noFill/>
        </p:spPr>
        <p:txBody>
          <a:bodyPr wrap="square">
            <a:spAutoFit/>
          </a:bodyPr>
          <a:lstStyle/>
          <a:p>
            <a:r>
              <a:rPr lang="en-US" sz="650">
                <a:latin typeface="Veranda"/>
              </a:rPr>
              <a:t>.</a:t>
            </a:r>
          </a:p>
        </p:txBody>
      </p:sp>
      <p:sp>
        <p:nvSpPr>
          <p:cNvPr id="9" name="Freeform 26">
            <a:extLst>
              <a:ext uri="{FF2B5EF4-FFF2-40B4-BE49-F238E27FC236}">
                <a16:creationId xmlns:a16="http://schemas.microsoft.com/office/drawing/2014/main" id="{1F9A58A8-BF8E-F646-3D32-F00CB8365491}"/>
              </a:ext>
            </a:extLst>
          </p:cNvPr>
          <p:cNvSpPr/>
          <p:nvPr/>
        </p:nvSpPr>
        <p:spPr>
          <a:xfrm>
            <a:off x="3123273" y="4227307"/>
            <a:ext cx="8632870" cy="930947"/>
          </a:xfrm>
          <a:custGeom>
            <a:avLst/>
            <a:gdLst>
              <a:gd name="connsiteX0" fmla="*/ 0 w 6686809"/>
              <a:gd name="connsiteY0" fmla="*/ 0 h 1230037"/>
              <a:gd name="connsiteX1" fmla="*/ 6686809 w 6686809"/>
              <a:gd name="connsiteY1" fmla="*/ 0 h 1230037"/>
              <a:gd name="connsiteX2" fmla="*/ 6686809 w 6686809"/>
              <a:gd name="connsiteY2" fmla="*/ 1230037 h 1230037"/>
              <a:gd name="connsiteX3" fmla="*/ 0 w 6686809"/>
              <a:gd name="connsiteY3" fmla="*/ 1230037 h 1230037"/>
              <a:gd name="connsiteX4" fmla="*/ 0 w 6686809"/>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809" h="1230037">
                <a:moveTo>
                  <a:pt x="0" y="0"/>
                </a:moveTo>
                <a:lnTo>
                  <a:pt x="6686809" y="0"/>
                </a:lnTo>
                <a:lnTo>
                  <a:pt x="6686809" y="1230037"/>
                </a:lnTo>
                <a:lnTo>
                  <a:pt x="0" y="12300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latinLnBrk="0">
              <a:spcAft>
                <a:spcPts val="300"/>
              </a:spcAft>
              <a:defRPr/>
            </a:pPr>
            <a:r>
              <a:rPr lang="en-US" sz="1400" b="1">
                <a:solidFill>
                  <a:srgbClr val="514487"/>
                </a:solidFill>
                <a:latin typeface="Verdana"/>
                <a:ea typeface="Verdana"/>
                <a:cs typeface="Arial" panose="020B0604020202020204"/>
              </a:rPr>
              <a:t>LIRAFUGRATINIB: Treatment for FGFR2 driven CCA and Tumor Agnostic Fusion </a:t>
            </a:r>
            <a:br>
              <a:rPr lang="en-US" sz="1400" b="1">
                <a:solidFill>
                  <a:srgbClr val="514487"/>
                </a:solidFill>
                <a:latin typeface="Verdana"/>
                <a:ea typeface="Verdana"/>
                <a:cs typeface="Arial" panose="020B0604020202020204"/>
              </a:rPr>
            </a:br>
            <a:r>
              <a:rPr lang="en-US" sz="1400" b="1">
                <a:solidFill>
                  <a:srgbClr val="514487"/>
                </a:solidFill>
                <a:latin typeface="Verdana"/>
                <a:ea typeface="Verdana"/>
                <a:cs typeface="Arial" panose="020B0604020202020204"/>
              </a:rPr>
              <a:t>Indications</a:t>
            </a:r>
            <a:endParaRPr lang="en-US" sz="1400" b="1">
              <a:cs typeface="Arial" panose="020B0604020202020204"/>
            </a:endParaRPr>
          </a:p>
          <a:p>
            <a:pPr marL="171450" indent="-171450" defTabSz="533400" latinLnBrk="0">
              <a:buFont typeface="Arial" panose="020B0604020202020204" pitchFamily="34" charset="0"/>
              <a:buChar char="•"/>
              <a:defRPr/>
            </a:pPr>
            <a:r>
              <a:rPr lang="en-US" sz="1300" err="1">
                <a:solidFill>
                  <a:srgbClr val="6D6E71"/>
                </a:solidFill>
                <a:latin typeface="Verdana"/>
                <a:ea typeface="Verdana"/>
              </a:rPr>
              <a:t>ReFocus</a:t>
            </a:r>
            <a:r>
              <a:rPr lang="en-US" sz="1300">
                <a:solidFill>
                  <a:srgbClr val="6D6E71"/>
                </a:solidFill>
                <a:latin typeface="Verdana"/>
                <a:ea typeface="Verdana"/>
              </a:rPr>
              <a:t> trial demonstrated efficacy improvement compared to current standard of care in 2L CCA with improved safety with low discontinuation rate</a:t>
            </a:r>
          </a:p>
          <a:p>
            <a:pPr marL="171450" indent="-171450" defTabSz="533400" latinLnBrk="0">
              <a:buFont typeface="Arial" panose="020B0604020202020204" pitchFamily="34" charset="0"/>
              <a:buChar char="•"/>
              <a:defRPr/>
            </a:pPr>
            <a:r>
              <a:rPr lang="en-US" sz="1300">
                <a:solidFill>
                  <a:srgbClr val="6D6E71"/>
                </a:solidFill>
                <a:latin typeface="Verdana"/>
                <a:ea typeface="Verdana"/>
              </a:rPr>
              <a:t>Tumor Agnostic Fusions - a first to market opportunity based on patients accrued to date in </a:t>
            </a:r>
            <a:r>
              <a:rPr lang="en-US" sz="1300" err="1">
                <a:solidFill>
                  <a:srgbClr val="6D6E71"/>
                </a:solidFill>
                <a:latin typeface="Verdana"/>
                <a:ea typeface="Verdana"/>
              </a:rPr>
              <a:t>ReFocus</a:t>
            </a:r>
            <a:endParaRPr lang="en-US" sz="1300">
              <a:solidFill>
                <a:srgbClr val="6D6E71"/>
              </a:solidFill>
              <a:latin typeface="Verdana"/>
              <a:ea typeface="Verdana"/>
            </a:endParaRPr>
          </a:p>
          <a:p>
            <a:pPr marL="171450" indent="-171450" defTabSz="533400" latinLnBrk="0">
              <a:buFont typeface="Arial" panose="020B0604020202020204" pitchFamily="34" charset="0"/>
              <a:buChar char="•"/>
              <a:defRPr/>
            </a:pPr>
            <a:r>
              <a:rPr lang="en-US" sz="1300">
                <a:solidFill>
                  <a:srgbClr val="6D6E71"/>
                </a:solidFill>
                <a:latin typeface="Verdana"/>
                <a:ea typeface="Verdana"/>
              </a:rPr>
              <a:t>Encouraging FDA feedback - Breakthrough Drug Designation – Accelerated approval opportunity</a:t>
            </a:r>
          </a:p>
          <a:p>
            <a:pPr marL="171450" indent="-171450" defTabSz="533400" latinLnBrk="0">
              <a:buFont typeface="Arial" panose="020B0604020202020204" pitchFamily="34" charset="0"/>
              <a:buChar char="•"/>
              <a:defRPr/>
            </a:pPr>
            <a:r>
              <a:rPr lang="en-US" sz="1300">
                <a:solidFill>
                  <a:srgbClr val="6D6E71"/>
                </a:solidFill>
                <a:latin typeface="Verdana"/>
                <a:ea typeface="Verdana"/>
              </a:rPr>
              <a:t>Global rights to </a:t>
            </a:r>
            <a:r>
              <a:rPr lang="en-US" sz="1300" err="1">
                <a:solidFill>
                  <a:srgbClr val="6D6E71"/>
                </a:solidFill>
                <a:latin typeface="Verdana"/>
                <a:ea typeface="Verdana"/>
              </a:rPr>
              <a:t>lirafugratinib</a:t>
            </a:r>
            <a:r>
              <a:rPr lang="en-US" sz="1300">
                <a:solidFill>
                  <a:srgbClr val="6D6E71"/>
                </a:solidFill>
                <a:latin typeface="Verdana"/>
                <a:ea typeface="Verdana"/>
              </a:rPr>
              <a:t> for all CCA and tumor agnostic FGFR2 indications through 2040</a:t>
            </a:r>
            <a:endParaRPr lang="en-US" sz="1300">
              <a:solidFill>
                <a:srgbClr val="6D6E71"/>
              </a:solidFill>
              <a:highlight>
                <a:srgbClr val="FFFF00"/>
              </a:highlight>
              <a:latin typeface="Verdana"/>
              <a:ea typeface="Verdana"/>
            </a:endParaRPr>
          </a:p>
          <a:p>
            <a:pPr marL="171450" indent="-171450" defTabSz="533400" latinLnBrk="0">
              <a:buFont typeface="Arial" panose="020B0604020202020204" pitchFamily="34" charset="0"/>
              <a:buChar char="•"/>
              <a:defRPr/>
            </a:pPr>
            <a:endParaRPr lang="en-US" sz="1300">
              <a:solidFill>
                <a:srgbClr val="6D6E71"/>
              </a:solidFill>
              <a:latin typeface="Verdana"/>
              <a:ea typeface="Verdana"/>
            </a:endParaRPr>
          </a:p>
          <a:p>
            <a:pPr marL="171450" indent="-171450" defTabSz="533400" latinLnBrk="0">
              <a:spcBef>
                <a:spcPct val="0"/>
              </a:spcBef>
              <a:spcAft>
                <a:spcPct val="10000"/>
              </a:spcAft>
              <a:buFont typeface="Arial" panose="020B0604020202020204" pitchFamily="34" charset="0"/>
              <a:buChar char="•"/>
              <a:defRPr/>
            </a:pPr>
            <a:endParaRPr lang="en-US" sz="1400" baseline="30000">
              <a:solidFill>
                <a:srgbClr val="6D6E71"/>
              </a:solidFill>
              <a:latin typeface="Verdana"/>
              <a:ea typeface="Verdana"/>
            </a:endParaRPr>
          </a:p>
        </p:txBody>
      </p:sp>
      <p:pic>
        <p:nvPicPr>
          <p:cNvPr id="14" name="Picture 13">
            <a:extLst>
              <a:ext uri="{FF2B5EF4-FFF2-40B4-BE49-F238E27FC236}">
                <a16:creationId xmlns:a16="http://schemas.microsoft.com/office/drawing/2014/main" id="{84B1D3D1-9FC2-FF72-28FF-8D4C2D167DB3}"/>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5" name="Picture 14" descr="Logo, company name&#10;&#10;Description automatically generated">
            <a:extLst>
              <a:ext uri="{FF2B5EF4-FFF2-40B4-BE49-F238E27FC236}">
                <a16:creationId xmlns:a16="http://schemas.microsoft.com/office/drawing/2014/main" id="{F0DDCFF2-3FB0-D884-08E9-2F36AFC5A3AF}"/>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6" name="TextBox 15">
            <a:extLst>
              <a:ext uri="{FF2B5EF4-FFF2-40B4-BE49-F238E27FC236}">
                <a16:creationId xmlns:a16="http://schemas.microsoft.com/office/drawing/2014/main" id="{8EB8EB6B-BB20-EB67-4AB4-BE75E15DB093}"/>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6</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close-up of a molecule&#10;&#10;Description automatically generated">
            <a:extLst>
              <a:ext uri="{FF2B5EF4-FFF2-40B4-BE49-F238E27FC236}">
                <a16:creationId xmlns:a16="http://schemas.microsoft.com/office/drawing/2014/main" id="{A2240202-8E01-5DF3-AB4F-BB2A617CBEB7}"/>
              </a:ext>
            </a:extLst>
          </p:cNvPr>
          <p:cNvPicPr>
            <a:picLocks noChangeAspect="1"/>
          </p:cNvPicPr>
          <p:nvPr/>
        </p:nvPicPr>
        <p:blipFill>
          <a:blip r:embed="rId5">
            <a:extLst>
              <a:ext uri="{28A0092B-C50C-407E-A947-70E740481C1C}">
                <a14:useLocalDpi xmlns:a14="http://schemas.microsoft.com/office/drawing/2010/main" val="0"/>
              </a:ext>
            </a:extLst>
          </a:blip>
          <a:srcRect l="11477" r="13837"/>
          <a:stretch/>
        </p:blipFill>
        <p:spPr>
          <a:xfrm>
            <a:off x="526510" y="4115176"/>
            <a:ext cx="2326079" cy="1736796"/>
          </a:xfrm>
          <a:prstGeom prst="roundRect">
            <a:avLst>
              <a:gd name="adj" fmla="val 5071"/>
            </a:avLst>
          </a:prstGeom>
        </p:spPr>
      </p:pic>
      <p:pic>
        <p:nvPicPr>
          <p:cNvPr id="10" name="Picture 9" descr="A close-up of a cell&#10;&#10;Description automatically generated">
            <a:extLst>
              <a:ext uri="{FF2B5EF4-FFF2-40B4-BE49-F238E27FC236}">
                <a16:creationId xmlns:a16="http://schemas.microsoft.com/office/drawing/2014/main" id="{5E76ECCE-0A25-F0A0-E3DE-4BC51C3C56A5}"/>
              </a:ext>
            </a:extLst>
          </p:cNvPr>
          <p:cNvPicPr>
            <a:picLocks noChangeAspect="1"/>
          </p:cNvPicPr>
          <p:nvPr/>
        </p:nvPicPr>
        <p:blipFill>
          <a:blip r:embed="rId6">
            <a:extLst>
              <a:ext uri="{28A0092B-C50C-407E-A947-70E740481C1C}">
                <a14:useLocalDpi xmlns:a14="http://schemas.microsoft.com/office/drawing/2010/main" val="0"/>
              </a:ext>
            </a:extLst>
          </a:blip>
          <a:srcRect l="16131" r="17772"/>
          <a:stretch/>
        </p:blipFill>
        <p:spPr>
          <a:xfrm>
            <a:off x="521176" y="1727971"/>
            <a:ext cx="2325656" cy="2080134"/>
          </a:xfrm>
          <a:prstGeom prst="roundRect">
            <a:avLst>
              <a:gd name="adj" fmla="val 7429"/>
            </a:avLst>
          </a:prstGeom>
        </p:spPr>
      </p:pic>
    </p:spTree>
    <p:extLst>
      <p:ext uri="{BB962C8B-B14F-4D97-AF65-F5344CB8AC3E}">
        <p14:creationId xmlns:p14="http://schemas.microsoft.com/office/powerpoint/2010/main" val="27321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F5F6-17E6-738D-0B86-D1ED3CA290F8}"/>
            </a:ext>
          </a:extLst>
        </p:cNvPr>
        <p:cNvGrpSpPr/>
        <p:nvPr/>
      </p:nvGrpSpPr>
      <p:grpSpPr>
        <a:xfrm>
          <a:off x="0" y="0"/>
          <a:ext cx="0" cy="0"/>
          <a:chOff x="0" y="0"/>
          <a:chExt cx="0" cy="0"/>
        </a:xfrm>
      </p:grpSpPr>
      <p:sp>
        <p:nvSpPr>
          <p:cNvPr id="52" name="Pentagon 51">
            <a:extLst>
              <a:ext uri="{FF2B5EF4-FFF2-40B4-BE49-F238E27FC236}">
                <a16:creationId xmlns:a16="http://schemas.microsoft.com/office/drawing/2014/main" id="{B0F09C24-2D53-570B-5B5F-EB4D6F166717}"/>
              </a:ext>
            </a:extLst>
          </p:cNvPr>
          <p:cNvSpPr/>
          <p:nvPr/>
        </p:nvSpPr>
        <p:spPr>
          <a:xfrm>
            <a:off x="8714509" y="3219753"/>
            <a:ext cx="3431191" cy="676857"/>
          </a:xfrm>
          <a:prstGeom prst="homePlate">
            <a:avLst/>
          </a:prstGeom>
          <a:solidFill>
            <a:schemeClr val="bg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entagon 49">
            <a:extLst>
              <a:ext uri="{FF2B5EF4-FFF2-40B4-BE49-F238E27FC236}">
                <a16:creationId xmlns:a16="http://schemas.microsoft.com/office/drawing/2014/main" id="{CD23753C-0457-810D-65D0-8967EFD595AE}"/>
              </a:ext>
            </a:extLst>
          </p:cNvPr>
          <p:cNvSpPr/>
          <p:nvPr/>
        </p:nvSpPr>
        <p:spPr>
          <a:xfrm>
            <a:off x="6026727" y="3219753"/>
            <a:ext cx="3431191" cy="676857"/>
          </a:xfrm>
          <a:prstGeom prst="homePlate">
            <a:avLst/>
          </a:prstGeom>
          <a:solidFill>
            <a:schemeClr val="accent6"/>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88A5612-C36B-289B-3F9A-A51396B61842}"/>
              </a:ext>
            </a:extLst>
          </p:cNvPr>
          <p:cNvSpPr txBox="1"/>
          <p:nvPr/>
        </p:nvSpPr>
        <p:spPr>
          <a:xfrm>
            <a:off x="616575" y="1163619"/>
            <a:ext cx="2463865" cy="1496271"/>
          </a:xfrm>
          <a:prstGeom prst="rect">
            <a:avLst/>
          </a:prstGeom>
          <a:ln w="19050">
            <a:noFill/>
          </a:ln>
        </p:spPr>
        <p:txBody>
          <a:bodyPr vert="horz" wrap="square" lIns="144000" tIns="144000" rIns="144000" bIns="144000" rtlCol="0">
            <a:spAutoFit/>
          </a:bodyPr>
          <a:lstStyle/>
          <a:p>
            <a:pPr algn="l">
              <a:spcAft>
                <a:spcPts val="500"/>
              </a:spcAft>
            </a:pPr>
            <a:r>
              <a:rPr lang="en-US" sz="1400" b="1">
                <a:solidFill>
                  <a:schemeClr val="bg2"/>
                </a:solidFill>
                <a:latin typeface="Arial" panose="020B0604020202020204" pitchFamily="34" charset="0"/>
                <a:cs typeface="Arial" panose="020B0604020202020204" pitchFamily="34" charset="0"/>
              </a:rPr>
              <a:t>RIVOCERANIB + </a:t>
            </a:r>
            <a:br>
              <a:rPr lang="en-US" sz="1400" b="1">
                <a:solidFill>
                  <a:schemeClr val="bg2"/>
                </a:solidFill>
                <a:latin typeface="Arial" panose="020B0604020202020204" pitchFamily="34" charset="0"/>
                <a:cs typeface="Arial" panose="020B0604020202020204" pitchFamily="34" charset="0"/>
              </a:rPr>
            </a:br>
            <a:r>
              <a:rPr lang="en-US" sz="1400" b="1">
                <a:solidFill>
                  <a:schemeClr val="bg2"/>
                </a:solidFill>
                <a:latin typeface="Arial" panose="020B0604020202020204" pitchFamily="34" charset="0"/>
                <a:cs typeface="Arial" panose="020B0604020202020204" pitchFamily="34" charset="0"/>
              </a:rPr>
              <a:t>CAMRELIZUMAB</a:t>
            </a:r>
          </a:p>
          <a:p>
            <a:pPr algn="l">
              <a:spcAft>
                <a:spcPts val="500"/>
              </a:spcAft>
            </a:pPr>
            <a:r>
              <a:rPr lang="en-US" sz="1400" b="1">
                <a:solidFill>
                  <a:schemeClr val="tx2"/>
                </a:solidFill>
                <a:latin typeface="Arial" panose="020B0604020202020204" pitchFamily="34" charset="0"/>
                <a:cs typeface="Arial" panose="020B0604020202020204" pitchFamily="34" charset="0"/>
              </a:rPr>
              <a:t>uHCC</a:t>
            </a:r>
            <a:endParaRPr lang="en-US" sz="1400" b="1">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kern="1200">
                <a:solidFill>
                  <a:schemeClr val="tx2"/>
                </a:solidFill>
                <a:latin typeface="Arial" panose="020B0604020202020204" pitchFamily="34" charset="0"/>
                <a:cs typeface="Arial" panose="020B0604020202020204" pitchFamily="34" charset="0"/>
              </a:rPr>
              <a:t>BLA/NDA</a:t>
            </a:r>
            <a:r>
              <a:rPr lang="en-US" sz="1400">
                <a:solidFill>
                  <a:schemeClr val="tx2"/>
                </a:solidFill>
                <a:latin typeface="Arial" panose="020B0604020202020204" pitchFamily="34" charset="0"/>
                <a:cs typeface="Arial" panose="020B0604020202020204" pitchFamily="34" charset="0"/>
              </a:rPr>
              <a:t> r</a:t>
            </a:r>
            <a:r>
              <a:rPr lang="en-US" sz="1400" kern="1200">
                <a:solidFill>
                  <a:schemeClr val="tx2"/>
                </a:solidFill>
                <a:latin typeface="Arial" panose="020B0604020202020204" pitchFamily="34" charset="0"/>
                <a:cs typeface="Arial" panose="020B0604020202020204" pitchFamily="34" charset="0"/>
              </a:rPr>
              <a:t>esubmission in September</a:t>
            </a:r>
            <a:endParaRPr lang="en-US" sz="140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6902D8-2B6C-2065-29BC-A969E585807F}"/>
              </a:ext>
            </a:extLst>
          </p:cNvPr>
          <p:cNvSpPr txBox="1"/>
          <p:nvPr/>
        </p:nvSpPr>
        <p:spPr>
          <a:xfrm>
            <a:off x="6692613" y="1163619"/>
            <a:ext cx="2730189" cy="1496271"/>
          </a:xfrm>
          <a:prstGeom prst="rect">
            <a:avLst/>
          </a:prstGeom>
          <a:ln w="19050">
            <a:noFill/>
          </a:ln>
        </p:spPr>
        <p:txBody>
          <a:bodyPr vert="horz" wrap="square" lIns="144000" tIns="144000" rIns="144000" bIns="144000" rtlCol="0">
            <a:spAutoFit/>
          </a:bodyPr>
          <a:lstStyle/>
          <a:p>
            <a:pPr algn="l">
              <a:spcAft>
                <a:spcPts val="500"/>
              </a:spcAft>
            </a:pPr>
            <a:r>
              <a:rPr lang="en-US" sz="1400" b="1" dirty="0">
                <a:solidFill>
                  <a:schemeClr val="bg2"/>
                </a:solidFill>
                <a:latin typeface="Arial" panose="020B0604020202020204" pitchFamily="34" charset="0"/>
                <a:cs typeface="Arial" panose="020B0604020202020204" pitchFamily="34" charset="0"/>
              </a:rPr>
              <a:t>RIVOCERANIB + </a:t>
            </a:r>
            <a:br>
              <a:rPr lang="en-US" sz="1400" b="1" dirty="0">
                <a:solidFill>
                  <a:schemeClr val="bg2"/>
                </a:solidFill>
                <a:latin typeface="Arial" panose="020B0604020202020204" pitchFamily="34" charset="0"/>
                <a:cs typeface="Arial" panose="020B0604020202020204" pitchFamily="34" charset="0"/>
              </a:rPr>
            </a:br>
            <a:r>
              <a:rPr lang="en-US" sz="1400" b="1" dirty="0">
                <a:solidFill>
                  <a:schemeClr val="bg2"/>
                </a:solidFill>
                <a:latin typeface="Arial" panose="020B0604020202020204" pitchFamily="34" charset="0"/>
                <a:cs typeface="Arial" panose="020B0604020202020204" pitchFamily="34" charset="0"/>
              </a:rPr>
              <a:t>CAMRELIZUMAB</a:t>
            </a:r>
          </a:p>
          <a:p>
            <a:pPr>
              <a:spcAft>
                <a:spcPts val="500"/>
              </a:spcAft>
            </a:pPr>
            <a:r>
              <a:rPr lang="en-US" sz="1400" b="1" dirty="0" err="1">
                <a:solidFill>
                  <a:schemeClr val="tx2"/>
                </a:solidFill>
                <a:latin typeface="Arial" panose="020B0604020202020204" pitchFamily="34" charset="0"/>
                <a:cs typeface="Arial" panose="020B0604020202020204" pitchFamily="34" charset="0"/>
              </a:rPr>
              <a:t>uHCC</a:t>
            </a:r>
            <a:endParaRPr lang="en-US" sz="1400" b="1"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kern="1200" dirty="0">
                <a:solidFill>
                  <a:schemeClr val="tx2"/>
                </a:solidFill>
                <a:latin typeface="Arial" panose="020B0604020202020204" pitchFamily="34" charset="0"/>
                <a:cs typeface="Arial" panose="020B0604020202020204" pitchFamily="34" charset="0"/>
              </a:rPr>
              <a:t>EU approval 2H 2026</a:t>
            </a:r>
            <a:endParaRPr lang="en-US"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chemeClr val="tx2"/>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B9883F8-6A1C-F16B-244F-2A4D6B5802B6}"/>
              </a:ext>
            </a:extLst>
          </p:cNvPr>
          <p:cNvSpPr txBox="1"/>
          <p:nvPr/>
        </p:nvSpPr>
        <p:spPr>
          <a:xfrm>
            <a:off x="3409378" y="1163619"/>
            <a:ext cx="3160786" cy="1927158"/>
          </a:xfrm>
          <a:prstGeom prst="rect">
            <a:avLst/>
          </a:prstGeom>
          <a:ln w="19050">
            <a:noFill/>
          </a:ln>
        </p:spPr>
        <p:txBody>
          <a:bodyPr vert="horz" wrap="square" lIns="144000" tIns="144000" rIns="144000" bIns="144000" rtlCol="0">
            <a:spAutoFit/>
          </a:bodyPr>
          <a:lstStyle/>
          <a:p>
            <a:pPr algn="l">
              <a:spcAft>
                <a:spcPts val="500"/>
              </a:spcAft>
            </a:pPr>
            <a:r>
              <a:rPr lang="en-US" sz="1400" b="1">
                <a:solidFill>
                  <a:schemeClr val="bg2"/>
                </a:solidFill>
                <a:latin typeface="Arial" panose="020B0604020202020204" pitchFamily="34" charset="0"/>
                <a:cs typeface="Arial" panose="020B0604020202020204" pitchFamily="34" charset="0"/>
              </a:rPr>
              <a:t>RIVOCERANIB + </a:t>
            </a:r>
            <a:br>
              <a:rPr lang="en-US" sz="1400" b="1">
                <a:solidFill>
                  <a:schemeClr val="bg2"/>
                </a:solidFill>
                <a:latin typeface="Arial" panose="020B0604020202020204" pitchFamily="34" charset="0"/>
                <a:cs typeface="Arial" panose="020B0604020202020204" pitchFamily="34" charset="0"/>
              </a:rPr>
            </a:br>
            <a:r>
              <a:rPr lang="en-US" sz="1400" b="1">
                <a:solidFill>
                  <a:schemeClr val="bg2"/>
                </a:solidFill>
                <a:latin typeface="Arial" panose="020B0604020202020204" pitchFamily="34" charset="0"/>
                <a:cs typeface="Arial" panose="020B0604020202020204" pitchFamily="34" charset="0"/>
              </a:rPr>
              <a:t>CAMRELIZUMAB</a:t>
            </a:r>
          </a:p>
          <a:p>
            <a:pPr>
              <a:spcAft>
                <a:spcPts val="500"/>
              </a:spcAft>
            </a:pPr>
            <a:r>
              <a:rPr lang="en-US" sz="1400" b="1">
                <a:solidFill>
                  <a:schemeClr val="tx2"/>
                </a:solidFill>
                <a:latin typeface="Arial" panose="020B0604020202020204" pitchFamily="34" charset="0"/>
                <a:cs typeface="Arial" panose="020B0604020202020204" pitchFamily="34" charset="0"/>
              </a:rPr>
              <a:t>uHCC</a:t>
            </a:r>
            <a:endParaRPr lang="en-US" sz="1400" b="1">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kern="1200">
                <a:solidFill>
                  <a:schemeClr val="tx2"/>
                </a:solidFill>
                <a:latin typeface="Arial" panose="020B0604020202020204" pitchFamily="34" charset="0"/>
                <a:cs typeface="Arial" panose="020B0604020202020204" pitchFamily="34" charset="0"/>
              </a:rPr>
              <a:t>PDUFA date – March 20</a:t>
            </a:r>
          </a:p>
          <a:p>
            <a:pPr marL="285750" indent="-285750">
              <a:buFont typeface="Arial" panose="020B0604020202020204" pitchFamily="34" charset="0"/>
              <a:buChar char="•"/>
            </a:pPr>
            <a:r>
              <a:rPr lang="en-US" sz="1400">
                <a:solidFill>
                  <a:schemeClr val="tx2"/>
                </a:solidFill>
                <a:latin typeface="Arial" panose="020B0604020202020204" pitchFamily="34" charset="0"/>
                <a:cs typeface="Arial" panose="020B0604020202020204" pitchFamily="34" charset="0"/>
              </a:rPr>
              <a:t>US commercial launch </a:t>
            </a:r>
            <a:br>
              <a:rPr lang="en-US" sz="1400">
                <a:solidFill>
                  <a:schemeClr val="tx2"/>
                </a:solidFill>
                <a:latin typeface="Arial" panose="020B0604020202020204" pitchFamily="34" charset="0"/>
                <a:cs typeface="Arial" panose="020B0604020202020204" pitchFamily="34" charset="0"/>
              </a:rPr>
            </a:br>
            <a:r>
              <a:rPr lang="en-US" sz="1400">
                <a:solidFill>
                  <a:schemeClr val="tx2"/>
                </a:solidFill>
                <a:latin typeface="Arial" panose="020B0604020202020204" pitchFamily="34" charset="0"/>
                <a:cs typeface="Arial" panose="020B0604020202020204" pitchFamily="34" charset="0"/>
              </a:rPr>
              <a:t>planned Mid-2025</a:t>
            </a:r>
          </a:p>
          <a:p>
            <a:pPr marL="285750" indent="-285750">
              <a:buFont typeface="Arial" panose="020B0604020202020204" pitchFamily="34" charset="0"/>
              <a:buChar char="•"/>
            </a:pPr>
            <a:r>
              <a:rPr lang="en-US" sz="1400" kern="1200">
                <a:solidFill>
                  <a:schemeClr val="tx2"/>
                </a:solidFill>
                <a:latin typeface="Arial" panose="020B0604020202020204" pitchFamily="34" charset="0"/>
                <a:cs typeface="Arial" panose="020B0604020202020204" pitchFamily="34" charset="0"/>
              </a:rPr>
              <a:t>EU filing 2H 2025</a:t>
            </a:r>
            <a:endParaRPr lang="en-US" sz="1400">
              <a:solidFill>
                <a:schemeClr val="tx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6E11225-536F-FED6-45A8-93D494253077}"/>
              </a:ext>
            </a:extLst>
          </p:cNvPr>
          <p:cNvSpPr>
            <a:spLocks noGrp="1"/>
          </p:cNvSpPr>
          <p:nvPr>
            <p:ph type="title"/>
          </p:nvPr>
        </p:nvSpPr>
        <p:spPr/>
        <p:txBody>
          <a:bodyPr/>
          <a:lstStyle/>
          <a:p>
            <a:r>
              <a:rPr lang="en-US" sz="2400">
                <a:solidFill>
                  <a:schemeClr val="accent3"/>
                </a:solidFill>
                <a:latin typeface="Verdana"/>
                <a:ea typeface="Verdana"/>
              </a:rPr>
              <a:t>Regulatory &amp; Development Key Milestones</a:t>
            </a:r>
            <a:endParaRPr lang="en-US" sz="2400">
              <a:solidFill>
                <a:schemeClr val="accent3"/>
              </a:solidFill>
            </a:endParaRPr>
          </a:p>
        </p:txBody>
      </p:sp>
      <p:sp>
        <p:nvSpPr>
          <p:cNvPr id="24" name="TextBox 23">
            <a:extLst>
              <a:ext uri="{FF2B5EF4-FFF2-40B4-BE49-F238E27FC236}">
                <a16:creationId xmlns:a16="http://schemas.microsoft.com/office/drawing/2014/main" id="{C4DBD20E-94C7-D94A-8F54-18F108CCE221}"/>
              </a:ext>
            </a:extLst>
          </p:cNvPr>
          <p:cNvSpPr txBox="1"/>
          <p:nvPr/>
        </p:nvSpPr>
        <p:spPr>
          <a:xfrm>
            <a:off x="9604728" y="4039616"/>
            <a:ext cx="2734056" cy="1001263"/>
          </a:xfrm>
          <a:prstGeom prst="rect">
            <a:avLst/>
          </a:prstGeom>
          <a:ln w="19050">
            <a:noFill/>
          </a:ln>
        </p:spPr>
        <p:txBody>
          <a:bodyPr vert="horz" wrap="square" lIns="144000" tIns="144000" rIns="144000" bIns="144000" rtlCol="0">
            <a:spAutoFit/>
          </a:bodyPr>
          <a:lstStyle/>
          <a:p>
            <a:pPr algn="l">
              <a:spcAft>
                <a:spcPts val="500"/>
              </a:spcAft>
            </a:pPr>
            <a:r>
              <a:rPr lang="en-US" sz="1400" b="1">
                <a:solidFill>
                  <a:schemeClr val="accent3"/>
                </a:solidFill>
                <a:latin typeface="Arial" panose="020B0604020202020204" pitchFamily="34" charset="0"/>
                <a:cs typeface="Arial" panose="020B0604020202020204" pitchFamily="34" charset="0"/>
              </a:rPr>
              <a:t>LIRAFRUGRATINIB</a:t>
            </a:r>
          </a:p>
          <a:p>
            <a:r>
              <a:rPr lang="en-US" sz="1400" b="1" kern="1200">
                <a:solidFill>
                  <a:schemeClr val="tx2"/>
                </a:solidFill>
                <a:latin typeface="Arial" panose="020B0604020202020204" pitchFamily="34" charset="0"/>
                <a:cs typeface="Arial" panose="020B0604020202020204" pitchFamily="34" charset="0"/>
              </a:rPr>
              <a:t>Tumor Agnostic </a:t>
            </a:r>
          </a:p>
          <a:p>
            <a:pPr marL="285750" indent="-285750">
              <a:buFont typeface="Arial" panose="020B0604020202020204" pitchFamily="34" charset="0"/>
              <a:buChar char="•"/>
            </a:pPr>
            <a:r>
              <a:rPr lang="en-US" sz="1400" kern="1200">
                <a:solidFill>
                  <a:schemeClr val="tx2"/>
                </a:solidFill>
                <a:latin typeface="Arial" panose="020B0604020202020204" pitchFamily="34" charset="0"/>
                <a:cs typeface="Arial" panose="020B0604020202020204" pitchFamily="34" charset="0"/>
              </a:rPr>
              <a:t>File </a:t>
            </a:r>
            <a:r>
              <a:rPr lang="en-US" sz="1400" kern="1200" err="1">
                <a:solidFill>
                  <a:schemeClr val="tx2"/>
                </a:solidFill>
                <a:latin typeface="Arial" panose="020B0604020202020204" pitchFamily="34" charset="0"/>
                <a:cs typeface="Arial" panose="020B0604020202020204" pitchFamily="34" charset="0"/>
              </a:rPr>
              <a:t>sNDA</a:t>
            </a:r>
            <a:endParaRPr lang="en-US" sz="140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76728B4-15C5-BA15-36B6-DD81CD665C54}"/>
              </a:ext>
            </a:extLst>
          </p:cNvPr>
          <p:cNvSpPr txBox="1"/>
          <p:nvPr/>
        </p:nvSpPr>
        <p:spPr>
          <a:xfrm>
            <a:off x="6757090" y="4039616"/>
            <a:ext cx="2730189" cy="1216707"/>
          </a:xfrm>
          <a:prstGeom prst="rect">
            <a:avLst/>
          </a:prstGeom>
          <a:ln w="19050">
            <a:noFill/>
          </a:ln>
        </p:spPr>
        <p:txBody>
          <a:bodyPr vert="horz" wrap="square" lIns="144000" tIns="144000" rIns="144000" bIns="144000" rtlCol="0">
            <a:spAutoFit/>
          </a:bodyPr>
          <a:lstStyle/>
          <a:p>
            <a:pPr algn="l">
              <a:spcAft>
                <a:spcPts val="500"/>
              </a:spcAft>
            </a:pPr>
            <a:r>
              <a:rPr lang="en-US" sz="1400" b="1">
                <a:solidFill>
                  <a:schemeClr val="accent3"/>
                </a:solidFill>
                <a:latin typeface="Arial" panose="020B0604020202020204" pitchFamily="34" charset="0"/>
                <a:cs typeface="Arial" panose="020B0604020202020204" pitchFamily="34" charset="0"/>
              </a:rPr>
              <a:t>LIRAFRUGRATINIB</a:t>
            </a:r>
          </a:p>
          <a:p>
            <a:r>
              <a:rPr lang="en-US" sz="1400" b="1" kern="1200">
                <a:solidFill>
                  <a:schemeClr val="tx2"/>
                </a:solidFill>
                <a:latin typeface="Arial" panose="020B0604020202020204" pitchFamily="34" charset="0"/>
                <a:cs typeface="Arial" panose="020B0604020202020204" pitchFamily="34" charset="0"/>
              </a:rPr>
              <a:t>CCA </a:t>
            </a:r>
          </a:p>
          <a:p>
            <a:pPr marL="285750" indent="-285750">
              <a:buFont typeface="Arial" panose="020B0604020202020204" pitchFamily="34" charset="0"/>
              <a:buChar char="•"/>
            </a:pPr>
            <a:r>
              <a:rPr lang="en-US" sz="1400" kern="1200">
                <a:solidFill>
                  <a:schemeClr val="tx2"/>
                </a:solidFill>
                <a:latin typeface="Arial" panose="020B0604020202020204" pitchFamily="34" charset="0"/>
                <a:cs typeface="Arial" panose="020B0604020202020204" pitchFamily="34" charset="0"/>
              </a:rPr>
              <a:t>Potential U.S. </a:t>
            </a:r>
            <a:r>
              <a:rPr lang="en-US" sz="1400">
                <a:solidFill>
                  <a:schemeClr val="tx2"/>
                </a:solidFill>
                <a:latin typeface="Arial" panose="020B0604020202020204" pitchFamily="34" charset="0"/>
                <a:cs typeface="Arial" panose="020B0604020202020204" pitchFamily="34" charset="0"/>
              </a:rPr>
              <a:t>a</a:t>
            </a:r>
            <a:r>
              <a:rPr lang="en-US" sz="1400" kern="1200">
                <a:solidFill>
                  <a:schemeClr val="tx2"/>
                </a:solidFill>
                <a:latin typeface="Arial" panose="020B0604020202020204" pitchFamily="34" charset="0"/>
                <a:cs typeface="Arial" panose="020B0604020202020204" pitchFamily="34" charset="0"/>
              </a:rPr>
              <a:t>pproval </a:t>
            </a:r>
            <a:br>
              <a:rPr lang="en-US" sz="1400" kern="1200">
                <a:solidFill>
                  <a:schemeClr val="tx2"/>
                </a:solidFill>
                <a:latin typeface="Arial" panose="020B0604020202020204" pitchFamily="34" charset="0"/>
                <a:cs typeface="Arial" panose="020B0604020202020204" pitchFamily="34" charset="0"/>
              </a:rPr>
            </a:br>
            <a:r>
              <a:rPr lang="en-US" sz="1400" kern="1200">
                <a:solidFill>
                  <a:schemeClr val="tx2"/>
                </a:solidFill>
                <a:latin typeface="Arial" panose="020B0604020202020204" pitchFamily="34" charset="0"/>
                <a:cs typeface="Arial" panose="020B0604020202020204" pitchFamily="34" charset="0"/>
              </a:rPr>
              <a:t>Mid-2026</a:t>
            </a:r>
            <a:endParaRPr lang="en-US" sz="1400">
              <a:solidFill>
                <a:schemeClr val="tx2"/>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7F44E51-F908-9496-96C7-B64AEFCB9E79}"/>
              </a:ext>
            </a:extLst>
          </p:cNvPr>
          <p:cNvSpPr txBox="1"/>
          <p:nvPr/>
        </p:nvSpPr>
        <p:spPr>
          <a:xfrm>
            <a:off x="3478856" y="4039616"/>
            <a:ext cx="3160786" cy="2345221"/>
          </a:xfrm>
          <a:prstGeom prst="rect">
            <a:avLst/>
          </a:prstGeom>
          <a:ln w="19050">
            <a:noFill/>
          </a:ln>
        </p:spPr>
        <p:txBody>
          <a:bodyPr vert="horz" wrap="square" lIns="144000" tIns="144000" rIns="144000" bIns="144000" rtlCol="0" anchor="t">
            <a:spAutoFit/>
          </a:bodyPr>
          <a:lstStyle/>
          <a:p>
            <a:pPr algn="l">
              <a:spcAft>
                <a:spcPts val="500"/>
              </a:spcAft>
            </a:pPr>
            <a:r>
              <a:rPr lang="en-US" sz="1400" b="1">
                <a:solidFill>
                  <a:schemeClr val="accent3"/>
                </a:solidFill>
                <a:latin typeface="Arial"/>
                <a:cs typeface="Arial"/>
              </a:rPr>
              <a:t>LIRAFRUGRATINIB</a:t>
            </a:r>
          </a:p>
          <a:p>
            <a:r>
              <a:rPr lang="en-US" sz="1400" b="1" kern="1200">
                <a:solidFill>
                  <a:schemeClr val="tx2"/>
                </a:solidFill>
                <a:latin typeface="Arial"/>
                <a:cs typeface="Arial"/>
              </a:rPr>
              <a:t>CCA </a:t>
            </a:r>
          </a:p>
          <a:p>
            <a:pPr marL="285750" indent="-285750">
              <a:buFont typeface="Arial" panose="020B0604020202020204" pitchFamily="34" charset="0"/>
              <a:buChar char="•"/>
            </a:pPr>
            <a:r>
              <a:rPr lang="en-US" sz="1400" kern="1200">
                <a:solidFill>
                  <a:schemeClr val="tx2"/>
                </a:solidFill>
                <a:latin typeface="Arial"/>
                <a:cs typeface="Arial"/>
              </a:rPr>
              <a:t>Pre-NDA Meeting 1H 2025</a:t>
            </a:r>
          </a:p>
          <a:p>
            <a:pPr marL="285750" indent="-285750">
              <a:buFont typeface="Arial" panose="020B0604020202020204" pitchFamily="34" charset="0"/>
              <a:buChar char="•"/>
            </a:pPr>
            <a:r>
              <a:rPr lang="en-US" sz="1400">
                <a:solidFill>
                  <a:schemeClr val="tx2"/>
                </a:solidFill>
                <a:latin typeface="Arial"/>
                <a:cs typeface="Arial"/>
              </a:rPr>
              <a:t>NDA filing </a:t>
            </a:r>
            <a:r>
              <a:rPr lang="en-US" sz="1400" kern="1200">
                <a:solidFill>
                  <a:schemeClr val="tx2"/>
                </a:solidFill>
                <a:latin typeface="Arial"/>
                <a:cs typeface="Arial"/>
              </a:rPr>
              <a:t>2H</a:t>
            </a:r>
            <a:r>
              <a:rPr lang="en-US" sz="1400">
                <a:solidFill>
                  <a:schemeClr val="tx2"/>
                </a:solidFill>
                <a:latin typeface="Arial"/>
                <a:cs typeface="Arial"/>
              </a:rPr>
              <a:t> 2025</a:t>
            </a:r>
          </a:p>
          <a:p>
            <a:pPr marL="285750" indent="-285750">
              <a:buFont typeface="Arial" panose="020B0604020202020204" pitchFamily="34" charset="0"/>
              <a:buChar char="•"/>
            </a:pPr>
            <a:r>
              <a:rPr lang="en-US" sz="1400" kern="1200">
                <a:solidFill>
                  <a:schemeClr val="tx2"/>
                </a:solidFill>
                <a:latin typeface="Arial"/>
                <a:cs typeface="Arial"/>
              </a:rPr>
              <a:t>Confirmatory Phase 3</a:t>
            </a:r>
            <a:br>
              <a:rPr lang="en-US" sz="1400" kern="1200">
                <a:latin typeface="Arial" panose="020B0604020202020204" pitchFamily="34" charset="0"/>
                <a:cs typeface="Arial" panose="020B0604020202020204" pitchFamily="34" charset="0"/>
              </a:rPr>
            </a:br>
            <a:r>
              <a:rPr lang="en-US" sz="1400" kern="1200">
                <a:solidFill>
                  <a:schemeClr val="tx2"/>
                </a:solidFill>
                <a:latin typeface="Arial"/>
                <a:cs typeface="Arial"/>
              </a:rPr>
              <a:t>patient enrollment 2H 2025</a:t>
            </a:r>
          </a:p>
          <a:p>
            <a:pPr>
              <a:spcBef>
                <a:spcPts val="400"/>
              </a:spcBef>
            </a:pPr>
            <a:r>
              <a:rPr lang="en-US" sz="1400" b="1" kern="1200">
                <a:solidFill>
                  <a:schemeClr val="tx2"/>
                </a:solidFill>
                <a:latin typeface="Arial"/>
                <a:cs typeface="Arial"/>
              </a:rPr>
              <a:t>Tumor Agnostic: </a:t>
            </a:r>
          </a:p>
          <a:p>
            <a:pPr marL="285750" indent="-285750">
              <a:buFont typeface="Arial" panose="020B0604020202020204" pitchFamily="34" charset="0"/>
              <a:buChar char="•"/>
            </a:pPr>
            <a:r>
              <a:rPr lang="en-US" sz="1400" kern="1200">
                <a:solidFill>
                  <a:schemeClr val="tx2"/>
                </a:solidFill>
                <a:latin typeface="Arial"/>
                <a:cs typeface="Arial"/>
              </a:rPr>
              <a:t>Additional </a:t>
            </a:r>
            <a:r>
              <a:rPr lang="en-US" sz="1400">
                <a:solidFill>
                  <a:schemeClr val="tx2"/>
                </a:solidFill>
                <a:latin typeface="Arial"/>
                <a:cs typeface="Arial"/>
              </a:rPr>
              <a:t>patient</a:t>
            </a:r>
            <a:r>
              <a:rPr lang="en-US" sz="1400" kern="1200">
                <a:solidFill>
                  <a:schemeClr val="tx2"/>
                </a:solidFill>
                <a:latin typeface="Arial"/>
                <a:cs typeface="Arial"/>
              </a:rPr>
              <a:t> </a:t>
            </a:r>
            <a:r>
              <a:rPr lang="en-US" sz="1400">
                <a:solidFill>
                  <a:schemeClr val="tx2"/>
                </a:solidFill>
                <a:latin typeface="Arial"/>
                <a:cs typeface="Arial"/>
              </a:rPr>
              <a:t>enrollment</a:t>
            </a:r>
            <a:r>
              <a:rPr lang="en-US" sz="1400" kern="1200">
                <a:solidFill>
                  <a:schemeClr val="tx2"/>
                </a:solidFill>
                <a:latin typeface="Arial"/>
                <a:cs typeface="Arial"/>
              </a:rPr>
              <a:t> </a:t>
            </a:r>
            <a:br>
              <a:rPr lang="en-US" sz="1400">
                <a:solidFill>
                  <a:schemeClr val="tx2"/>
                </a:solidFill>
                <a:latin typeface="Arial"/>
                <a:cs typeface="Arial"/>
              </a:rPr>
            </a:br>
            <a:r>
              <a:rPr lang="en-US" sz="1400" kern="1200">
                <a:solidFill>
                  <a:schemeClr val="tx2"/>
                </a:solidFill>
                <a:latin typeface="Arial"/>
                <a:cs typeface="Arial"/>
              </a:rPr>
              <a:t>2H 2025</a:t>
            </a:r>
            <a:endParaRPr lang="en-US" sz="1400">
              <a:solidFill>
                <a:schemeClr val="tx2"/>
              </a:solidFill>
              <a:latin typeface="Arial"/>
              <a:cs typeface="Arial"/>
            </a:endParaRPr>
          </a:p>
        </p:txBody>
      </p:sp>
      <p:sp>
        <p:nvSpPr>
          <p:cNvPr id="49" name="Pentagon 48">
            <a:extLst>
              <a:ext uri="{FF2B5EF4-FFF2-40B4-BE49-F238E27FC236}">
                <a16:creationId xmlns:a16="http://schemas.microsoft.com/office/drawing/2014/main" id="{337042E9-68A6-9D1C-D5E0-283BC4617C7B}"/>
              </a:ext>
            </a:extLst>
          </p:cNvPr>
          <p:cNvSpPr/>
          <p:nvPr/>
        </p:nvSpPr>
        <p:spPr>
          <a:xfrm>
            <a:off x="2923309" y="3219753"/>
            <a:ext cx="3431191" cy="676857"/>
          </a:xfrm>
          <a:prstGeom prst="homePlate">
            <a:avLst>
              <a:gd name="adj" fmla="val 39446"/>
            </a:avLst>
          </a:prstGeom>
          <a:solidFill>
            <a:schemeClr val="accent5"/>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entagon 46">
            <a:extLst>
              <a:ext uri="{FF2B5EF4-FFF2-40B4-BE49-F238E27FC236}">
                <a16:creationId xmlns:a16="http://schemas.microsoft.com/office/drawing/2014/main" id="{097B5EE1-C5C5-A5D9-9277-6FD485452C4B}"/>
              </a:ext>
            </a:extLst>
          </p:cNvPr>
          <p:cNvSpPr/>
          <p:nvPr/>
        </p:nvSpPr>
        <p:spPr>
          <a:xfrm>
            <a:off x="0" y="3219753"/>
            <a:ext cx="3431191" cy="676857"/>
          </a:xfrm>
          <a:prstGeom prst="homePlate">
            <a:avLst>
              <a:gd name="adj" fmla="val 37335"/>
            </a:avLst>
          </a:prstGeom>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CCCB06-3F63-7C91-C42A-1EC718209C7C}"/>
              </a:ext>
            </a:extLst>
          </p:cNvPr>
          <p:cNvSpPr txBox="1"/>
          <p:nvPr/>
        </p:nvSpPr>
        <p:spPr>
          <a:xfrm>
            <a:off x="397520" y="3195855"/>
            <a:ext cx="2463865" cy="721700"/>
          </a:xfrm>
          <a:prstGeom prst="rect">
            <a:avLst/>
          </a:prstGeom>
          <a:ln w="19050">
            <a:noFill/>
          </a:ln>
        </p:spPr>
        <p:txBody>
          <a:bodyPr vert="horz" wrap="square" lIns="144000" tIns="144000" rIns="144000" bIns="144000" rtlCol="0">
            <a:spAutoFit/>
          </a:bodyPr>
          <a:lstStyle/>
          <a:p>
            <a:pPr algn="l">
              <a:spcAft>
                <a:spcPts val="500"/>
              </a:spcAft>
            </a:pPr>
            <a:r>
              <a:rPr lang="en-US" sz="2800">
                <a:solidFill>
                  <a:schemeClr val="bg1"/>
                </a:solidFill>
                <a:latin typeface="Arial" panose="020B0604020202020204" pitchFamily="34" charset="0"/>
                <a:cs typeface="Arial" panose="020B0604020202020204" pitchFamily="34" charset="0"/>
              </a:rPr>
              <a:t>2024</a:t>
            </a:r>
          </a:p>
        </p:txBody>
      </p:sp>
      <p:sp>
        <p:nvSpPr>
          <p:cNvPr id="22" name="TextBox 21">
            <a:extLst>
              <a:ext uri="{FF2B5EF4-FFF2-40B4-BE49-F238E27FC236}">
                <a16:creationId xmlns:a16="http://schemas.microsoft.com/office/drawing/2014/main" id="{3DBF43A3-3EC9-73A7-1C09-F7D08319AC63}"/>
              </a:ext>
            </a:extLst>
          </p:cNvPr>
          <p:cNvSpPr txBox="1"/>
          <p:nvPr/>
        </p:nvSpPr>
        <p:spPr>
          <a:xfrm>
            <a:off x="3475424" y="3210143"/>
            <a:ext cx="3160786" cy="721700"/>
          </a:xfrm>
          <a:prstGeom prst="rect">
            <a:avLst/>
          </a:prstGeom>
          <a:ln w="19050">
            <a:noFill/>
          </a:ln>
        </p:spPr>
        <p:txBody>
          <a:bodyPr vert="horz" wrap="square" lIns="144000" tIns="144000" rIns="144000" bIns="144000" rtlCol="0">
            <a:spAutoFit/>
          </a:bodyPr>
          <a:lstStyle/>
          <a:p>
            <a:pPr algn="l">
              <a:spcAft>
                <a:spcPts val="500"/>
              </a:spcAft>
            </a:pPr>
            <a:r>
              <a:rPr lang="en-US" sz="2800">
                <a:solidFill>
                  <a:schemeClr val="bg1"/>
                </a:solidFill>
                <a:latin typeface="Arial" panose="020B0604020202020204" pitchFamily="34" charset="0"/>
                <a:cs typeface="Arial" panose="020B0604020202020204" pitchFamily="34" charset="0"/>
              </a:rPr>
              <a:t>2025</a:t>
            </a:r>
          </a:p>
        </p:txBody>
      </p:sp>
      <p:sp>
        <p:nvSpPr>
          <p:cNvPr id="23" name="TextBox 22">
            <a:extLst>
              <a:ext uri="{FF2B5EF4-FFF2-40B4-BE49-F238E27FC236}">
                <a16:creationId xmlns:a16="http://schemas.microsoft.com/office/drawing/2014/main" id="{DEA9B15F-0AAB-01B3-30F3-3B49FDE1374C}"/>
              </a:ext>
            </a:extLst>
          </p:cNvPr>
          <p:cNvSpPr txBox="1"/>
          <p:nvPr/>
        </p:nvSpPr>
        <p:spPr>
          <a:xfrm>
            <a:off x="6639642" y="3216153"/>
            <a:ext cx="2730189" cy="721700"/>
          </a:xfrm>
          <a:prstGeom prst="rect">
            <a:avLst/>
          </a:prstGeom>
          <a:ln w="19050">
            <a:noFill/>
          </a:ln>
        </p:spPr>
        <p:txBody>
          <a:bodyPr vert="horz" wrap="square" lIns="144000" tIns="144000" rIns="144000" bIns="144000" rtlCol="0">
            <a:spAutoFit/>
          </a:bodyPr>
          <a:lstStyle/>
          <a:p>
            <a:pPr algn="l">
              <a:spcAft>
                <a:spcPts val="500"/>
              </a:spcAft>
            </a:pPr>
            <a:r>
              <a:rPr lang="en-US" sz="2800">
                <a:solidFill>
                  <a:schemeClr val="bg1"/>
                </a:solidFill>
                <a:latin typeface="Arial" panose="020B0604020202020204" pitchFamily="34" charset="0"/>
                <a:cs typeface="Arial" panose="020B0604020202020204" pitchFamily="34" charset="0"/>
              </a:rPr>
              <a:t>2026</a:t>
            </a:r>
          </a:p>
        </p:txBody>
      </p:sp>
      <p:sp>
        <p:nvSpPr>
          <p:cNvPr id="46" name="TextBox 45">
            <a:extLst>
              <a:ext uri="{FF2B5EF4-FFF2-40B4-BE49-F238E27FC236}">
                <a16:creationId xmlns:a16="http://schemas.microsoft.com/office/drawing/2014/main" id="{192D009F-E88E-2805-3DAB-F2A6FF82EBC2}"/>
              </a:ext>
            </a:extLst>
          </p:cNvPr>
          <p:cNvSpPr txBox="1"/>
          <p:nvPr/>
        </p:nvSpPr>
        <p:spPr>
          <a:xfrm>
            <a:off x="9551443" y="3216153"/>
            <a:ext cx="2730189" cy="721700"/>
          </a:xfrm>
          <a:prstGeom prst="rect">
            <a:avLst/>
          </a:prstGeom>
          <a:ln w="19050">
            <a:noFill/>
          </a:ln>
        </p:spPr>
        <p:txBody>
          <a:bodyPr vert="horz" wrap="square" lIns="144000" tIns="144000" rIns="144000" bIns="144000" rtlCol="0">
            <a:spAutoFit/>
          </a:bodyPr>
          <a:lstStyle/>
          <a:p>
            <a:pPr algn="l">
              <a:spcAft>
                <a:spcPts val="500"/>
              </a:spcAft>
            </a:pPr>
            <a:r>
              <a:rPr lang="en-US" sz="2800">
                <a:solidFill>
                  <a:schemeClr val="bg1"/>
                </a:solidFill>
                <a:latin typeface="Arial" panose="020B0604020202020204" pitchFamily="34" charset="0"/>
                <a:cs typeface="Arial" panose="020B0604020202020204" pitchFamily="34" charset="0"/>
              </a:rPr>
              <a:t>2027</a:t>
            </a:r>
          </a:p>
        </p:txBody>
      </p:sp>
      <p:cxnSp>
        <p:nvCxnSpPr>
          <p:cNvPr id="54" name="Straight Connector 53">
            <a:extLst>
              <a:ext uri="{FF2B5EF4-FFF2-40B4-BE49-F238E27FC236}">
                <a16:creationId xmlns:a16="http://schemas.microsoft.com/office/drawing/2014/main" id="{373D2156-DF72-CDE5-98DA-9556C1351639}"/>
              </a:ext>
            </a:extLst>
          </p:cNvPr>
          <p:cNvCxnSpPr>
            <a:cxnSpLocks/>
          </p:cNvCxnSpPr>
          <p:nvPr/>
        </p:nvCxnSpPr>
        <p:spPr>
          <a:xfrm>
            <a:off x="486447" y="1376604"/>
            <a:ext cx="0" cy="184314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3E42593-A8E4-75BD-C323-B1DC0DCD431D}"/>
              </a:ext>
            </a:extLst>
          </p:cNvPr>
          <p:cNvCxnSpPr>
            <a:cxnSpLocks/>
          </p:cNvCxnSpPr>
          <p:nvPr/>
        </p:nvCxnSpPr>
        <p:spPr>
          <a:xfrm>
            <a:off x="3026849" y="1376604"/>
            <a:ext cx="0" cy="184314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10079EC-7F7B-8057-D59B-099EB17EB3AC}"/>
              </a:ext>
            </a:extLst>
          </p:cNvPr>
          <p:cNvCxnSpPr>
            <a:cxnSpLocks/>
          </p:cNvCxnSpPr>
          <p:nvPr/>
        </p:nvCxnSpPr>
        <p:spPr>
          <a:xfrm>
            <a:off x="6563971" y="1376604"/>
            <a:ext cx="0" cy="184314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91DA51C-B9F2-2CC9-1C93-253E53C34419}"/>
              </a:ext>
            </a:extLst>
          </p:cNvPr>
          <p:cNvCxnSpPr>
            <a:cxnSpLocks/>
          </p:cNvCxnSpPr>
          <p:nvPr/>
        </p:nvCxnSpPr>
        <p:spPr>
          <a:xfrm flipV="1">
            <a:off x="3026849" y="3892699"/>
            <a:ext cx="0" cy="235093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5089D39-3663-9E6F-33DB-625500855314}"/>
              </a:ext>
            </a:extLst>
          </p:cNvPr>
          <p:cNvCxnSpPr>
            <a:cxnSpLocks/>
          </p:cNvCxnSpPr>
          <p:nvPr/>
        </p:nvCxnSpPr>
        <p:spPr>
          <a:xfrm flipV="1">
            <a:off x="6563970" y="3892699"/>
            <a:ext cx="0" cy="235093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461345F-F809-6540-2C78-3BEFFE41709D}"/>
              </a:ext>
            </a:extLst>
          </p:cNvPr>
          <p:cNvCxnSpPr>
            <a:cxnSpLocks/>
          </p:cNvCxnSpPr>
          <p:nvPr/>
        </p:nvCxnSpPr>
        <p:spPr>
          <a:xfrm flipV="1">
            <a:off x="9521483" y="3892699"/>
            <a:ext cx="0" cy="993626"/>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87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8A79E-87A9-A864-1E61-7E91C8C4982B}"/>
              </a:ext>
            </a:extLst>
          </p:cNvPr>
          <p:cNvSpPr>
            <a:spLocks noGrp="1"/>
          </p:cNvSpPr>
          <p:nvPr>
            <p:ph type="title"/>
          </p:nvPr>
        </p:nvSpPr>
        <p:spPr>
          <a:xfrm>
            <a:off x="421499" y="365760"/>
            <a:ext cx="11760731" cy="613532"/>
          </a:xfrm>
        </p:spPr>
        <p:txBody>
          <a:bodyPr/>
          <a:lstStyle/>
          <a:p>
            <a:r>
              <a:rPr kumimoji="0" lang="en-US" sz="2300" b="1" i="0" u="none" strike="noStrike" kern="1200" cap="none" spc="0" normalizeH="0" baseline="0" noProof="0" err="1">
                <a:ln>
                  <a:noFill/>
                </a:ln>
                <a:solidFill>
                  <a:schemeClr val="accent3"/>
                </a:solidFill>
                <a:effectLst/>
                <a:uLnTx/>
                <a:uFillTx/>
                <a:latin typeface="Verdana"/>
                <a:ea typeface="Verdana"/>
              </a:rPr>
              <a:t>Rivoceranib</a:t>
            </a:r>
            <a:r>
              <a:rPr kumimoji="0" lang="en-US" sz="2300" b="1" i="0" u="none" strike="noStrike" kern="1200" cap="none" spc="0" normalizeH="0" baseline="0" noProof="0">
                <a:ln>
                  <a:noFill/>
                </a:ln>
                <a:solidFill>
                  <a:schemeClr val="accent3"/>
                </a:solidFill>
                <a:effectLst/>
                <a:uLnTx/>
                <a:uFillTx/>
                <a:latin typeface="Verdana"/>
                <a:ea typeface="Verdana"/>
              </a:rPr>
              <a:t>, </a:t>
            </a:r>
            <a:r>
              <a:rPr kumimoji="0" lang="en-US" sz="2300" b="1" i="0" u="none" strike="noStrike" kern="1200" cap="none" spc="0" normalizeH="0" baseline="0" noProof="0" err="1">
                <a:ln>
                  <a:noFill/>
                </a:ln>
                <a:solidFill>
                  <a:schemeClr val="accent3"/>
                </a:solidFill>
                <a:effectLst/>
                <a:uLnTx/>
                <a:uFillTx/>
                <a:latin typeface="Verdana"/>
                <a:ea typeface="Verdana"/>
              </a:rPr>
              <a:t>Camrelizumab</a:t>
            </a:r>
            <a:r>
              <a:rPr kumimoji="0" lang="en-US" sz="2300" b="1" i="0" u="none" strike="noStrike" kern="1200" cap="none" spc="0" normalizeH="0" baseline="0" noProof="0">
                <a:ln>
                  <a:noFill/>
                </a:ln>
                <a:solidFill>
                  <a:schemeClr val="accent3"/>
                </a:solidFill>
                <a:effectLst/>
                <a:uLnTx/>
                <a:uFillTx/>
                <a:latin typeface="Verdana"/>
                <a:ea typeface="Verdana"/>
              </a:rPr>
              <a:t> &amp; </a:t>
            </a:r>
            <a:r>
              <a:rPr kumimoji="0" lang="en-US" sz="2300" b="1" i="0" u="none" strike="noStrike" kern="1200" cap="none" spc="0" normalizeH="0" baseline="0" noProof="0" err="1">
                <a:ln>
                  <a:noFill/>
                </a:ln>
                <a:solidFill>
                  <a:schemeClr val="accent3"/>
                </a:solidFill>
                <a:effectLst/>
                <a:uLnTx/>
                <a:uFillTx/>
                <a:latin typeface="Verdana"/>
                <a:ea typeface="Verdana"/>
              </a:rPr>
              <a:t>Lirafugratinib</a:t>
            </a:r>
            <a:r>
              <a:rPr kumimoji="0" lang="en-US" sz="2300" b="1" i="0" u="none" strike="noStrike" kern="1200" cap="none" spc="0" normalizeH="0" baseline="0" noProof="0">
                <a:ln>
                  <a:noFill/>
                </a:ln>
                <a:solidFill>
                  <a:schemeClr val="accent3"/>
                </a:solidFill>
                <a:effectLst/>
                <a:uLnTx/>
                <a:uFillTx/>
                <a:latin typeface="Verdana"/>
                <a:ea typeface="Verdana"/>
              </a:rPr>
              <a:t> Have Been Studied in </a:t>
            </a:r>
            <a:r>
              <a:rPr lang="en-US" sz="2300">
                <a:solidFill>
                  <a:schemeClr val="accent3"/>
                </a:solidFill>
                <a:latin typeface="Verdana"/>
                <a:ea typeface="Verdana"/>
              </a:rPr>
              <a:t>More Than 6</a:t>
            </a:r>
            <a:r>
              <a:rPr kumimoji="0" lang="en-US" sz="2300" b="1" i="0" u="none" strike="noStrike" kern="1200" cap="none" spc="0" normalizeH="0" baseline="0" noProof="0">
                <a:ln>
                  <a:noFill/>
                </a:ln>
                <a:solidFill>
                  <a:schemeClr val="accent3"/>
                </a:solidFill>
                <a:effectLst/>
                <a:uLnTx/>
                <a:uFillTx/>
                <a:latin typeface="Verdana"/>
                <a:ea typeface="Verdana"/>
              </a:rPr>
              <a:t>,</a:t>
            </a:r>
            <a:r>
              <a:rPr lang="en-US" sz="2300">
                <a:solidFill>
                  <a:schemeClr val="accent3"/>
                </a:solidFill>
                <a:latin typeface="Verdana"/>
                <a:ea typeface="Verdana"/>
              </a:rPr>
              <a:t>000</a:t>
            </a:r>
            <a:r>
              <a:rPr kumimoji="0" lang="en-US" sz="2300" b="1" i="0" u="none" strike="noStrike" kern="1200" cap="none" spc="0" normalizeH="0" baseline="0" noProof="0">
                <a:ln>
                  <a:noFill/>
                </a:ln>
                <a:solidFill>
                  <a:schemeClr val="accent3"/>
                </a:solidFill>
                <a:effectLst/>
                <a:uLnTx/>
                <a:uFillTx/>
                <a:latin typeface="Verdana"/>
                <a:ea typeface="Verdana"/>
              </a:rPr>
              <a:t> Patients Worldwide for Multiple Oncology Indications</a:t>
            </a:r>
            <a:r>
              <a:rPr kumimoji="0" lang="en-US" sz="2300" b="1" i="0" u="none" strike="noStrike" kern="1200" cap="none" spc="0" normalizeH="0" baseline="30000" noProof="0">
                <a:ln>
                  <a:noFill/>
                </a:ln>
                <a:solidFill>
                  <a:schemeClr val="accent3"/>
                </a:solidFill>
                <a:effectLst/>
                <a:uLnTx/>
                <a:uFillTx/>
                <a:latin typeface="Verdana"/>
                <a:ea typeface="Verdana"/>
              </a:rPr>
              <a:t>1,2</a:t>
            </a:r>
            <a:br>
              <a:rPr lang="en-US" sz="2400" b="1" i="0" u="none" strike="noStrike" kern="1200" cap="none" spc="0" normalizeH="0" baseline="0" noProof="0">
                <a:ln>
                  <a:noFill/>
                </a:ln>
                <a:effectLst/>
                <a:uLnTx/>
                <a:uFillTx/>
                <a:latin typeface="Verdana" panose="020B0604030504040204" pitchFamily="34" charset="0"/>
                <a:ea typeface="Verdana" panose="020B0604030504040204" pitchFamily="34" charset="0"/>
              </a:rPr>
            </a:br>
            <a:endParaRPr lang="en-US" sz="2400">
              <a:solidFill>
                <a:schemeClr val="accent3"/>
              </a:solidFill>
            </a:endParaRPr>
          </a:p>
        </p:txBody>
      </p:sp>
      <p:sp>
        <p:nvSpPr>
          <p:cNvPr id="4" name="Title 1">
            <a:extLst>
              <a:ext uri="{FF2B5EF4-FFF2-40B4-BE49-F238E27FC236}">
                <a16:creationId xmlns:a16="http://schemas.microsoft.com/office/drawing/2014/main" id="{C69F8104-BDB7-4ADE-8D90-D0F73DD52451}"/>
              </a:ext>
            </a:extLst>
          </p:cNvPr>
          <p:cNvSpPr txBox="1">
            <a:spLocks/>
          </p:cNvSpPr>
          <p:nvPr/>
        </p:nvSpPr>
        <p:spPr>
          <a:xfrm>
            <a:off x="441985" y="5980215"/>
            <a:ext cx="7924773" cy="734378"/>
          </a:xfrm>
          <a:prstGeom prst="rect">
            <a:avLst/>
          </a:prstGeom>
        </p:spPr>
        <p:txBody>
          <a:bodyPr/>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50" b="1"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References: 1. </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 Therapeutics. Press release. Accessed September 13, 2023. https://</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elevartherapeutics.com</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/2023/08/03/elevar-therapeutics-to-host-august-10-virtual-kol-event-on-phase-3-study-of-rivoceranib-in-combination-with-camrelizumab-in-unresectable-hepatocellular-carcinoma-uhcc/ </a:t>
            </a:r>
            <a:r>
              <a:rPr kumimoji="0" lang="en-US" sz="650" b="1"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2.</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 </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 Therapeutics. Press release. Accessed September 14, 2023. https://</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elevartherapeutics.com</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/2023/07/17/</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-therapeutics-announces-</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fda</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-acceptance-</a:t>
            </a:r>
            <a:b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b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for-filing-of-new-drug-application-for-rivoceranib-in-combination-with-camrelizumab-as-a-first-line-treatment-for-unresectable-hepatocellular-carcinoma/</a:t>
            </a:r>
          </a:p>
        </p:txBody>
      </p:sp>
      <p:sp>
        <p:nvSpPr>
          <p:cNvPr id="5" name="Title 1">
            <a:extLst>
              <a:ext uri="{FF2B5EF4-FFF2-40B4-BE49-F238E27FC236}">
                <a16:creationId xmlns:a16="http://schemas.microsoft.com/office/drawing/2014/main" id="{C4E89D32-3196-AC7E-9BEB-0574F2A3289E}"/>
              </a:ext>
            </a:extLst>
          </p:cNvPr>
          <p:cNvSpPr txBox="1">
            <a:spLocks/>
          </p:cNvSpPr>
          <p:nvPr/>
        </p:nvSpPr>
        <p:spPr>
          <a:xfrm>
            <a:off x="449073" y="5416641"/>
            <a:ext cx="9160148" cy="483720"/>
          </a:xfrm>
          <a:prstGeom prst="rect">
            <a:avLst/>
          </a:prstGeom>
        </p:spPr>
        <p:txBody>
          <a:bodyPr lIns="91440" tIns="45720" rIns="91440" bIns="45720" anchor="t"/>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rPr>
              <a:t>*</a:t>
            </a:r>
            <a:r>
              <a:rPr lang="en-US" sz="800">
                <a:hlinkClick r:id="rId4"/>
              </a:rPr>
              <a:t> Elevar Therapeutics and Jiangsu Hengrui Pharma Announce Global Commercialization Licensing Agreement for PD-1 Inhibitor Camrelizumab in Combination with Rivoceranib for uHCC - Elevar Therapeutics</a:t>
            </a:r>
            <a:endPar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rPr>
              <a:t>* Orphan Drug Designation (ODD).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rPr>
              <a:t>All product and company names are trademarks™ or registered</a:t>
            </a:r>
            <a:r>
              <a:rPr kumimoji="0" lang="en-US" sz="600" b="0" i="0" u="none" strike="noStrike" kern="1200" cap="none" spc="0" normalizeH="0" baseline="30000" noProof="0">
                <a:ln>
                  <a:noFill/>
                </a:ln>
                <a:solidFill>
                  <a:schemeClr val="tx2">
                    <a:lumMod val="60000"/>
                    <a:lumOff val="40000"/>
                  </a:schemeClr>
                </a:solidFill>
                <a:effectLst/>
                <a:uLnTx/>
                <a:uFillTx/>
                <a:latin typeface="Verdana"/>
                <a:ea typeface="Verdana"/>
              </a:rPr>
              <a:t>®</a:t>
            </a: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rPr>
              <a:t> trademarks of their respective holders.  Use of them does not imply any affiliation with or endorsement by them.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a:ln>
                  <a:noFill/>
                </a:ln>
                <a:solidFill>
                  <a:schemeClr val="tx2">
                    <a:lumMod val="60000"/>
                    <a:lumOff val="40000"/>
                  </a:schemeClr>
                </a:solidFill>
                <a:effectLst/>
                <a:uLnTx/>
                <a:uFillTx/>
                <a:latin typeface="Verdana"/>
                <a:ea typeface="Verdana"/>
              </a:rPr>
              <a:t>uHCC=unresectable hepatocellular carcinoma; ACC=adenoid cystic carcinoma; GC=gastric cancer; CRC=colorectal cancer</a:t>
            </a:r>
          </a:p>
        </p:txBody>
      </p:sp>
      <p:graphicFrame>
        <p:nvGraphicFramePr>
          <p:cNvPr id="12" name="Table 7">
            <a:extLst>
              <a:ext uri="{FF2B5EF4-FFF2-40B4-BE49-F238E27FC236}">
                <a16:creationId xmlns:a16="http://schemas.microsoft.com/office/drawing/2014/main" id="{8AC1C756-FE20-C8BF-3B0B-55C96C3B11E7}"/>
              </a:ext>
            </a:extLst>
          </p:cNvPr>
          <p:cNvGraphicFramePr>
            <a:graphicFrameLocks noGrp="1"/>
          </p:cNvGraphicFramePr>
          <p:nvPr>
            <p:custDataLst>
              <p:tags r:id="rId1"/>
            </p:custDataLst>
            <p:extLst>
              <p:ext uri="{D42A27DB-BD31-4B8C-83A1-F6EECF244321}">
                <p14:modId xmlns:p14="http://schemas.microsoft.com/office/powerpoint/2010/main" val="2820134771"/>
              </p:ext>
            </p:extLst>
          </p:nvPr>
        </p:nvGraphicFramePr>
        <p:xfrm>
          <a:off x="499653" y="1635179"/>
          <a:ext cx="11098430" cy="3437564"/>
        </p:xfrm>
        <a:graphic>
          <a:graphicData uri="http://schemas.openxmlformats.org/drawingml/2006/table">
            <a:tbl>
              <a:tblPr firstRow="1" bandRow="1">
                <a:tableStyleId>{5C22544A-7EE6-4342-B048-85BDC9FD1C3A}</a:tableStyleId>
              </a:tblPr>
              <a:tblGrid>
                <a:gridCol w="1408705">
                  <a:extLst>
                    <a:ext uri="{9D8B030D-6E8A-4147-A177-3AD203B41FA5}">
                      <a16:colId xmlns:a16="http://schemas.microsoft.com/office/drawing/2014/main" val="2550011446"/>
                    </a:ext>
                  </a:extLst>
                </a:gridCol>
                <a:gridCol w="1548063">
                  <a:extLst>
                    <a:ext uri="{9D8B030D-6E8A-4147-A177-3AD203B41FA5}">
                      <a16:colId xmlns:a16="http://schemas.microsoft.com/office/drawing/2014/main" val="1149157708"/>
                    </a:ext>
                  </a:extLst>
                </a:gridCol>
                <a:gridCol w="2885894">
                  <a:extLst>
                    <a:ext uri="{9D8B030D-6E8A-4147-A177-3AD203B41FA5}">
                      <a16:colId xmlns:a16="http://schemas.microsoft.com/office/drawing/2014/main" val="2998759388"/>
                    </a:ext>
                  </a:extLst>
                </a:gridCol>
                <a:gridCol w="1137157">
                  <a:extLst>
                    <a:ext uri="{9D8B030D-6E8A-4147-A177-3AD203B41FA5}">
                      <a16:colId xmlns:a16="http://schemas.microsoft.com/office/drawing/2014/main" val="1380139215"/>
                    </a:ext>
                  </a:extLst>
                </a:gridCol>
                <a:gridCol w="898259">
                  <a:extLst>
                    <a:ext uri="{9D8B030D-6E8A-4147-A177-3AD203B41FA5}">
                      <a16:colId xmlns:a16="http://schemas.microsoft.com/office/drawing/2014/main" val="2714479500"/>
                    </a:ext>
                  </a:extLst>
                </a:gridCol>
                <a:gridCol w="936483">
                  <a:extLst>
                    <a:ext uri="{9D8B030D-6E8A-4147-A177-3AD203B41FA5}">
                      <a16:colId xmlns:a16="http://schemas.microsoft.com/office/drawing/2014/main" val="1219067140"/>
                    </a:ext>
                  </a:extLst>
                </a:gridCol>
                <a:gridCol w="967803">
                  <a:extLst>
                    <a:ext uri="{9D8B030D-6E8A-4147-A177-3AD203B41FA5}">
                      <a16:colId xmlns:a16="http://schemas.microsoft.com/office/drawing/2014/main" val="2683751825"/>
                    </a:ext>
                  </a:extLst>
                </a:gridCol>
                <a:gridCol w="1316066">
                  <a:extLst>
                    <a:ext uri="{9D8B030D-6E8A-4147-A177-3AD203B41FA5}">
                      <a16:colId xmlns:a16="http://schemas.microsoft.com/office/drawing/2014/main" val="510470894"/>
                    </a:ext>
                  </a:extLst>
                </a:gridCol>
              </a:tblGrid>
              <a:tr h="390872">
                <a:tc>
                  <a:txBody>
                    <a:bodyPr/>
                    <a:lstStyle/>
                    <a:p>
                      <a:pPr algn="ctr"/>
                      <a:r>
                        <a:rPr lang="en-US" sz="1000">
                          <a:solidFill>
                            <a:schemeClr val="tx2"/>
                          </a:solidFill>
                          <a:latin typeface="Verdana"/>
                          <a:ea typeface="Verdana"/>
                          <a:cs typeface="Verdana" panose="020B0604030504040204" pitchFamily="34" charset="0"/>
                        </a:rPr>
                        <a:t>Molecule</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chemeClr val="tx2"/>
                          </a:solidFill>
                          <a:effectLst/>
                          <a:latin typeface="Verdana"/>
                          <a:ea typeface="Verdana"/>
                          <a:cs typeface="Verdana" panose="020B0604030504040204" pitchFamily="34" charset="0"/>
                        </a:rPr>
                        <a:t>Therapeutic Area</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rgbClr val="EDEDED"/>
                    </a:solidFill>
                  </a:tcPr>
                </a:tc>
                <a:tc>
                  <a:txBody>
                    <a:bodyPr/>
                    <a:lstStyle/>
                    <a:p>
                      <a:pPr algn="ctr"/>
                      <a:r>
                        <a:rPr lang="en-US" sz="1000">
                          <a:solidFill>
                            <a:schemeClr val="tx2"/>
                          </a:solidFill>
                          <a:latin typeface="Verdana"/>
                          <a:ea typeface="Verdana"/>
                          <a:cs typeface="Verdana" panose="020B0604030504040204" pitchFamily="34" charset="0"/>
                        </a:rPr>
                        <a:t>Indication</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chemeClr val="lt1"/>
                          </a:solidFill>
                          <a:effectLst/>
                          <a:latin typeface="Verdana"/>
                          <a:ea typeface="Verdana"/>
                          <a:cs typeface="Verdana" panose="020B0604030504040204" pitchFamily="34" charset="0"/>
                        </a:rPr>
                        <a:t>Phase 1b</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3"/>
                    </a:solidFill>
                  </a:tcPr>
                </a:tc>
                <a:tc>
                  <a:txBody>
                    <a:bodyPr/>
                    <a:lstStyle/>
                    <a:p>
                      <a:pPr algn="ctr"/>
                      <a:r>
                        <a:rPr lang="en-US" sz="1000" b="1" kern="1200">
                          <a:solidFill>
                            <a:schemeClr val="lt1"/>
                          </a:solidFill>
                          <a:effectLst/>
                          <a:latin typeface="Verdana"/>
                          <a:ea typeface="Verdana"/>
                          <a:cs typeface="Verdana" panose="020B0604030504040204" pitchFamily="34" charset="0"/>
                        </a:rPr>
                        <a:t>Phase 2</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tc>
                  <a:txBody>
                    <a:bodyPr/>
                    <a:lstStyle/>
                    <a:p>
                      <a:pPr algn="ctr"/>
                      <a:r>
                        <a:rPr lang="en-US" sz="1000" b="1" kern="1200">
                          <a:solidFill>
                            <a:schemeClr val="lt1"/>
                          </a:solidFill>
                          <a:effectLst/>
                          <a:latin typeface="Verdana"/>
                          <a:ea typeface="Verdana"/>
                          <a:cs typeface="Verdana" panose="020B0604030504040204" pitchFamily="34" charset="0"/>
                        </a:rPr>
                        <a:t>Phase 3</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chemeClr val="lt1"/>
                          </a:solidFill>
                          <a:effectLst/>
                          <a:latin typeface="Verdana"/>
                          <a:ea typeface="Verdana"/>
                          <a:cs typeface="Verdana" panose="020B0604030504040204" pitchFamily="34" charset="0"/>
                        </a:rPr>
                        <a:t>NDA Filed </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chemeClr val="lt1"/>
                          </a:solidFill>
                          <a:effectLst/>
                          <a:latin typeface="Verdana"/>
                          <a:ea typeface="Verdana"/>
                          <a:cs typeface="Verdana" panose="020B0604030504040204" pitchFamily="34" charset="0"/>
                        </a:rPr>
                        <a:t>Approved</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93532120"/>
                  </a:ext>
                </a:extLst>
              </a:tr>
              <a:tr h="749977">
                <a:tc>
                  <a:txBody>
                    <a:bodyPr/>
                    <a:lstStyle/>
                    <a:p>
                      <a:pPr marL="0" indent="60325">
                        <a:tabLst/>
                      </a:pPr>
                      <a:r>
                        <a:rPr lang="en-US" sz="1100">
                          <a:solidFill>
                            <a:schemeClr val="tx2"/>
                          </a:solidFill>
                          <a:effectLst/>
                          <a:latin typeface="Verdana"/>
                          <a:ea typeface="Verdana"/>
                          <a:cs typeface="Verdana" panose="020B0604030504040204" pitchFamily="34" charset="0"/>
                        </a:rPr>
                        <a:t>Rivoceranib +</a:t>
                      </a:r>
                      <a:br>
                        <a:rPr lang="en-US" sz="1100">
                          <a:solidFill>
                            <a:srgbClr val="6D6E71"/>
                          </a:solidFill>
                          <a:effectLst/>
                          <a:latin typeface="Verdana"/>
                          <a:ea typeface="Verdana"/>
                          <a:cs typeface="Verdana" panose="020B0604030504040204" pitchFamily="34" charset="0"/>
                        </a:rPr>
                      </a:br>
                      <a:r>
                        <a:rPr lang="en-US" sz="1100">
                          <a:solidFill>
                            <a:schemeClr val="tx2"/>
                          </a:solidFill>
                          <a:effectLst/>
                          <a:latin typeface="Verdana"/>
                          <a:ea typeface="Verdana"/>
                          <a:cs typeface="Verdana" panose="020B0604030504040204" pitchFamily="34" charset="0"/>
                        </a:rPr>
                        <a:t> Camrelizumab</a:t>
                      </a:r>
                      <a:endParaRPr lang="en-US" sz="1100" err="1">
                        <a:solidFill>
                          <a:schemeClr val="tx2"/>
                        </a:solidFill>
                        <a:effectLst/>
                        <a:latin typeface="Verdana"/>
                        <a:ea typeface="Verdana"/>
                        <a:cs typeface="Verdana" panose="020B0604030504040204" pitchFamily="34" charset="0"/>
                      </a:endParaRP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D6E71"/>
                          </a:solidFill>
                          <a:effectLst/>
                          <a:uLnTx/>
                          <a:uFillTx/>
                          <a:latin typeface="Verdana"/>
                          <a:ea typeface="Verdana"/>
                          <a:cs typeface="Verdana" panose="020B0604030504040204" pitchFamily="34" charset="0"/>
                        </a:rPr>
                        <a:t>Unresectable Hepatocellular Carcinoma (uHCC) 1L </a:t>
                      </a:r>
                      <a:br>
                        <a:rPr kumimoji="0" lang="en-US" sz="1100" b="0" i="0" u="none" strike="noStrike" kern="1200" cap="none" spc="0" normalizeH="0" baseline="0" noProof="0">
                          <a:ln>
                            <a:noFill/>
                          </a:ln>
                          <a:solidFill>
                            <a:srgbClr val="6D6E71"/>
                          </a:solidFill>
                          <a:effectLst/>
                          <a:uLnTx/>
                          <a:uFillTx/>
                          <a:latin typeface="Verdana"/>
                          <a:ea typeface="Verdana"/>
                          <a:cs typeface="Verdana" panose="020B0604030504040204" pitchFamily="34" charset="0"/>
                        </a:rPr>
                      </a:br>
                      <a:r>
                        <a:rPr kumimoji="0" lang="en-US" sz="1100" b="0" i="0" u="none" strike="noStrike" kern="1200" cap="none" spc="0" normalizeH="0" baseline="0" noProof="0">
                          <a:ln>
                            <a:noFill/>
                          </a:ln>
                          <a:solidFill>
                            <a:srgbClr val="6D6E71"/>
                          </a:solidFill>
                          <a:effectLst/>
                          <a:uLnTx/>
                          <a:uFillTx/>
                          <a:latin typeface="Verdana"/>
                          <a:ea typeface="Verdana"/>
                          <a:cs typeface="Verdana" panose="020B0604030504040204" pitchFamily="34" charset="0"/>
                        </a:rPr>
                        <a:t>(Hengrui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1"/>
                        <a:t>PDUFA Date March 20, 2025</a:t>
                      </a:r>
                    </a:p>
                  </a:txBody>
                  <a:tcPr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109491"/>
                  </a:ext>
                </a:extLst>
              </a:tr>
              <a:tr h="585874">
                <a:tc>
                  <a:txBody>
                    <a:bodyPr/>
                    <a:lstStyle/>
                    <a:p>
                      <a:pPr marL="0" indent="60325">
                        <a:tabLst/>
                      </a:pPr>
                      <a:r>
                        <a:rPr lang="en-US" sz="1100">
                          <a:solidFill>
                            <a:schemeClr val="tx2"/>
                          </a:solidFill>
                          <a:effectLst/>
                          <a:latin typeface="Verdana"/>
                          <a:ea typeface="Verdana"/>
                          <a:cs typeface="Verdana" panose="020B0604030504040204" pitchFamily="34" charset="0"/>
                        </a:rPr>
                        <a:t>Rivoceranib</a:t>
                      </a:r>
                      <a:endParaRPr lang="en-US" sz="1100" err="1">
                        <a:solidFill>
                          <a:schemeClr val="tx2"/>
                        </a:solidFill>
                        <a:effectLst/>
                        <a:latin typeface="Verdana"/>
                        <a:ea typeface="Verdana"/>
                        <a:cs typeface="Verdana" panose="020B0604030504040204" pitchFamily="34" charset="0"/>
                      </a:endParaRP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D6E71"/>
                          </a:solidFill>
                          <a:effectLst/>
                          <a:uLnTx/>
                          <a:uFillTx/>
                          <a:latin typeface="Verdana"/>
                          <a:ea typeface="Verdana"/>
                          <a:cs typeface="Verdana" panose="020B0604030504040204" pitchFamily="34" charset="0"/>
                        </a:rPr>
                        <a:t>Adenoid Cystic Carcinoma (ACC)* Recurrent or Metastatic</a:t>
                      </a: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752532"/>
                  </a:ext>
                </a:extLst>
              </a:tr>
              <a:tr h="516840">
                <a:tc>
                  <a:txBody>
                    <a:bodyPr/>
                    <a:lstStyle/>
                    <a:p>
                      <a:pPr marL="0" indent="60325">
                        <a:tabLst/>
                      </a:pPr>
                      <a:r>
                        <a:rPr lang="en-US" sz="1100">
                          <a:solidFill>
                            <a:schemeClr val="tx2"/>
                          </a:solidFill>
                          <a:effectLst/>
                          <a:latin typeface="Verdana"/>
                          <a:ea typeface="Verdana"/>
                          <a:cs typeface="Verdana" panose="020B0604030504040204" pitchFamily="34" charset="0"/>
                        </a:rPr>
                        <a:t>Rivoceranib</a:t>
                      </a:r>
                      <a:endParaRPr lang="en-US" sz="1100" err="1">
                        <a:solidFill>
                          <a:schemeClr val="tx2"/>
                        </a:solidFill>
                        <a:effectLst/>
                        <a:latin typeface="Verdana"/>
                        <a:ea typeface="Verdana"/>
                        <a:cs typeface="Verdana" panose="020B0604030504040204" pitchFamily="34" charset="0"/>
                      </a:endParaRP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a:solidFill>
                            <a:schemeClr val="tx2"/>
                          </a:solidFill>
                          <a:effectLst/>
                          <a:latin typeface="Verdana"/>
                          <a:ea typeface="Verdana"/>
                          <a:cs typeface="Verdana" panose="020B0604030504040204" pitchFamily="34" charset="0"/>
                        </a:rPr>
                        <a:t>Gastric Cancer Monotherapy 3L/4L</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086741"/>
                  </a:ext>
                </a:extLst>
              </a:tr>
              <a:tr h="665138">
                <a:tc>
                  <a:txBody>
                    <a:bodyPr/>
                    <a:lstStyle/>
                    <a:p>
                      <a:pPr marL="0" indent="60325">
                        <a:tabLst/>
                      </a:pPr>
                      <a:r>
                        <a:rPr lang="en-US" sz="1100" err="1">
                          <a:solidFill>
                            <a:schemeClr val="tx2"/>
                          </a:solidFill>
                          <a:effectLst/>
                          <a:latin typeface="Verdana" panose="020B0604030504040204" pitchFamily="34" charset="0"/>
                          <a:ea typeface="Verdana" panose="020B0604030504040204" pitchFamily="34" charset="0"/>
                          <a:cs typeface="Verdana" panose="020B0604030504040204" pitchFamily="34" charset="0"/>
                        </a:rPr>
                        <a:t>Lirafugratinib</a:t>
                      </a:r>
                      <a:endParaRPr lang="en-US" sz="11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a:solidFill>
                          <a:schemeClr val="tx2"/>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2"/>
                          </a:solidFill>
                          <a:effectLst/>
                          <a:latin typeface="Verdana"/>
                          <a:ea typeface="Verdana"/>
                        </a:rPr>
                        <a:t>Intrahepatic Cholangiocarcinoma</a:t>
                      </a:r>
                      <a:br>
                        <a:rPr lang="en-US" sz="1100" kern="1200">
                          <a:solidFill>
                            <a:srgbClr val="6D6E71"/>
                          </a:solidFill>
                          <a:effectLst/>
                          <a:latin typeface="Verdana"/>
                          <a:ea typeface="Verdana"/>
                        </a:rPr>
                      </a:br>
                      <a:r>
                        <a:rPr lang="en-US" sz="1100" kern="1200">
                          <a:solidFill>
                            <a:schemeClr val="tx2"/>
                          </a:solidFill>
                          <a:effectLst/>
                          <a:latin typeface="Verdana"/>
                          <a:ea typeface="Verdana"/>
                        </a:rPr>
                        <a:t>(CCA) with FGFR fusions 2L</a:t>
                      </a:r>
                      <a:endParaRPr lang="en-US" sz="1100" kern="1200" noProof="0">
                        <a:solidFill>
                          <a:schemeClr val="tx2"/>
                        </a:solidFill>
                        <a:effectLst/>
                        <a:latin typeface="Verdana"/>
                        <a:ea typeface="Verdana"/>
                        <a:cs typeface="Verdana" panose="020B0604030504040204" pitchFamily="34" charset="0"/>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100" b="1" i="0" u="none" strike="noStrike" kern="1200" cap="none" spc="0" normalizeH="0" baseline="0" noProof="0">
                          <a:ln>
                            <a:noFill/>
                          </a:ln>
                          <a:solidFill>
                            <a:srgbClr val="514487"/>
                          </a:solidFill>
                          <a:effectLst/>
                          <a:uLnTx/>
                          <a:uFillTx/>
                          <a:latin typeface="+mn-lt"/>
                          <a:ea typeface="+mn-ea"/>
                          <a:cs typeface="+mn-cs"/>
                        </a:rPr>
                        <a:t>Planned NDA Filing </a:t>
                      </a:r>
                      <a:r>
                        <a:rPr lang="en-US" sz="1100" b="1" i="0" u="none" strike="noStrike" kern="1200" cap="none" spc="0" normalizeH="0" baseline="0" noProof="0">
                          <a:ln>
                            <a:noFill/>
                          </a:ln>
                          <a:solidFill>
                            <a:srgbClr val="514487"/>
                          </a:solidFill>
                          <a:effectLst/>
                          <a:uLnTx/>
                          <a:uFillTx/>
                          <a:latin typeface="+mn-lt"/>
                          <a:ea typeface="+mn-ea"/>
                          <a:cs typeface="+mn-cs"/>
                        </a:rPr>
                        <a:t>2H 2025</a:t>
                      </a:r>
                      <a:endParaRPr kumimoji="0" lang="en-US" sz="1100" b="1" i="0" u="none" strike="noStrike" kern="1200" cap="none" spc="0" normalizeH="0" baseline="0" noProof="0">
                        <a:ln>
                          <a:noFill/>
                        </a:ln>
                        <a:solidFill>
                          <a:srgbClr val="514487"/>
                        </a:solidFill>
                        <a:effectLst/>
                        <a:uLnTx/>
                        <a:uFillTx/>
                        <a:latin typeface="+mn-lt"/>
                        <a:ea typeface="+mn-ea"/>
                        <a:cs typeface="+mn-cs"/>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778036"/>
                  </a:ext>
                </a:extLst>
              </a:tr>
              <a:tr h="516840">
                <a:tc>
                  <a:txBody>
                    <a:bodyPr/>
                    <a:lstStyle/>
                    <a:p>
                      <a:pPr marL="0" indent="60325">
                        <a:tabLst/>
                      </a:pPr>
                      <a:r>
                        <a:rPr lang="en-US" sz="1100" err="1">
                          <a:solidFill>
                            <a:schemeClr val="tx2"/>
                          </a:solidFill>
                          <a:effectLst/>
                          <a:latin typeface="Verdana" panose="020B0604030504040204" pitchFamily="34" charset="0"/>
                          <a:ea typeface="Verdana" panose="020B0604030504040204" pitchFamily="34" charset="0"/>
                          <a:cs typeface="Verdana" panose="020B0604030504040204" pitchFamily="34" charset="0"/>
                        </a:rPr>
                        <a:t>Lirafugratinib</a:t>
                      </a:r>
                      <a:endParaRPr lang="en-US" sz="110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6D6E71"/>
                          </a:solidFill>
                          <a:effectLst/>
                          <a:uLnTx/>
                          <a:uFillTx/>
                          <a:latin typeface="Verdana"/>
                          <a:ea typeface="Verdana"/>
                          <a:cs typeface="Verdana" panose="020B0604030504040204" pitchFamily="34" charset="0"/>
                        </a:rPr>
                        <a:t>Tumor Agnostic Fusions</a:t>
                      </a: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049465"/>
                  </a:ext>
                </a:extLst>
              </a:tr>
            </a:tbl>
          </a:graphicData>
        </a:graphic>
      </p:graphicFrame>
      <p:sp>
        <p:nvSpPr>
          <p:cNvPr id="14" name="Round Same Side Corner Rectangle 7">
            <a:extLst>
              <a:ext uri="{FF2B5EF4-FFF2-40B4-BE49-F238E27FC236}">
                <a16:creationId xmlns:a16="http://schemas.microsoft.com/office/drawing/2014/main" id="{FB8A1190-AF57-4C41-27C2-E2F81C4249F2}"/>
              </a:ext>
            </a:extLst>
          </p:cNvPr>
          <p:cNvSpPr/>
          <p:nvPr/>
        </p:nvSpPr>
        <p:spPr>
          <a:xfrm rot="5400000">
            <a:off x="8161302" y="434615"/>
            <a:ext cx="326602" cy="3966359"/>
          </a:xfrm>
          <a:prstGeom prst="round2SameRect">
            <a:avLst>
              <a:gd name="adj1" fmla="val 50000"/>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ound Same Side Corner Rectangle 8">
            <a:extLst>
              <a:ext uri="{FF2B5EF4-FFF2-40B4-BE49-F238E27FC236}">
                <a16:creationId xmlns:a16="http://schemas.microsoft.com/office/drawing/2014/main" id="{59C55F65-ED00-66A9-985A-859753C52122}"/>
              </a:ext>
            </a:extLst>
          </p:cNvPr>
          <p:cNvSpPr/>
          <p:nvPr/>
        </p:nvSpPr>
        <p:spPr>
          <a:xfrm rot="5400000">
            <a:off x="7190789" y="3196746"/>
            <a:ext cx="326603" cy="2025334"/>
          </a:xfrm>
          <a:prstGeom prst="round2SameRect">
            <a:avLst>
              <a:gd name="adj1" fmla="val 50000"/>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ound Same Side Corner Rectangle 9">
            <a:extLst>
              <a:ext uri="{FF2B5EF4-FFF2-40B4-BE49-F238E27FC236}">
                <a16:creationId xmlns:a16="http://schemas.microsoft.com/office/drawing/2014/main" id="{04E11CF1-9A62-65D1-2512-BA8553F3CFF5}"/>
              </a:ext>
            </a:extLst>
          </p:cNvPr>
          <p:cNvSpPr/>
          <p:nvPr/>
        </p:nvSpPr>
        <p:spPr>
          <a:xfrm rot="5400000">
            <a:off x="7087375" y="3903487"/>
            <a:ext cx="326604" cy="1818508"/>
          </a:xfrm>
          <a:prstGeom prst="round2SameRect">
            <a:avLst>
              <a:gd name="adj1" fmla="val 40783"/>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ound Same Side Corner Rectangle 7">
            <a:extLst>
              <a:ext uri="{FF2B5EF4-FFF2-40B4-BE49-F238E27FC236}">
                <a16:creationId xmlns:a16="http://schemas.microsoft.com/office/drawing/2014/main" id="{A49BADF3-1575-9EC6-3F09-FB6E046615C9}"/>
              </a:ext>
            </a:extLst>
          </p:cNvPr>
          <p:cNvSpPr/>
          <p:nvPr/>
        </p:nvSpPr>
        <p:spPr>
          <a:xfrm rot="5400000">
            <a:off x="7190789" y="2066605"/>
            <a:ext cx="326605" cy="2025334"/>
          </a:xfrm>
          <a:prstGeom prst="round2SameRect">
            <a:avLst>
              <a:gd name="adj1" fmla="val 50000"/>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ound Same Side Corner Rectangle 8">
            <a:extLst>
              <a:ext uri="{FF2B5EF4-FFF2-40B4-BE49-F238E27FC236}">
                <a16:creationId xmlns:a16="http://schemas.microsoft.com/office/drawing/2014/main" id="{C751B697-5D2B-8E77-F2F6-C1EAECDBC337}"/>
              </a:ext>
            </a:extLst>
          </p:cNvPr>
          <p:cNvSpPr/>
          <p:nvPr/>
        </p:nvSpPr>
        <p:spPr>
          <a:xfrm rot="5400000">
            <a:off x="7671809" y="2140445"/>
            <a:ext cx="298560" cy="2959330"/>
          </a:xfrm>
          <a:prstGeom prst="round2SameRect">
            <a:avLst>
              <a:gd name="adj1" fmla="val 50000"/>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04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C03A3-31A0-7666-D887-2675B7FD5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04D22-C713-7AB1-4250-9CA5A13557A2}"/>
              </a:ext>
            </a:extLst>
          </p:cNvPr>
          <p:cNvSpPr>
            <a:spLocks noGrp="1"/>
          </p:cNvSpPr>
          <p:nvPr>
            <p:ph type="title" idx="4294967295"/>
          </p:nvPr>
        </p:nvSpPr>
        <p:spPr>
          <a:xfrm>
            <a:off x="562513" y="1620838"/>
            <a:ext cx="11038114" cy="1269309"/>
          </a:xfrm>
        </p:spPr>
        <p:txBody>
          <a:bodyPr/>
          <a:lstStyle/>
          <a:p>
            <a:pPr algn="ctr"/>
            <a:r>
              <a:rPr lang="en-US" sz="5200" b="0">
                <a:solidFill>
                  <a:schemeClr val="bg1"/>
                </a:solidFill>
              </a:rPr>
              <a:t>Near-Term Pipeline Programs </a:t>
            </a:r>
          </a:p>
        </p:txBody>
      </p:sp>
      <p:sp>
        <p:nvSpPr>
          <p:cNvPr id="4" name="Title 1">
            <a:extLst>
              <a:ext uri="{FF2B5EF4-FFF2-40B4-BE49-F238E27FC236}">
                <a16:creationId xmlns:a16="http://schemas.microsoft.com/office/drawing/2014/main" id="{E8C73E0C-D33A-E50E-C047-23CF1D8BC8BC}"/>
              </a:ext>
            </a:extLst>
          </p:cNvPr>
          <p:cNvSpPr txBox="1">
            <a:spLocks/>
          </p:cNvSpPr>
          <p:nvPr/>
        </p:nvSpPr>
        <p:spPr>
          <a:xfrm>
            <a:off x="484045" y="3429000"/>
            <a:ext cx="11195050" cy="245899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gn="ctr">
              <a:spcBef>
                <a:spcPts val="600"/>
              </a:spcBef>
              <a:spcAft>
                <a:spcPts val="600"/>
              </a:spcAft>
            </a:pPr>
            <a:r>
              <a:rPr lang="en-US" sz="3200">
                <a:solidFill>
                  <a:schemeClr val="bg1"/>
                </a:solidFill>
                <a:latin typeface="Verdana"/>
                <a:ea typeface="Verdana"/>
              </a:rPr>
              <a:t>Camrelizumab + Rivoceranib</a:t>
            </a:r>
            <a:br>
              <a:rPr lang="en-US" sz="2400" b="0">
                <a:solidFill>
                  <a:schemeClr val="bg1"/>
                </a:solidFill>
                <a:latin typeface="Verdana"/>
                <a:ea typeface="Verdana"/>
              </a:rPr>
            </a:br>
            <a:br>
              <a:rPr lang="en-US" sz="2400">
                <a:solidFill>
                  <a:schemeClr val="accent6"/>
                </a:solidFill>
                <a:latin typeface="Verdana"/>
                <a:ea typeface="Verdana"/>
              </a:rPr>
            </a:br>
            <a:r>
              <a:rPr lang="en-US" sz="2800">
                <a:solidFill>
                  <a:schemeClr val="accent6"/>
                </a:solidFill>
                <a:latin typeface="Verdana"/>
                <a:ea typeface="Verdana"/>
              </a:rPr>
              <a:t>First line Unresectable Hepatocellular Carcinoma</a:t>
            </a:r>
            <a:br>
              <a:rPr lang="en-US" sz="2400" b="0">
                <a:solidFill>
                  <a:schemeClr val="bg1"/>
                </a:solidFill>
                <a:latin typeface="Verdana"/>
                <a:ea typeface="Verdana"/>
              </a:rPr>
            </a:br>
            <a:br>
              <a:rPr lang="en-US" sz="2400" b="0">
                <a:solidFill>
                  <a:schemeClr val="bg1"/>
                </a:solidFill>
                <a:latin typeface="Verdana"/>
                <a:ea typeface="Verdana"/>
              </a:rPr>
            </a:br>
            <a:r>
              <a:rPr lang="en-US" sz="2400" b="0">
                <a:solidFill>
                  <a:schemeClr val="bg1"/>
                </a:solidFill>
                <a:latin typeface="Verdana"/>
                <a:ea typeface="Verdana"/>
              </a:rPr>
              <a:t>March 2025 NDA/BLA PDUFA Date</a:t>
            </a:r>
            <a:br>
              <a:rPr lang="en-US" sz="2400" b="0">
                <a:solidFill>
                  <a:schemeClr val="bg1"/>
                </a:solidFill>
                <a:latin typeface="Verdana"/>
                <a:ea typeface="Verdana"/>
              </a:rPr>
            </a:br>
            <a:endParaRPr lang="en-US" sz="2400" b="0">
              <a:solidFill>
                <a:schemeClr val="bg1"/>
              </a:solidFill>
            </a:endParaRPr>
          </a:p>
        </p:txBody>
      </p:sp>
      <p:cxnSp>
        <p:nvCxnSpPr>
          <p:cNvPr id="6" name="Straight Connector 5">
            <a:extLst>
              <a:ext uri="{FF2B5EF4-FFF2-40B4-BE49-F238E27FC236}">
                <a16:creationId xmlns:a16="http://schemas.microsoft.com/office/drawing/2014/main" id="{2E835029-AF20-A62D-E924-8CA83DEB1F1A}"/>
              </a:ext>
            </a:extLst>
          </p:cNvPr>
          <p:cNvCxnSpPr>
            <a:cxnSpLocks/>
          </p:cNvCxnSpPr>
          <p:nvPr/>
        </p:nvCxnSpPr>
        <p:spPr>
          <a:xfrm>
            <a:off x="5289635" y="2890157"/>
            <a:ext cx="158387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B1Pyp4H9Uqmfacmas7k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ELI7.NSe5WQPIrQVzDl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XSy6sv3DBejS4ZjdQXK8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hq1zCqw4oFpaoSmRakx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wh9BjC5VC0eW9IYLU3_6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uYTi1BwKZ0TpshUZKt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zz3_chn4g6GW2pl3aCIOg"/>
</p:tagLst>
</file>

<file path=ppt/theme/theme1.xml><?xml version="1.0" encoding="utf-8"?>
<a:theme xmlns:a="http://schemas.openxmlformats.org/drawingml/2006/main" name="1_Custom Design">
  <a:themeElements>
    <a:clrScheme name="Custom 2">
      <a:dk1>
        <a:srgbClr val="514487"/>
      </a:dk1>
      <a:lt1>
        <a:srgbClr val="FFFFFF"/>
      </a:lt1>
      <a:dk2>
        <a:srgbClr val="6D6E71"/>
      </a:dk2>
      <a:lt2>
        <a:srgbClr val="2B71B7"/>
      </a:lt2>
      <a:accent1>
        <a:srgbClr val="54C1EA"/>
      </a:accent1>
      <a:accent2>
        <a:srgbClr val="7BC5EA"/>
      </a:accent2>
      <a:accent3>
        <a:srgbClr val="0099A9"/>
      </a:accent3>
      <a:accent4>
        <a:srgbClr val="BCC0C4"/>
      </a:accent4>
      <a:accent5>
        <a:srgbClr val="ABC380"/>
      </a:accent5>
      <a:accent6>
        <a:srgbClr val="F3C55C"/>
      </a:accent6>
      <a:hlink>
        <a:srgbClr val="2B71B7"/>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tx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Custom 2">
      <a:dk1>
        <a:srgbClr val="514487"/>
      </a:dk1>
      <a:lt1>
        <a:srgbClr val="FFFFFF"/>
      </a:lt1>
      <a:dk2>
        <a:srgbClr val="6D6E71"/>
      </a:dk2>
      <a:lt2>
        <a:srgbClr val="2B71B7"/>
      </a:lt2>
      <a:accent1>
        <a:srgbClr val="54C1EA"/>
      </a:accent1>
      <a:accent2>
        <a:srgbClr val="7BC5EA"/>
      </a:accent2>
      <a:accent3>
        <a:srgbClr val="0099A9"/>
      </a:accent3>
      <a:accent4>
        <a:srgbClr val="BCC0C4"/>
      </a:accent4>
      <a:accent5>
        <a:srgbClr val="ABC380"/>
      </a:accent5>
      <a:accent6>
        <a:srgbClr val="F3C55C"/>
      </a:accent6>
      <a:hlink>
        <a:srgbClr val="2B71B7"/>
      </a:hlink>
      <a:folHlink>
        <a:srgbClr val="009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tx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Elevar">
      <a:dk1>
        <a:srgbClr val="000000"/>
      </a:dk1>
      <a:lt1>
        <a:srgbClr val="FFFFFF"/>
      </a:lt1>
      <a:dk2>
        <a:srgbClr val="6D6E71"/>
      </a:dk2>
      <a:lt2>
        <a:srgbClr val="00C069"/>
      </a:lt2>
      <a:accent1>
        <a:srgbClr val="54C1EA"/>
      </a:accent1>
      <a:accent2>
        <a:srgbClr val="7BC5EB"/>
      </a:accent2>
      <a:accent3>
        <a:srgbClr val="2871B7"/>
      </a:accent3>
      <a:accent4>
        <a:srgbClr val="BCC0C4"/>
      </a:accent4>
      <a:accent5>
        <a:srgbClr val="B7DC78"/>
      </a:accent5>
      <a:accent6>
        <a:srgbClr val="00D6D3"/>
      </a:accent6>
      <a:hlink>
        <a:srgbClr val="2998E3"/>
      </a:hlink>
      <a:folHlink>
        <a:srgbClr val="63C2B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levar template">
  <a:themeElements>
    <a:clrScheme name="Custom 2">
      <a:dk1>
        <a:srgbClr val="514487"/>
      </a:dk1>
      <a:lt1>
        <a:srgbClr val="FFFFFF"/>
      </a:lt1>
      <a:dk2>
        <a:srgbClr val="6D6E71"/>
      </a:dk2>
      <a:lt2>
        <a:srgbClr val="2B71B7"/>
      </a:lt2>
      <a:accent1>
        <a:srgbClr val="54C1EA"/>
      </a:accent1>
      <a:accent2>
        <a:srgbClr val="7BC5EA"/>
      </a:accent2>
      <a:accent3>
        <a:srgbClr val="0099A9"/>
      </a:accent3>
      <a:accent4>
        <a:srgbClr val="BCC0C4"/>
      </a:accent4>
      <a:accent5>
        <a:srgbClr val="ABC380"/>
      </a:accent5>
      <a:accent6>
        <a:srgbClr val="F3C55C"/>
      </a:accent6>
      <a:hlink>
        <a:srgbClr val="2B71B7"/>
      </a:hlink>
      <a:folHlink>
        <a:srgbClr val="009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b="1" dirty="0" smtClean="0">
            <a:solidFill>
              <a:schemeClr val="tx2"/>
            </a:solidFill>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0e48c2-d7d1-4c30-bdf9-763cf26f061f">
      <UserInfo>
        <DisplayName>SharingLinks.ae031a77-2168-4ac0-891f-4eec1fb14037.OrganizationEdit.7edb7e8f-0b5f-448b-85e3-000ecf50edcc</DisplayName>
        <AccountId>24</AccountId>
        <AccountType/>
      </UserInfo>
      <UserInfo>
        <DisplayName>SharingLinks.867dfa06-659f-48a9-bf44-7ebd72b7bd90.OrganizationEdit.92ab9e6b-b1c3-42a6-8f60-15d0e5b1dc42</DisplayName>
        <AccountId>25</AccountId>
        <AccountType/>
      </UserInfo>
      <UserInfo>
        <DisplayName>Limited Access System Group</DisplayName>
        <AccountId>17</AccountId>
        <AccountType/>
      </UserInfo>
      <UserInfo>
        <DisplayName>SharingLinks.8dc8e625-c789-4864-a19d-23dc9277bca4.OrganizationEdit.b67c49b2-eb5f-472b-b6c4-07a2d6e03077</DisplayName>
        <AccountId>26</AccountId>
        <AccountType/>
      </UserInfo>
      <UserInfo>
        <DisplayName>SharingLinks.57010c5b-57cd-48b7-b477-6bee16dd947e.OrganizationEdit.da7f7310-9775-4551-89ef-628a72a3b0b8</DisplayName>
        <AccountId>23</AccountId>
        <AccountType/>
      </UserInfo>
      <UserInfo>
        <DisplayName>SharingLinks.4e9066f1-17df-45ec-902b-3f72df72d101.OrganizationEdit.40414db2-d1fd-4365-8f03-f74abb456bfc</DisplayName>
        <AccountId>27</AccountId>
        <AccountType/>
      </UserInfo>
      <UserInfo>
        <DisplayName>SharingLinks.a7190f90-9fb0-45a5-8fa5-48108802e30d.OrganizationEdit.5a068004-7c26-4511-9f86-6f10c0660c29</DisplayName>
        <AccountId>21</AccountId>
        <AccountType/>
      </UserInfo>
      <UserInfo>
        <DisplayName>YLO001\_spocrwl_141_11395</DisplayName>
        <AccountId>10</AccountId>
        <AccountType/>
      </UserInfo>
      <UserInfo>
        <DisplayName>Diana Maldonado</DisplayName>
        <AccountId>35</AccountId>
        <AccountType/>
      </UserInfo>
      <UserInfo>
        <DisplayName>SharingLinks.c1a0d30c-1304-4e2b-8581-12bfb7d277a4.OrganizationEdit.0b56ee5a-661b-4931-88ce-f2aed768c100</DisplayName>
        <AccountId>36</AccountId>
        <AccountType/>
      </UserInfo>
      <UserInfo>
        <DisplayName>Felix Chapovsky</DisplayName>
        <AccountId>3605</AccountId>
        <AccountType/>
      </UserInfo>
    </SharedWithUsers>
    <lcf76f155ced4ddcb4097134ff3c332f xmlns="6dcf91f0-7461-47f4-a3f3-eec980a99b7f">
      <Terms xmlns="http://schemas.microsoft.com/office/infopath/2007/PartnerControls"/>
    </lcf76f155ced4ddcb4097134ff3c332f>
    <TaxCatchAll xmlns="1c0e48c2-d7d1-4c30-bdf9-763cf26f06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83A0984E0DD541B376947B59CC160E" ma:contentTypeVersion="17" ma:contentTypeDescription="Create a new document." ma:contentTypeScope="" ma:versionID="64ea0055e8d091a8c0df0688012ab506">
  <xsd:schema xmlns:xsd="http://www.w3.org/2001/XMLSchema" xmlns:xs="http://www.w3.org/2001/XMLSchema" xmlns:p="http://schemas.microsoft.com/office/2006/metadata/properties" xmlns:ns2="6dcf91f0-7461-47f4-a3f3-eec980a99b7f" xmlns:ns3="1c0e48c2-d7d1-4c30-bdf9-763cf26f061f" targetNamespace="http://schemas.microsoft.com/office/2006/metadata/properties" ma:root="true" ma:fieldsID="857f1a2049db16d78cbd68c253b88897" ns2:_="" ns3:_="">
    <xsd:import namespace="6dcf91f0-7461-47f4-a3f3-eec980a99b7f"/>
    <xsd:import namespace="1c0e48c2-d7d1-4c30-bdf9-763cf26f0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f91f0-7461-47f4-a3f3-eec980a99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2c4701a-a97a-41a2-94f8-76d26c2f8a6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0e48c2-d7d1-4c30-bdf9-763cf26f06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13bb063-81ac-4db3-8b6d-7edd45f7d41b}" ma:internalName="TaxCatchAll" ma:showField="CatchAllData" ma:web="1c0e48c2-d7d1-4c30-bdf9-763cf26f06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B009AC-87E9-48DE-96CF-4AB93F826B87}">
  <ds:schemaRefs>
    <ds:schemaRef ds:uri="http://purl.org/dc/dcmitype/"/>
    <ds:schemaRef ds:uri="http://purl.org/dc/elements/1.1/"/>
    <ds:schemaRef ds:uri="http://schemas.microsoft.com/office/2006/metadata/properties"/>
    <ds:schemaRef ds:uri="http://schemas.microsoft.com/office/infopath/2007/PartnerControls"/>
    <ds:schemaRef ds:uri="6dcf91f0-7461-47f4-a3f3-eec980a99b7f"/>
    <ds:schemaRef ds:uri="1c0e48c2-d7d1-4c30-bdf9-763cf26f061f"/>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996F82F-B4B4-4E2A-9095-A6D1604E2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cf91f0-7461-47f4-a3f3-eec980a99b7f"/>
    <ds:schemaRef ds:uri="1c0e48c2-d7d1-4c30-bdf9-763cf26f0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2F908D-BBC8-4584-8C0C-1BC1EF0E0A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1480</TotalTime>
  <Words>6554</Words>
  <Application>Microsoft Office PowerPoint</Application>
  <PresentationFormat>Widescreen</PresentationFormat>
  <Paragraphs>906</Paragraphs>
  <Slides>29</Slides>
  <Notes>21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29</vt:i4>
      </vt:variant>
    </vt:vector>
  </HeadingPairs>
  <TitlesOfParts>
    <vt:vector size="48" baseType="lpstr">
      <vt:lpstr>Microsoft YaHei</vt:lpstr>
      <vt:lpstr>Arial</vt:lpstr>
      <vt:lpstr>Arial Nova</vt:lpstr>
      <vt:lpstr>Arial Nova Light</vt:lpstr>
      <vt:lpstr>Calibri</vt:lpstr>
      <vt:lpstr>Courier New</vt:lpstr>
      <vt:lpstr>Helvetica</vt:lpstr>
      <vt:lpstr>Raleway</vt:lpstr>
      <vt:lpstr>Raleway SemiBold</vt:lpstr>
      <vt:lpstr>Segoe UI</vt:lpstr>
      <vt:lpstr>System Font Regular</vt:lpstr>
      <vt:lpstr>Trebuchet MS</vt:lpstr>
      <vt:lpstr>Veranda</vt:lpstr>
      <vt:lpstr>Verdana</vt:lpstr>
      <vt:lpstr>Wingdings</vt:lpstr>
      <vt:lpstr>1_Custom Design</vt:lpstr>
      <vt:lpstr>5_Custom Design</vt:lpstr>
      <vt:lpstr>1_Custom Design</vt:lpstr>
      <vt:lpstr>Elevar template</vt:lpstr>
      <vt:lpstr>Elevating  Treatment Outcomes  For Patients    NON-CONFIDENTIAL VERSION</vt:lpstr>
      <vt:lpstr>PowerPoint Presentation</vt:lpstr>
      <vt:lpstr>Company Overview</vt:lpstr>
      <vt:lpstr>Leadership Team </vt:lpstr>
      <vt:lpstr>Scientific Advisory Board </vt:lpstr>
      <vt:lpstr>Elevar Therapeutics  An Oncology-Focused, Fully Integrated Biopharmaceutical Company &amp; Portfolio Company of HLB Company, Ltd. </vt:lpstr>
      <vt:lpstr>Regulatory &amp; Development Key Milestones</vt:lpstr>
      <vt:lpstr>Rivoceranib, Camrelizumab &amp; Lirafugratinib Have Been Studied in More Than 6,000 Patients Worldwide for Multiple Oncology Indications1,2 </vt:lpstr>
      <vt:lpstr>Near-Term Pipeline Programs </vt:lpstr>
      <vt:lpstr>Camrelizumab  and Rivoceranib are Proven Therapies with Large Commercial Opportunities </vt:lpstr>
      <vt:lpstr>Hepatocellular Carcinoma Systemic Therapy Paradigm1</vt:lpstr>
      <vt:lpstr>Camrelizumab + Rivoceranib Demonstrated Notable mOS vs Sorafenib as First-Line Treatment for unresectable Hepatocellular Carcinoma (uHCC)</vt:lpstr>
      <vt:lpstr>Camrelizumab + Rivoceranib Has the Potential to be a Best-in-Class Treatment Option in uHCC Based on Measurable, Clinically Relevant Data </vt:lpstr>
      <vt:lpstr>PowerPoint Presentation</vt:lpstr>
      <vt:lpstr>OS Favored Camrelizumab + Rivoceranib Across Most Subgroups  OS by Prespecified Subgroups</vt:lpstr>
      <vt:lpstr>Subgroup Interim Analysis: CARES-310</vt:lpstr>
      <vt:lpstr>Final Analysis — Safety1</vt:lpstr>
      <vt:lpstr>Camrelizumab + Rivoceranib  Patient-Reported Outcomes1</vt:lpstr>
      <vt:lpstr>Near-Term Pipeline Programs </vt:lpstr>
      <vt:lpstr>Lirafugratinib </vt:lpstr>
      <vt:lpstr>Clinical Trial Endpoint Comparisons </vt:lpstr>
      <vt:lpstr>REFOCUS Trial Results  </vt:lpstr>
      <vt:lpstr>Lirafugratinib — Illustrative Near-Term Clinical Development Plans</vt:lpstr>
      <vt:lpstr>Commercial Opportunity &amp; Strategy</vt:lpstr>
      <vt:lpstr>Elevar Is Well Positioned to Treat the US uHCC Patient Population</vt:lpstr>
      <vt:lpstr>FGFR2 — Validated Target Present in Several Tumor Types</vt:lpstr>
      <vt:lpstr>FGFR2 — Tumor Agnostic Opportunity</vt:lpstr>
      <vt:lpstr>US Commercial footprint after full approvals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Elevar Therapeutics</dc:creator>
  <cp:keywords/>
  <dc:description>Template built by Vavoom! Design, February 2020.</dc:description>
  <cp:lastModifiedBy>Jeanette Bressi</cp:lastModifiedBy>
  <cp:revision>6</cp:revision>
  <cp:lastPrinted>2025-01-13T16:31:40Z</cp:lastPrinted>
  <dcterms:created xsi:type="dcterms:W3CDTF">2019-05-01T15:58:54Z</dcterms:created>
  <dcterms:modified xsi:type="dcterms:W3CDTF">2025-01-21T17:49:32Z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0x010100FA83A0984E0DD541B376947B59CC160E</vt:lpwstr>
  </property>
  <property fmtid="{D5CDD505-2E9C-101B-9397-08002B2CF9AE}" pid="3" name="_dlc_DocIdItemGuid">
    <vt:lpwstr>0fab1eff-ea9b-4619-b4a9-a738d478a9f2</vt:lpwstr>
  </property>
  <property fmtid="{D5CDD505-2E9C-101B-9397-08002B2CF9AE}" pid="4" name="MediaServiceImageTags">
    <vt:lpwstr/>
  </property>
</Properties>
</file>